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78" r:id="rId4"/>
    <p:sldId id="279" r:id="rId5"/>
    <p:sldId id="287" r:id="rId6"/>
    <p:sldId id="288" r:id="rId7"/>
    <p:sldId id="289" r:id="rId8"/>
    <p:sldId id="267" r:id="rId9"/>
    <p:sldId id="259" r:id="rId10"/>
    <p:sldId id="260" r:id="rId11"/>
    <p:sldId id="261" r:id="rId12"/>
    <p:sldId id="262" r:id="rId13"/>
    <p:sldId id="263" r:id="rId14"/>
    <p:sldId id="264" r:id="rId15"/>
    <p:sldId id="290" r:id="rId16"/>
    <p:sldId id="265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756A8-CF26-4136-ADD1-425D947EA6D2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94C42-AB38-4F8B-BF6A-CBE97232E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94C42-AB38-4F8B-BF6A-CBE97232E9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8A2D-57DD-4CA3-9560-E7DC2A6186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156B-E308-48AB-8032-EC1E1BDB5AFA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0316-B49D-4263-A4D4-D05B321C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id-ID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PBOL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Kusumaningsih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sz="900" dirty="0" smtClean="0"/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tipe</a:t>
            </a:r>
            <a:r>
              <a:rPr lang="en-US" sz="2200" dirty="0" smtClean="0"/>
              <a:t> program yang </a:t>
            </a:r>
            <a:r>
              <a:rPr lang="en-US" sz="2200" dirty="0" err="1" smtClean="0"/>
              <a:t>berbasis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GUI </a:t>
            </a:r>
            <a:r>
              <a:rPr lang="en-US" sz="2200" dirty="0" err="1" smtClean="0"/>
              <a:t>komponen</a:t>
            </a:r>
            <a:r>
              <a:rPr lang="en-US" sz="2200" dirty="0" smtClean="0"/>
              <a:t> 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500" dirty="0" smtClean="0"/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i="1" dirty="0" smtClean="0"/>
              <a:t>Graphical components</a:t>
            </a:r>
            <a:r>
              <a:rPr lang="en-US" sz="2000" dirty="0" smtClean="0"/>
              <a:t> (GUI)</a:t>
            </a:r>
          </a:p>
          <a:p>
            <a:pPr marL="1371600" lvl="3" indent="-457200">
              <a:buNone/>
              <a:defRPr/>
            </a:pPr>
            <a:r>
              <a:rPr lang="en-US" sz="2000" dirty="0" smtClean="0"/>
              <a:t>	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rancangan</a:t>
            </a:r>
            <a:r>
              <a:rPr lang="en-US" sz="1600" dirty="0" smtClean="0"/>
              <a:t> </a:t>
            </a:r>
            <a:r>
              <a:rPr lang="en-US" sz="1600" dirty="0" err="1" smtClean="0"/>
              <a:t>tampilan</a:t>
            </a:r>
            <a:r>
              <a:rPr lang="en-US" sz="1600" dirty="0" smtClean="0"/>
              <a:t> program yang </a:t>
            </a:r>
            <a:r>
              <a:rPr lang="en-US" sz="1600" dirty="0" err="1" smtClean="0"/>
              <a:t>dikemas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komponen-komponen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grafik</a:t>
            </a:r>
            <a:r>
              <a:rPr lang="en-US" sz="1600" dirty="0" smtClean="0"/>
              <a:t>.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, </a:t>
            </a:r>
            <a:r>
              <a:rPr lang="en-US" sz="1600" dirty="0" err="1" smtClean="0"/>
              <a:t>Textfield</a:t>
            </a:r>
            <a:r>
              <a:rPr lang="en-US" sz="1600" dirty="0" smtClean="0"/>
              <a:t>, Label, Scrollbar 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000" b="1" i="1" dirty="0" smtClean="0"/>
              <a:t>Listener methods </a:t>
            </a:r>
          </a:p>
          <a:p>
            <a:pPr marL="1371600" lvl="3" indent="-457200">
              <a:buNone/>
              <a:defRPr/>
            </a:pPr>
            <a:r>
              <a:rPr lang="en-US" sz="2000" dirty="0" smtClean="0"/>
              <a:t>	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merespon</a:t>
            </a:r>
            <a:r>
              <a:rPr lang="en-US" sz="1600" dirty="0" smtClean="0"/>
              <a:t> event yang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.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merespon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.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000" b="1" i="1" dirty="0" smtClean="0"/>
              <a:t>Application methods</a:t>
            </a:r>
          </a:p>
          <a:p>
            <a:pPr marL="1371600" lvl="3" indent="-457200">
              <a:buNone/>
              <a:defRPr/>
            </a:pPr>
            <a:r>
              <a:rPr lang="en-US" sz="2000" b="1" i="1" dirty="0" smtClean="0"/>
              <a:t>	</a:t>
            </a:r>
            <a:r>
              <a:rPr lang="en-US" sz="1600" dirty="0" err="1" smtClean="0"/>
              <a:t>Fungsi-fungsi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baris</a:t>
            </a:r>
            <a:r>
              <a:rPr lang="en-US" sz="1600" dirty="0" smtClean="0"/>
              <a:t> </a:t>
            </a:r>
            <a:r>
              <a:rPr lang="en-US" sz="1600" dirty="0" err="1" smtClean="0"/>
              <a:t>perintah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berguna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respon</a:t>
            </a:r>
            <a:r>
              <a:rPr lang="en-US" sz="1600" dirty="0" smtClean="0"/>
              <a:t>. </a:t>
            </a:r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GUInya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,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event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aplication</a:t>
            </a:r>
            <a:r>
              <a:rPr lang="en-US" sz="1600" dirty="0" smtClean="0"/>
              <a:t> method </a:t>
            </a:r>
            <a:r>
              <a:rPr lang="en-US" sz="1600" dirty="0" err="1" smtClean="0"/>
              <a:t>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 program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dijalankan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event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. </a:t>
            </a:r>
          </a:p>
          <a:p>
            <a:pPr marL="1371600" lvl="3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Konsep</a:t>
            </a:r>
            <a:r>
              <a:rPr lang="en-US" dirty="0" smtClean="0">
                <a:solidFill>
                  <a:srgbClr val="FF0000"/>
                </a:solidFill>
              </a:rPr>
              <a:t> GUI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/>
          <a:lstStyle/>
          <a:p>
            <a:pPr eaLnBrk="1" hangingPunct="1"/>
            <a:r>
              <a:rPr lang="en-GB" b="1" dirty="0" smtClean="0"/>
              <a:t>Class/</a:t>
            </a:r>
            <a:r>
              <a:rPr lang="en-GB" b="1" dirty="0" err="1" smtClean="0"/>
              <a:t>Komponen</a:t>
            </a:r>
            <a:r>
              <a:rPr lang="en-GB" b="1" dirty="0" smtClean="0"/>
              <a:t> GUI </a:t>
            </a:r>
            <a:r>
              <a:rPr lang="en-GB" b="1" dirty="0" err="1" smtClean="0"/>
              <a:t>pada</a:t>
            </a:r>
            <a:r>
              <a:rPr lang="en-GB" b="1" dirty="0" smtClean="0"/>
              <a:t> </a:t>
            </a:r>
            <a:r>
              <a:rPr lang="en-GB" b="1" dirty="0" err="1" smtClean="0"/>
              <a:t>aplikasi</a:t>
            </a:r>
            <a:endParaRPr lang="en-GB" b="1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java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GUI.</a:t>
            </a:r>
          </a:p>
          <a:p>
            <a:pPr lvl="1" eaLnBrk="1" hangingPunct="1"/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dipaparkan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perkuliahan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endParaRPr lang="en-US" sz="2400" dirty="0"/>
          </a:p>
          <a:p>
            <a:pPr lvl="1" eaLnBrk="1" hangingPunct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dipaparkan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perkuliahan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 eaLnBrk="1" hangingPunct="1"/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err="1">
                <a:solidFill>
                  <a:srgbClr val="FF0000"/>
                </a:solidFill>
              </a:rPr>
              <a:t>Konsep</a:t>
            </a:r>
            <a:r>
              <a:rPr lang="en-US" dirty="0">
                <a:solidFill>
                  <a:srgbClr val="FF0000"/>
                </a:solidFill>
              </a:rPr>
              <a:t> GUI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562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200" b="1" dirty="0" err="1" smtClean="0"/>
              <a:t>Beberapa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komponen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atau</a:t>
            </a:r>
            <a:r>
              <a:rPr lang="en-US" sz="2200" b="1" dirty="0" smtClean="0"/>
              <a:t> class GUI yang </a:t>
            </a:r>
            <a:r>
              <a:rPr lang="en-US" sz="2200" b="1" dirty="0" err="1" smtClean="0"/>
              <a:t>akan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diapakai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pada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aplikasi</a:t>
            </a:r>
            <a:r>
              <a:rPr lang="en-US" sz="2200" b="1" dirty="0" smtClean="0"/>
              <a:t> 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Komponen</a:t>
            </a:r>
            <a:r>
              <a:rPr lang="en-US" dirty="0" smtClean="0">
                <a:solidFill>
                  <a:srgbClr val="FF0000"/>
                </a:solidFill>
              </a:rPr>
              <a:t>/Class </a:t>
            </a:r>
            <a:r>
              <a:rPr lang="en-US" dirty="0">
                <a:solidFill>
                  <a:srgbClr val="FF0000"/>
                </a:solidFill>
              </a:rPr>
              <a:t>GUI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7620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600200"/>
          <a:ext cx="7772399" cy="4724401"/>
        </p:xfrm>
        <a:graphic>
          <a:graphicData uri="http://schemas.openxmlformats.org/drawingml/2006/table">
            <a:tbl>
              <a:tblPr/>
              <a:tblGrid>
                <a:gridCol w="613651"/>
                <a:gridCol w="2416605"/>
                <a:gridCol w="4742143"/>
              </a:tblGrid>
              <a:tr h="268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</a:rPr>
                        <a:t>Nama Komponen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/>
                          <a:ea typeface="Times New Roman"/>
                        </a:rPr>
                        <a:t>Kegunaan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3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JWindow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window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frame yang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menjadi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latar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Arial"/>
                          <a:ea typeface="Times New Roman"/>
                        </a:rPr>
                        <a:t>belakang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komponen-komponen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lain.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3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JLabel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tulisan yang akan menjelaskan komponen lain, dapat juga berupa gambar.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3.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JProgressBar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baris progress.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4.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Timer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mengatur waktu tampilan.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9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5.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Dimension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"/>
                          <a:ea typeface="Times New Roman"/>
                        </a:rPr>
                        <a:t>Untuk mengambil dimensi screen monitor.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t-IT" sz="1600" dirty="0" smtClean="0">
                          <a:latin typeface="Arial"/>
                          <a:ea typeface="Times New Roman"/>
                        </a:rPr>
                        <a:t>6.</a:t>
                      </a:r>
                      <a:endParaRPr lang="it-IT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JFrame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frame biasa.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0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7.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JDesktopPane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frame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induk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disisipkan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pada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frame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biasa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0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8.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JMenuBar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menampung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menampilkan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menu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baris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Pulldown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Menu).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63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9.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JMenu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menu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baris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sub menu yang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merupakan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induk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dari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sub menu yang lain.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5859" marR="35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/>
          <a:lstStyle/>
          <a:p>
            <a:pPr eaLnBrk="1" hangingPunct="1"/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/Class GUI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133600"/>
          <a:ext cx="7696200" cy="4426632"/>
        </p:xfrm>
        <a:graphic>
          <a:graphicData uri="http://schemas.openxmlformats.org/drawingml/2006/table">
            <a:tbl>
              <a:tblPr/>
              <a:tblGrid>
                <a:gridCol w="677819"/>
                <a:gridCol w="2369222"/>
                <a:gridCol w="4649159"/>
              </a:tblGrid>
              <a:tr h="65649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10.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JMenuItem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sub menu yang merupakan menu terakhir.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11.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JPopupMenu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menampung dan menampilkan menu popup.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49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12.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JToolBar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menampung dan menampilkan menu dalam bentuk toolbar.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13.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JPanel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latin typeface="Arial"/>
                          <a:ea typeface="Times New Roman"/>
                        </a:rPr>
                        <a:t>Untuk menampung objek/komponen lain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1600" dirty="0" smtClean="0">
                          <a:latin typeface="Arial"/>
                          <a:ea typeface="Times New Roman"/>
                        </a:rPr>
                        <a:t>14.</a:t>
                      </a:r>
                      <a:endParaRPr lang="fi-FI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JButton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tombol.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15.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Date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mengambil fungsi tanggal dan jam aktif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16.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SimpleDateFormat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Mengatur format tampilan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17.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String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Class tipe data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18.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JInternalFrame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frame anak.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19.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JTextField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menginput string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20.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JTextArea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menginput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string yang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lebih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dari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baris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/>
          <a:lstStyle/>
          <a:p>
            <a:pPr eaLnBrk="1" hangingPunct="1"/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/Class GUI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133600"/>
          <a:ext cx="7696200" cy="4419600"/>
        </p:xfrm>
        <a:graphic>
          <a:graphicData uri="http://schemas.openxmlformats.org/drawingml/2006/table">
            <a:tbl>
              <a:tblPr/>
              <a:tblGrid>
                <a:gridCol w="684530"/>
                <a:gridCol w="2392680"/>
                <a:gridCol w="4618990"/>
              </a:tblGrid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21.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JScrollPane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objek tabel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22.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JComboBox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objek kombo yang berisi daftar pilihan.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23.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ButtonGroup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objek group sebagai tempat objek radiobutton.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24.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JRadioButton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objek pilihan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25.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JTabel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membuat objek tabel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it-IT" sz="1600" dirty="0" smtClean="0">
                          <a:latin typeface="Arial"/>
                          <a:ea typeface="Times New Roman"/>
                        </a:rPr>
                        <a:t>26.</a:t>
                      </a:r>
                      <a:endParaRPr lang="it-IT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JOptionPane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Untuk menampilkan kotak dialog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27.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Integer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Class tipe data 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1600" dirty="0" smtClean="0">
                          <a:latin typeface="Arial"/>
                          <a:ea typeface="Times New Roman"/>
                        </a:rPr>
                        <a:t>28.</a:t>
                      </a:r>
                      <a:endParaRPr lang="fi-FI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latin typeface="Arial"/>
                          <a:ea typeface="Times New Roman"/>
                        </a:rPr>
                        <a:t>PrinterJob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latin typeface="Arial"/>
                          <a:ea typeface="Times New Roman"/>
                        </a:rPr>
                        <a:t>Untuk mengaktifkan printer dialog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1600" dirty="0" smtClean="0">
                          <a:latin typeface="Arial"/>
                          <a:ea typeface="Times New Roman"/>
                        </a:rPr>
                        <a:t>29.</a:t>
                      </a:r>
                      <a:endParaRPr lang="fi-FI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latin typeface="Arial"/>
                          <a:ea typeface="Times New Roman"/>
                        </a:rPr>
                        <a:t>Graphics2D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>
                          <a:latin typeface="Arial"/>
                          <a:ea typeface="Times New Roman"/>
                        </a:rPr>
                        <a:t>Untuk membuat objek grafik dua dimensi.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fi-FI" sz="1600" dirty="0" smtClean="0">
                          <a:latin typeface="Arial"/>
                          <a:ea typeface="Times New Roman"/>
                        </a:rPr>
                        <a:t>30.</a:t>
                      </a:r>
                      <a:endParaRPr lang="fi-FI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ea typeface="Times New Roman"/>
                        </a:rPr>
                        <a:t>Connection 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ea typeface="Times New Roman"/>
                        </a:rPr>
                        <a:t>Untuk membuat objek koneksi.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600" dirty="0" smtClean="0">
                          <a:latin typeface="Arial"/>
                          <a:ea typeface="Times New Roman"/>
                        </a:rPr>
                        <a:t>31.</a:t>
                      </a:r>
                      <a:endParaRPr lang="en-GB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ea typeface="Times New Roman"/>
                        </a:rPr>
                        <a:t>Statement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ea typeface="Times New Roman"/>
                        </a:rPr>
                        <a:t>Untuk membuat statement.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600" dirty="0" smtClean="0">
                          <a:latin typeface="Arial"/>
                          <a:ea typeface="Times New Roman"/>
                        </a:rPr>
                        <a:t>32.</a:t>
                      </a:r>
                      <a:endParaRPr lang="en-GB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ea typeface="Times New Roman"/>
                        </a:rPr>
                        <a:t>ResultSet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Arial"/>
                          <a:ea typeface="Times New Roman"/>
                        </a:rPr>
                        <a:t>Untuk</a:t>
                      </a:r>
                      <a:r>
                        <a:rPr lang="en-GB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dirty="0" err="1">
                          <a:latin typeface="Arial"/>
                          <a:ea typeface="Times New Roman"/>
                        </a:rPr>
                        <a:t>menampung</a:t>
                      </a:r>
                      <a:r>
                        <a:rPr lang="en-GB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dirty="0" err="1">
                          <a:latin typeface="Arial"/>
                          <a:ea typeface="Times New Roman"/>
                        </a:rPr>
                        <a:t>hasil</a:t>
                      </a:r>
                      <a:r>
                        <a:rPr lang="en-GB" sz="1600" dirty="0">
                          <a:latin typeface="Arial"/>
                          <a:ea typeface="Times New Roman"/>
                        </a:rPr>
                        <a:t> query.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26313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410200"/>
          </a:xfrm>
        </p:spPr>
        <p:txBody>
          <a:bodyPr/>
          <a:lstStyle/>
          <a:p>
            <a:pPr marL="403225" lvl="1" indent="0" eaLnBrk="1" hangingPunct="1">
              <a:spcBef>
                <a:spcPct val="0"/>
              </a:spcBef>
              <a:buClrTx/>
              <a:buFont typeface="Verdana" pitchFamily="34" charset="0"/>
              <a:buNone/>
            </a:pPr>
            <a:endParaRPr lang="en-GB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03225" lvl="1" indent="0" eaLnBrk="1" hangingPunct="1">
              <a:spcBef>
                <a:spcPct val="0"/>
              </a:spcBef>
              <a:buClrTx/>
              <a:buFont typeface="Verdana" pitchFamily="34" charset="0"/>
              <a:buNone/>
            </a:pP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Sedangkan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daftar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package yang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digunakan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aplikasi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dapat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dilihat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tabel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berikut</a:t>
            </a:r>
            <a:r>
              <a:rPr lang="en-GB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400" dirty="0" smtClean="0">
              <a:latin typeface="Arial" pitchFamily="34" charset="0"/>
            </a:endParaRPr>
          </a:p>
          <a:p>
            <a:pPr eaLnBrk="1" hangingPunct="1"/>
            <a:endParaRPr lang="en-US" sz="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3976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/Class GUI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533400" y="7620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2209800"/>
          <a:ext cx="7620000" cy="3794765"/>
        </p:xfrm>
        <a:graphic>
          <a:graphicData uri="http://schemas.openxmlformats.org/drawingml/2006/table">
            <a:tbl>
              <a:tblPr/>
              <a:tblGrid>
                <a:gridCol w="671108"/>
                <a:gridCol w="6948892"/>
              </a:tblGrid>
              <a:tr h="291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Arial"/>
                          <a:ea typeface="Times New Roman"/>
                        </a:rPr>
                        <a:t>Nama Package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1.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</a:rPr>
                        <a:t>java.awt.*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2.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 dirty="0">
                          <a:latin typeface="Arial"/>
                          <a:ea typeface="Times New Roman"/>
                        </a:rPr>
                        <a:t>javax.swing.*;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3.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</a:rPr>
                        <a:t>java.awt.event.*;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4.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javax.swing.border.LineBorder;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5.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java.util.*;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6.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Arial"/>
                          <a:ea typeface="Times New Roman"/>
                        </a:rPr>
                        <a:t>java.text.*;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7.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800">
                          <a:latin typeface="Arial"/>
                          <a:ea typeface="Times New Roman"/>
                        </a:rPr>
                        <a:t>javax.swing.Timer;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8.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java.sql.*;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9.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java.io.*;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10.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javax.swing.table.DefaultTableModel;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11.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/>
                          <a:ea typeface="Times New Roman"/>
                        </a:rPr>
                        <a:t>import java.lang.*;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05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12.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Times New Roman"/>
                        </a:rPr>
                        <a:t>import </a:t>
                      </a:r>
                      <a:r>
                        <a:rPr lang="en-GB" sz="1800" dirty="0" err="1">
                          <a:latin typeface="Arial"/>
                          <a:ea typeface="Times New Roman"/>
                        </a:rPr>
                        <a:t>java.awt.print</a:t>
                      </a:r>
                      <a:r>
                        <a:rPr lang="en-GB" sz="1800" dirty="0">
                          <a:latin typeface="Arial"/>
                          <a:ea typeface="Times New Roman"/>
                        </a:rPr>
                        <a:t>.*;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Komponen</a:t>
            </a:r>
            <a:r>
              <a:rPr lang="en-US" sz="2200" dirty="0" smtClean="0"/>
              <a:t> </a:t>
            </a:r>
            <a:r>
              <a:rPr lang="en-US" sz="2200" dirty="0" err="1" smtClean="0"/>
              <a:t>asli</a:t>
            </a:r>
            <a:r>
              <a:rPr lang="en-US" sz="2200" dirty="0" smtClean="0"/>
              <a:t>/original </a:t>
            </a:r>
            <a:r>
              <a:rPr lang="en-US" sz="2200" dirty="0" err="1" smtClean="0"/>
              <a:t>berasal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package </a:t>
            </a:r>
            <a:r>
              <a:rPr lang="en-US" sz="2200" i="1" dirty="0" smtClean="0"/>
              <a:t>Abstract Window Toolkit </a:t>
            </a:r>
            <a:r>
              <a:rPr lang="en-US" sz="2200" dirty="0" smtClean="0"/>
              <a:t>(AWT) </a:t>
            </a:r>
          </a:p>
          <a:p>
            <a:r>
              <a:rPr lang="en-US" sz="2200" dirty="0" err="1" smtClean="0">
                <a:cs typeface="Arial" pitchFamily="34" charset="0"/>
              </a:rPr>
              <a:t>Untuk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melakukan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interaksi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antara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komponen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dengan</a:t>
            </a:r>
            <a:r>
              <a:rPr lang="en-US" sz="2200" dirty="0">
                <a:cs typeface="Arial" pitchFamily="34" charset="0"/>
              </a:rPr>
              <a:t> user </a:t>
            </a:r>
            <a:r>
              <a:rPr lang="en-US" sz="2200" dirty="0" err="1">
                <a:cs typeface="Arial" pitchFamily="34" charset="0"/>
              </a:rPr>
              <a:t>perlu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ditambahkan</a:t>
            </a:r>
            <a:r>
              <a:rPr lang="en-US" sz="2200" dirty="0">
                <a:cs typeface="Arial" pitchFamily="34" charset="0"/>
              </a:rPr>
              <a:t> Interface. </a:t>
            </a:r>
            <a:r>
              <a:rPr lang="en-US" sz="2200" dirty="0" err="1">
                <a:cs typeface="Arial" pitchFamily="34" charset="0"/>
              </a:rPr>
              <a:t>Dimana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daftar</a:t>
            </a:r>
            <a:r>
              <a:rPr lang="en-US" sz="2200" dirty="0">
                <a:cs typeface="Arial" pitchFamily="34" charset="0"/>
              </a:rPr>
              <a:t> interface yang </a:t>
            </a:r>
            <a:r>
              <a:rPr lang="en-US" sz="2200" dirty="0" err="1">
                <a:cs typeface="Arial" pitchFamily="34" charset="0"/>
              </a:rPr>
              <a:t>digunakan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pada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aplikasi</a:t>
            </a:r>
            <a:r>
              <a:rPr lang="en-US" sz="2200" dirty="0">
                <a:cs typeface="Arial" pitchFamily="34" charset="0"/>
              </a:rPr>
              <a:t>, </a:t>
            </a:r>
            <a:r>
              <a:rPr lang="en-US" sz="2200" dirty="0" err="1">
                <a:cs typeface="Arial" pitchFamily="34" charset="0"/>
              </a:rPr>
              <a:t>dapat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dilihat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pada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Tabel</a:t>
            </a:r>
            <a:r>
              <a:rPr lang="en-US" sz="2200" dirty="0">
                <a:cs typeface="Arial" pitchFamily="34" charset="0"/>
              </a:rPr>
              <a:t> </a:t>
            </a:r>
            <a:r>
              <a:rPr lang="en-US" sz="2200" dirty="0" err="1">
                <a:cs typeface="Arial" pitchFamily="34" charset="0"/>
              </a:rPr>
              <a:t>berikut</a:t>
            </a:r>
            <a:endParaRPr lang="en-US" sz="2200" dirty="0">
              <a:cs typeface="Arial" pitchFamily="34" charset="0"/>
            </a:endParaRPr>
          </a:p>
          <a:p>
            <a:pPr marL="621792" lvl="1">
              <a:spcBef>
                <a:spcPts val="324"/>
              </a:spcBef>
              <a:buNone/>
              <a:defRPr/>
            </a:pPr>
            <a:r>
              <a:rPr lang="en-US" sz="2200" dirty="0"/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733800"/>
          <a:ext cx="5524500" cy="1600200"/>
        </p:xfrm>
        <a:graphic>
          <a:graphicData uri="http://schemas.openxmlformats.org/drawingml/2006/table">
            <a:tbl>
              <a:tblPr/>
              <a:tblGrid>
                <a:gridCol w="486553"/>
                <a:gridCol w="5037947"/>
              </a:tblGrid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</a:rPr>
                        <a:t>No.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"/>
                          <a:ea typeface="Times New Roman"/>
                        </a:rPr>
                        <a:t>Nama</a:t>
                      </a:r>
                      <a:r>
                        <a:rPr lang="en-US" sz="1600" b="1" dirty="0">
                          <a:latin typeface="Arial"/>
                          <a:ea typeface="Times New Roman"/>
                        </a:rPr>
                        <a:t> Interface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ActionLIstener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FocusListener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3.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KeyListener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4.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KeyAdapter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5.</a:t>
                      </a: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Printable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en-US" dirty="0" err="1">
                <a:solidFill>
                  <a:srgbClr val="FF0000"/>
                </a:solidFill>
              </a:rPr>
              <a:t>Komponen</a:t>
            </a:r>
            <a:r>
              <a:rPr lang="en-US" dirty="0">
                <a:solidFill>
                  <a:srgbClr val="FF0000"/>
                </a:solidFill>
              </a:rPr>
              <a:t>/Class GUI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Autofit/>
          </a:bodyPr>
          <a:lstStyle/>
          <a:p>
            <a:pPr algn="r"/>
            <a:r>
              <a:rPr lang="en-US" sz="2500" b="1" dirty="0" smtClean="0"/>
              <a:t>CONTOH PROGRAM GUI</a:t>
            </a:r>
            <a:endParaRPr lang="en-US" sz="25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3200400"/>
          <a:ext cx="6553200" cy="281940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2819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//program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pertama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//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Tidak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Menggunakan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Construktor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import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javax.swing.JFrame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;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class frame1{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 public static void main(String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args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[]){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   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JFrame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tampil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= new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JFrame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();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    </a:t>
                      </a:r>
                      <a:r>
                        <a:rPr lang="en-US" sz="1800" dirty="0" err="1">
                          <a:latin typeface="Courier New"/>
                          <a:ea typeface="Times New Roman"/>
                        </a:rPr>
                        <a:t>tampil.show</a:t>
                      </a:r>
                      <a:r>
                        <a:rPr lang="en-US" sz="1800" dirty="0">
                          <a:latin typeface="Courier New"/>
                          <a:ea typeface="Times New Roman"/>
                        </a:rPr>
                        <a:t>();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  }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ourier New"/>
                          <a:ea typeface="Times New Roman"/>
                        </a:rPr>
                        <a:t>}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3400" y="10668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membuat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program java GUI,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pertama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kali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harus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kuasai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adalah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penggunaan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JFrame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JFrame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digunakan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untuk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mendesain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tampilan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yang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didalamnya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dapat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tempatkan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komponen-komponen</a:t>
            </a:r>
            <a:r>
              <a:rPr lang="en-US" sz="2200" dirty="0"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lainnya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b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penggunaan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tampilan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frame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pada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program java 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CONTOH PROGRAM GUI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600200"/>
          <a:ext cx="7086600" cy="2987040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13638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//program 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kedua</a:t>
                      </a:r>
                      <a:endParaRPr lang="en-US" sz="1400" dirty="0" smtClean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//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menggunakan</a:t>
                      </a: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konstruktor</a:t>
                      </a:r>
                      <a:endParaRPr lang="en-US" sz="1400" dirty="0" smtClean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import 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javax.swing</a:t>
                      </a: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.*;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class frame21 extends 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JFrame</a:t>
                      </a: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{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  frame21(){       //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construktor</a:t>
                      </a:r>
                      <a:endParaRPr lang="en-US" sz="1400" dirty="0" smtClean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    show();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}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}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class frame2{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  public static void main(String </a:t>
                      </a:r>
                      <a:r>
                        <a:rPr lang="en-US" sz="1400" dirty="0" err="1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args</a:t>
                      </a: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[]){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     new frame21();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   }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}</a:t>
                      </a:r>
                      <a:endParaRPr lang="en-US" sz="1400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GB" b="1" dirty="0" err="1" smtClean="0"/>
              <a:t>Konsep</a:t>
            </a:r>
            <a:r>
              <a:rPr lang="en-GB" b="1" dirty="0" smtClean="0"/>
              <a:t> </a:t>
            </a:r>
            <a:r>
              <a:rPr lang="en-GB" b="1" dirty="0" err="1" smtClean="0"/>
              <a:t>Pemrograman</a:t>
            </a:r>
            <a:r>
              <a:rPr lang="en-GB" b="1" dirty="0" smtClean="0"/>
              <a:t> GUI</a:t>
            </a:r>
            <a:endParaRPr lang="en-US" b="1" dirty="0" smtClean="0"/>
          </a:p>
          <a:p>
            <a:pPr lvl="2" algn="just" eaLnBrk="1" hangingPunct="1"/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dasarnya</a:t>
            </a:r>
            <a:r>
              <a:rPr lang="en-US" sz="2200" dirty="0" smtClean="0"/>
              <a:t> </a:t>
            </a:r>
            <a:r>
              <a:rPr lang="en-US" sz="2200" dirty="0" err="1" smtClean="0"/>
              <a:t>pemrograman</a:t>
            </a:r>
            <a:r>
              <a:rPr lang="en-US" sz="2200" dirty="0" smtClean="0"/>
              <a:t> GUI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pemrograman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mengandalkan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grafik</a:t>
            </a:r>
            <a:r>
              <a:rPr lang="en-US" sz="2200" dirty="0" smtClean="0"/>
              <a:t>.</a:t>
            </a:r>
          </a:p>
          <a:p>
            <a:pPr lvl="2" algn="just" eaLnBrk="1" hangingPunct="1"/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lagi</a:t>
            </a:r>
            <a:r>
              <a:rPr lang="en-US" sz="2200" dirty="0" smtClean="0"/>
              <a:t> </a:t>
            </a:r>
            <a:r>
              <a:rPr lang="en-US" sz="2200" dirty="0" err="1" smtClean="0"/>
              <a:t>monoton</a:t>
            </a:r>
            <a:r>
              <a:rPr lang="en-US" sz="2200" dirty="0" smtClean="0"/>
              <a:t>, </a:t>
            </a:r>
            <a:r>
              <a:rPr lang="en-US" sz="2200" dirty="0" err="1" smtClean="0"/>
              <a:t>hitam-putih</a:t>
            </a:r>
            <a:r>
              <a:rPr lang="en-US" sz="2200" dirty="0" smtClean="0"/>
              <a:t>, mode DOS </a:t>
            </a:r>
            <a:r>
              <a:rPr lang="en-US" sz="2200" dirty="0" err="1" smtClean="0"/>
              <a:t>dan</a:t>
            </a:r>
            <a:r>
              <a:rPr lang="en-US" sz="2200" dirty="0" smtClean="0"/>
              <a:t> lain </a:t>
            </a:r>
            <a:r>
              <a:rPr lang="en-US" sz="2200" dirty="0" err="1" smtClean="0"/>
              <a:t>sebagainya</a:t>
            </a:r>
            <a:r>
              <a:rPr lang="en-US" sz="2200" dirty="0" smtClean="0"/>
              <a:t>. </a:t>
            </a:r>
          </a:p>
          <a:p>
            <a:pPr lvl="2" algn="just" eaLnBrk="1" hangingPunct="1"/>
            <a:r>
              <a:rPr lang="en-US" sz="2200" dirty="0" err="1" smtClean="0"/>
              <a:t>Kalau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lihat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gambar</a:t>
            </a:r>
            <a:r>
              <a:rPr lang="en-US" sz="2200" dirty="0" smtClean="0"/>
              <a:t> 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, </a:t>
            </a:r>
            <a:r>
              <a:rPr lang="en-US" sz="2200" dirty="0" err="1" smtClean="0"/>
              <a:t>menjelaskan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interaksi</a:t>
            </a:r>
            <a:r>
              <a:rPr lang="en-US" sz="2200" dirty="0" smtClean="0"/>
              <a:t> 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user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berbentuk</a:t>
            </a:r>
            <a:r>
              <a:rPr lang="en-US" sz="2200" dirty="0" smtClean="0"/>
              <a:t> </a:t>
            </a:r>
            <a:r>
              <a:rPr lang="en-US" sz="2200" dirty="0" err="1" smtClean="0"/>
              <a:t>grafik</a:t>
            </a:r>
            <a:r>
              <a:rPr lang="en-US" sz="22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Konsep</a:t>
            </a:r>
            <a:r>
              <a:rPr lang="en-US" dirty="0" smtClean="0">
                <a:solidFill>
                  <a:srgbClr val="FF0000"/>
                </a:solidFill>
              </a:rPr>
              <a:t> GUI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6858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608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114800"/>
            <a:ext cx="3240052" cy="215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PROGRAM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dikompilasi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  <a:p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352800"/>
            <a:ext cx="2438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CONTOH PROGRAM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/>
              <a:t>membuat</a:t>
            </a:r>
            <a:r>
              <a:rPr lang="en-US" sz="2200" dirty="0"/>
              <a:t> frame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tulisan</a:t>
            </a:r>
            <a:r>
              <a:rPr lang="en-US" sz="2200" dirty="0"/>
              <a:t> “</a:t>
            </a:r>
            <a:r>
              <a:rPr lang="en-US" sz="2200" dirty="0" err="1"/>
              <a:t>Universitas</a:t>
            </a:r>
            <a:r>
              <a:rPr lang="en-US" sz="2200" dirty="0"/>
              <a:t> Budi </a:t>
            </a:r>
            <a:r>
              <a:rPr lang="en-US" sz="2200" dirty="0" err="1"/>
              <a:t>Luhur</a:t>
            </a:r>
            <a:r>
              <a:rPr lang="en-US" sz="2200" dirty="0"/>
              <a:t>”,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posisi</a:t>
            </a:r>
            <a:r>
              <a:rPr lang="en-US" sz="2200" dirty="0"/>
              <a:t> x = 10 </a:t>
            </a:r>
            <a:r>
              <a:rPr lang="en-US" sz="2200" dirty="0" err="1"/>
              <a:t>dan</a:t>
            </a:r>
            <a:r>
              <a:rPr lang="en-US" sz="2200" dirty="0"/>
              <a:t> Y = 100, </a:t>
            </a:r>
            <a:r>
              <a:rPr lang="en-US" sz="2200" dirty="0" err="1"/>
              <a:t>lebar</a:t>
            </a:r>
            <a:r>
              <a:rPr lang="en-US" sz="2200" dirty="0"/>
              <a:t> = 300, </a:t>
            </a:r>
            <a:r>
              <a:rPr lang="en-US" sz="2200" dirty="0" err="1"/>
              <a:t>tinggi</a:t>
            </a:r>
            <a:r>
              <a:rPr lang="en-US" sz="2200" dirty="0"/>
              <a:t> = 200, </a:t>
            </a:r>
            <a:r>
              <a:rPr lang="en-US" sz="2200" i="1" dirty="0"/>
              <a:t>Resizable</a:t>
            </a:r>
            <a:r>
              <a:rPr lang="en-US" sz="2200" dirty="0"/>
              <a:t> </a:t>
            </a:r>
            <a:r>
              <a:rPr lang="en-US" sz="2200" i="1" dirty="0"/>
              <a:t>false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terhapus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alokasi</a:t>
            </a:r>
            <a:r>
              <a:rPr lang="en-US" sz="2200" dirty="0"/>
              <a:t> </a:t>
            </a:r>
            <a:r>
              <a:rPr lang="en-US" sz="2200" dirty="0" err="1"/>
              <a:t>memori</a:t>
            </a:r>
            <a:r>
              <a:rPr lang="en-US" sz="2200" dirty="0"/>
              <a:t>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aplikasi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tutup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gambar</a:t>
            </a:r>
            <a:r>
              <a:rPr lang="en-US" sz="2200" dirty="0"/>
              <a:t> 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:</a:t>
            </a:r>
          </a:p>
          <a:p>
            <a:pPr algn="just">
              <a:buNone/>
            </a:pPr>
            <a:endParaRPr lang="en-US" sz="2200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819400"/>
            <a:ext cx="490712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PROGRAM GUI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19200" y="1295400"/>
          <a:ext cx="6629400" cy="5105400"/>
        </p:xfrm>
        <a:graphic>
          <a:graphicData uri="http://schemas.openxmlformats.org/drawingml/2006/table">
            <a:tbl>
              <a:tblPr/>
              <a:tblGrid>
                <a:gridCol w="6629400"/>
              </a:tblGrid>
              <a:tr h="5105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//program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</a:rPr>
                        <a:t>ketiga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import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</a:rPr>
                        <a:t>javax.swing</a:t>
                      </a:r>
                      <a:r>
                        <a:rPr lang="en-US" sz="1600" dirty="0">
                          <a:latin typeface="Courier New"/>
                          <a:ea typeface="Times New Roman"/>
                        </a:rPr>
                        <a:t>.*;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class frame61 extends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</a:rPr>
                        <a:t>JFrame</a:t>
                      </a:r>
                      <a:r>
                        <a:rPr lang="en-US" sz="1600" dirty="0">
                          <a:latin typeface="Courier New"/>
                          <a:ea typeface="Times New Roman"/>
                        </a:rPr>
                        <a:t>{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   frame61(){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    super("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Universitas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Budi 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Luhur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");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    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setDefaultCloseOperation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(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JFrame.EXIT_ON_CLOSE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    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this.setLocation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(10,100);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    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this.setSize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(300,200);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     </a:t>
                      </a:r>
                      <a:r>
                        <a:rPr lang="en-US" sz="1600" b="1" dirty="0" err="1">
                          <a:latin typeface="Courier New"/>
                          <a:ea typeface="Times New Roman"/>
                        </a:rPr>
                        <a:t>setResizable</a:t>
                      </a:r>
                      <a:r>
                        <a:rPr lang="en-US" sz="1600" b="1" dirty="0">
                          <a:latin typeface="Courier New"/>
                          <a:ea typeface="Times New Roman"/>
                        </a:rPr>
                        <a:t>(false);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     show();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    }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}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class frame62{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    public static void main (String </a:t>
                      </a:r>
                      <a:r>
                        <a:rPr lang="en-US" sz="1600" dirty="0" err="1">
                          <a:latin typeface="Courier New"/>
                          <a:ea typeface="Times New Roman"/>
                        </a:rPr>
                        <a:t>args</a:t>
                      </a:r>
                      <a:r>
                        <a:rPr lang="en-US" sz="1600" dirty="0">
                          <a:latin typeface="Courier New"/>
                          <a:ea typeface="Times New Roman"/>
                        </a:rPr>
                        <a:t>[]){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      new frame61();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   }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 New"/>
                          <a:ea typeface="Times New Roman"/>
                        </a:rPr>
                        <a:t>}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CONTOH PROGRAM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9050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dimensi</a:t>
            </a:r>
            <a:r>
              <a:rPr lang="en-US" sz="1800" dirty="0" smtClean="0"/>
              <a:t> (2D)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i="1" dirty="0" smtClean="0"/>
              <a:t>class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java.awt.*,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Canvas.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Canvas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berbentuk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kotak</a:t>
            </a:r>
            <a:r>
              <a:rPr lang="en-US" sz="1800" dirty="0" smtClean="0"/>
              <a:t> </a:t>
            </a:r>
            <a:r>
              <a:rPr lang="en-US" sz="1800" dirty="0" err="1" smtClean="0"/>
              <a:t>kosong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layar</a:t>
            </a:r>
            <a:r>
              <a:rPr lang="en-US" sz="1800" dirty="0" smtClean="0"/>
              <a:t>.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Canvas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2 (</a:t>
            </a:r>
            <a:r>
              <a:rPr lang="en-US" sz="1800" dirty="0" err="1" smtClean="0"/>
              <a:t>dua</a:t>
            </a:r>
            <a:r>
              <a:rPr lang="en-US" sz="1800" dirty="0" smtClean="0"/>
              <a:t>) </a:t>
            </a:r>
            <a:r>
              <a:rPr lang="en-US" sz="1800" dirty="0" err="1" smtClean="0"/>
              <a:t>dimensi</a:t>
            </a:r>
            <a:r>
              <a:rPr lang="en-US" sz="1800" dirty="0" smtClean="0"/>
              <a:t>.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Canvas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dibarengi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sub class paint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gambar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</a:t>
            </a:r>
            <a:r>
              <a:rPr lang="en-US" sz="1800" dirty="0" err="1" smtClean="0"/>
              <a:t>perintah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Cara </a:t>
            </a:r>
            <a:r>
              <a:rPr lang="en-US" sz="1800" dirty="0" err="1" smtClean="0"/>
              <a:t>menggabungkan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Canvas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Jframe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743200"/>
            <a:ext cx="3886200" cy="345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7391400" cy="6202680"/>
        </p:xfrm>
        <a:graphic>
          <a:graphicData uri="http://schemas.openxmlformats.org/drawingml/2006/table">
            <a:tbl>
              <a:tblPr/>
              <a:tblGrid>
                <a:gridCol w="7391400"/>
              </a:tblGrid>
              <a:tr h="5813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//program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ke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empat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import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javax.swing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.*;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import java.awt.*;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//Class Canvas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class grap1 extends Canvas{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public void paint (Graphics g){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//(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x,y,width,height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g.drawRect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(1,5,50,20);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g.drawLine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(35,50,100,70);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//(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x,y,width,height,arcwidth,archeight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g.drawRoundRect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(1,50,30,40,5,100);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g.setColor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Color.YELLOW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);	//set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warna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g.drawOval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(110,50,40,30);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g.setFont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(new Font("Tahoma",Font.ITALIC,20));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g.drawString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("9511500134",80,15);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g.setColor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Color.BLUE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);	//set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warna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g.fillRect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(1,110,30,20);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g.fillOval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(50,110,30,20);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}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//Class frame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class grap11 extends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JFrame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{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private Container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konten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=new Container();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private grap1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duaD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=new grap1();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grap11(){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super("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Universitas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Budi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Luhur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");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setDefaultCloseOperation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JFrame.EXIT_ON_CLOSE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this.setLocation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(10,100);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this.setSize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(250,200);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konten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=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getContentPane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konten.add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duaD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show();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}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public static void main(String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args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[]){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	new grap11();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}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}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Perumpamaan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2D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Canvas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pensil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Canvas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piksel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frame.</a:t>
            </a:r>
          </a:p>
          <a:p>
            <a:r>
              <a:rPr lang="en-US" dirty="0" err="1" smtClean="0"/>
              <a:t>Posisi</a:t>
            </a:r>
            <a:r>
              <a:rPr lang="en-US" dirty="0" smtClean="0"/>
              <a:t> 0 </a:t>
            </a:r>
            <a:r>
              <a:rPr lang="en-US" dirty="0" err="1" smtClean="0"/>
              <a:t>pada</a:t>
            </a:r>
            <a:r>
              <a:rPr lang="en-US" dirty="0" smtClean="0"/>
              <a:t> horizontal (X=0)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0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(Y=0),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paling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frame.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X &gt; 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frame,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Y &gt; 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frame.</a:t>
            </a:r>
          </a:p>
          <a:p>
            <a:pPr algn="just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2D </a:t>
            </a:r>
            <a:r>
              <a:rPr lang="en-US" dirty="0" err="1" smtClean="0"/>
              <a:t>pada</a:t>
            </a:r>
            <a:r>
              <a:rPr lang="en-US" dirty="0" smtClean="0"/>
              <a:t> Canvas,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 </a:t>
            </a:r>
            <a:r>
              <a:rPr lang="en-US" dirty="0" err="1" smtClean="0"/>
              <a:t>kotak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gambar</a:t>
            </a:r>
            <a:r>
              <a:rPr lang="en-US" sz="1700" dirty="0" smtClean="0"/>
              <a:t>  </a:t>
            </a:r>
            <a:r>
              <a:rPr lang="en-US" sz="1700" dirty="0" err="1" smtClean="0"/>
              <a:t>terdapat</a:t>
            </a:r>
            <a:r>
              <a:rPr lang="en-US" sz="1700" dirty="0" smtClean="0"/>
              <a:t> </a:t>
            </a:r>
            <a:r>
              <a:rPr lang="en-US" sz="1700" dirty="0" err="1" smtClean="0"/>
              <a:t>beberapa</a:t>
            </a:r>
            <a:r>
              <a:rPr lang="en-US" sz="1700" dirty="0" smtClean="0"/>
              <a:t> </a:t>
            </a:r>
            <a:r>
              <a:rPr lang="en-US" sz="1700" dirty="0" err="1" smtClean="0"/>
              <a:t>objek</a:t>
            </a:r>
            <a:r>
              <a:rPr lang="en-US" sz="1700" dirty="0" smtClean="0"/>
              <a:t>, </a:t>
            </a:r>
            <a:r>
              <a:rPr lang="en-US" sz="1700" dirty="0" err="1" smtClean="0"/>
              <a:t>yaitu</a:t>
            </a:r>
            <a:r>
              <a:rPr lang="en-US" sz="1700" dirty="0" smtClean="0"/>
              <a:t> :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Kotak</a:t>
            </a:r>
            <a:r>
              <a:rPr lang="en-US" sz="1700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drawRect</a:t>
            </a:r>
            <a:r>
              <a:rPr lang="en-US" sz="1700" dirty="0" smtClean="0"/>
              <a:t> (</a:t>
            </a:r>
            <a:r>
              <a:rPr lang="en-US" sz="1700" dirty="0" err="1" smtClean="0"/>
              <a:t>x,y,width</a:t>
            </a:r>
            <a:r>
              <a:rPr lang="en-US" sz="1700" dirty="0" smtClean="0"/>
              <a:t>, height)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Kotak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bundaran</a:t>
            </a:r>
            <a:r>
              <a:rPr lang="en-US" sz="1700" dirty="0" smtClean="0"/>
              <a:t> </a:t>
            </a:r>
            <a:r>
              <a:rPr lang="en-US" sz="1700" dirty="0" err="1" smtClean="0"/>
              <a:t>di</a:t>
            </a:r>
            <a:r>
              <a:rPr lang="en-US" sz="1700" dirty="0" smtClean="0"/>
              <a:t> </a:t>
            </a:r>
            <a:r>
              <a:rPr lang="en-US" sz="1700" dirty="0" err="1" smtClean="0"/>
              <a:t>pinggir</a:t>
            </a:r>
            <a:r>
              <a:rPr lang="en-US" sz="1700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drawRoundRect</a:t>
            </a:r>
            <a:r>
              <a:rPr lang="en-US" sz="1700" dirty="0" smtClean="0"/>
              <a:t> (x, y, width, height, </a:t>
            </a:r>
            <a:r>
              <a:rPr lang="en-US" sz="1700" dirty="0" err="1" smtClean="0"/>
              <a:t>arcwidth</a:t>
            </a:r>
            <a:r>
              <a:rPr lang="en-US" sz="1700" dirty="0" smtClean="0"/>
              <a:t>, </a:t>
            </a:r>
            <a:r>
              <a:rPr lang="en-US" sz="1700" dirty="0" err="1" smtClean="0"/>
              <a:t>archeight</a:t>
            </a:r>
            <a:r>
              <a:rPr lang="en-US" sz="17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Kotak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warna</a:t>
            </a:r>
            <a:r>
              <a:rPr lang="en-US" sz="1700" dirty="0" smtClean="0"/>
              <a:t> </a:t>
            </a:r>
            <a:r>
              <a:rPr lang="en-US" sz="1700" dirty="0" err="1" smtClean="0"/>
              <a:t>didalamnya</a:t>
            </a:r>
            <a:r>
              <a:rPr lang="en-US" sz="1700" dirty="0" smtClean="0"/>
              <a:t>           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fillRect</a:t>
            </a:r>
            <a:r>
              <a:rPr lang="en-US" sz="1700" dirty="0" smtClean="0"/>
              <a:t> (</a:t>
            </a:r>
            <a:r>
              <a:rPr lang="en-US" sz="1700" dirty="0" err="1" smtClean="0"/>
              <a:t>x,y,width,height</a:t>
            </a:r>
            <a:r>
              <a:rPr lang="en-US" sz="17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Penggunaan</a:t>
            </a:r>
            <a:r>
              <a:rPr lang="en-US" sz="1700" dirty="0" smtClean="0"/>
              <a:t> Font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setFont</a:t>
            </a:r>
            <a:r>
              <a:rPr lang="en-US" sz="1700" dirty="0" smtClean="0"/>
              <a:t>(new Font("&lt;Model Font&gt;", &lt;STANDAR|BOLD|ITALIC&gt;, &lt;Size&gt;)) </a:t>
            </a:r>
          </a:p>
          <a:p>
            <a:pPr lvl="1">
              <a:spcBef>
                <a:spcPts val="0"/>
              </a:spcBef>
            </a:pPr>
            <a:r>
              <a:rPr lang="en-US" sz="1700" dirty="0" smtClean="0"/>
              <a:t>String </a:t>
            </a:r>
          </a:p>
          <a:p>
            <a:pPr lvl="2">
              <a:spcBef>
                <a:spcPts val="0"/>
              </a:spcBef>
            </a:pPr>
            <a:r>
              <a:rPr lang="en-US" sz="1700" dirty="0" smtClean="0"/>
              <a:t>drawstring(“&lt;</a:t>
            </a:r>
            <a:r>
              <a:rPr lang="en-US" sz="1700" dirty="0" err="1" smtClean="0"/>
              <a:t>tulisan</a:t>
            </a:r>
            <a:r>
              <a:rPr lang="en-US" sz="1700" dirty="0" smtClean="0"/>
              <a:t>&gt;”,</a:t>
            </a:r>
            <a:r>
              <a:rPr lang="en-US" sz="1700" dirty="0" err="1" smtClean="0"/>
              <a:t>x,y</a:t>
            </a:r>
            <a:r>
              <a:rPr lang="en-US" sz="17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Garis</a:t>
            </a:r>
            <a:endParaRPr lang="en-US" sz="1700" dirty="0" smtClean="0"/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drawLine</a:t>
            </a:r>
            <a:r>
              <a:rPr lang="en-US" sz="1700" dirty="0" smtClean="0"/>
              <a:t>(</a:t>
            </a:r>
            <a:r>
              <a:rPr lang="en-US" sz="1700" dirty="0" err="1" smtClean="0"/>
              <a:t>x,y,width,height</a:t>
            </a:r>
            <a:r>
              <a:rPr lang="en-US" sz="17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Bundar</a:t>
            </a:r>
            <a:r>
              <a:rPr lang="en-US" sz="1700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drawOval</a:t>
            </a:r>
            <a:r>
              <a:rPr lang="en-US" sz="1700" dirty="0" smtClean="0"/>
              <a:t>(</a:t>
            </a:r>
            <a:r>
              <a:rPr lang="en-US" sz="1700" dirty="0" err="1" smtClean="0"/>
              <a:t>x,y,width,height</a:t>
            </a:r>
            <a:r>
              <a:rPr lang="en-US" sz="17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Bundar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warna</a:t>
            </a:r>
            <a:r>
              <a:rPr lang="en-US" sz="1700" dirty="0" smtClean="0"/>
              <a:t> </a:t>
            </a:r>
            <a:r>
              <a:rPr lang="en-US" sz="1700" dirty="0" err="1" smtClean="0"/>
              <a:t>didalamnya</a:t>
            </a:r>
            <a:r>
              <a:rPr lang="en-US" sz="1700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fillOval</a:t>
            </a:r>
            <a:r>
              <a:rPr lang="en-US" sz="1700" dirty="0" smtClean="0"/>
              <a:t>(</a:t>
            </a:r>
            <a:r>
              <a:rPr lang="en-US" sz="1700" dirty="0" err="1" smtClean="0"/>
              <a:t>x,y,width</a:t>
            </a:r>
            <a:r>
              <a:rPr lang="en-US" sz="1700" dirty="0" smtClean="0"/>
              <a:t>, height)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Pewarnaan</a:t>
            </a:r>
            <a:r>
              <a:rPr lang="en-US" sz="1700" dirty="0" smtClean="0"/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/>
              <a:t>setColor</a:t>
            </a:r>
            <a:r>
              <a:rPr lang="en-US" sz="1700" dirty="0" smtClean="0"/>
              <a:t>(&lt;color&gt;)</a:t>
            </a:r>
          </a:p>
          <a:p>
            <a:pPr>
              <a:spcBef>
                <a:spcPts val="0"/>
              </a:spcBef>
              <a:buNone/>
            </a:pPr>
            <a:r>
              <a:rPr lang="en-US" sz="1700" dirty="0" err="1" smtClean="0"/>
              <a:t>Ketika</a:t>
            </a:r>
            <a:r>
              <a:rPr lang="en-US" sz="1700" dirty="0" smtClean="0"/>
              <a:t> </a:t>
            </a:r>
            <a:r>
              <a:rPr lang="en-US" sz="1700" dirty="0" err="1" smtClean="0"/>
              <a:t>hendak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Class </a:t>
            </a:r>
            <a:r>
              <a:rPr lang="en-US" sz="1700" dirty="0" err="1" smtClean="0"/>
              <a:t>pertama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class </a:t>
            </a:r>
            <a:r>
              <a:rPr lang="en-US" sz="1700" dirty="0" err="1" smtClean="0"/>
              <a:t>kedua</a:t>
            </a:r>
            <a:r>
              <a:rPr lang="en-US" sz="1700" dirty="0" smtClean="0"/>
              <a:t> (frame) </a:t>
            </a:r>
            <a:r>
              <a:rPr lang="en-US" sz="1700" dirty="0" err="1" smtClean="0"/>
              <a:t>perlu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perintah</a:t>
            </a:r>
            <a:r>
              <a:rPr lang="en-US" sz="1700" dirty="0" smtClean="0"/>
              <a:t> :</a:t>
            </a:r>
          </a:p>
          <a:p>
            <a:pPr>
              <a:spcBef>
                <a:spcPts val="0"/>
              </a:spcBef>
              <a:buNone/>
            </a:pPr>
            <a:r>
              <a:rPr lang="en-US" sz="1700" dirty="0" smtClean="0"/>
              <a:t>private grap1 </a:t>
            </a:r>
            <a:r>
              <a:rPr lang="en-US" sz="1700" dirty="0" err="1" smtClean="0"/>
              <a:t>duaD</a:t>
            </a:r>
            <a:r>
              <a:rPr lang="en-US" sz="1700" dirty="0" smtClean="0"/>
              <a:t> =new grap1();</a:t>
            </a:r>
          </a:p>
          <a:p>
            <a:pPr>
              <a:spcBef>
                <a:spcPts val="0"/>
              </a:spcBef>
              <a:buNone/>
            </a:pPr>
            <a:r>
              <a:rPr lang="en-US" sz="1700" dirty="0" err="1" smtClean="0"/>
              <a:t>Kemudian</a:t>
            </a:r>
            <a:r>
              <a:rPr lang="en-US" sz="1700" dirty="0" smtClean="0"/>
              <a:t> class </a:t>
            </a:r>
            <a:r>
              <a:rPr lang="en-US" sz="1700" dirty="0" err="1" smtClean="0"/>
              <a:t>pertama</a:t>
            </a:r>
            <a:r>
              <a:rPr lang="en-US" sz="1700" dirty="0" smtClean="0"/>
              <a:t> </a:t>
            </a:r>
            <a:r>
              <a:rPr lang="en-US" sz="1700" dirty="0" err="1" smtClean="0"/>
              <a:t>tersebut</a:t>
            </a:r>
            <a:r>
              <a:rPr lang="en-US" sz="1700" dirty="0" smtClean="0"/>
              <a:t> </a:t>
            </a:r>
            <a:r>
              <a:rPr lang="en-US" sz="1700" dirty="0" err="1" smtClean="0"/>
              <a:t>ditampilkan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JFrame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</a:t>
            </a:r>
            <a:r>
              <a:rPr lang="en-US" sz="1700" dirty="0" err="1" smtClean="0"/>
              <a:t>perintah</a:t>
            </a:r>
            <a:r>
              <a:rPr lang="en-US" sz="1700" dirty="0" smtClean="0"/>
              <a:t> :</a:t>
            </a:r>
          </a:p>
          <a:p>
            <a:pPr>
              <a:spcBef>
                <a:spcPts val="0"/>
              </a:spcBef>
              <a:buNone/>
            </a:pPr>
            <a:r>
              <a:rPr lang="en-US" sz="1700" dirty="0" err="1" smtClean="0"/>
              <a:t>konten.add</a:t>
            </a:r>
            <a:r>
              <a:rPr lang="en-US" sz="1700" dirty="0" smtClean="0"/>
              <a:t>(</a:t>
            </a:r>
            <a:r>
              <a:rPr lang="en-US" sz="1700" dirty="0" err="1" smtClean="0"/>
              <a:t>duaD</a:t>
            </a:r>
            <a:r>
              <a:rPr lang="en-US" sz="1700" dirty="0" smtClean="0"/>
              <a:t>);</a:t>
            </a:r>
          </a:p>
          <a:p>
            <a:pPr>
              <a:spcBef>
                <a:spcPts val="0"/>
              </a:spcBef>
            </a:pPr>
            <a:endParaRPr lang="en-US" sz="17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Merancang</a:t>
            </a:r>
            <a:r>
              <a:rPr lang="en-GB" b="1" dirty="0" smtClean="0"/>
              <a:t> Program Logo, </a:t>
            </a:r>
            <a:r>
              <a:rPr lang="en-GB" b="1" dirty="0" err="1" smtClean="0"/>
              <a:t>Sesuai</a:t>
            </a:r>
            <a:r>
              <a:rPr lang="en-GB" b="1" dirty="0" smtClean="0"/>
              <a:t> </a:t>
            </a:r>
            <a:r>
              <a:rPr lang="en-GB" b="1" dirty="0" err="1" smtClean="0"/>
              <a:t>Contoh</a:t>
            </a:r>
            <a:r>
              <a:rPr lang="en-GB" b="1" dirty="0" smtClean="0"/>
              <a:t> </a:t>
            </a:r>
            <a:r>
              <a:rPr lang="en-GB" b="1" dirty="0" err="1" smtClean="0"/>
              <a:t>Aplikasi</a:t>
            </a:r>
            <a:endParaRPr lang="en-GB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8" y="2243138"/>
            <a:ext cx="21812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0"/>
          <a:ext cx="8458200" cy="6903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690372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/*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----------------------------------------------------------------------------------------------------</a:t>
                      </a: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Program 	: SIP.java</a:t>
                      </a: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Dipanggil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: -</a:t>
                      </a: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	: Program Splash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Logo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Progres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Dibuat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: AEndF@2008,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Versi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Update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----------------------------------------------------------------------------------------------------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*/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Deklarasi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package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import java.awt.*;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javax.swing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.*;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java.awt.event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.*;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javax.swing.border.LineBorder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Deklarasi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public class SIP extends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JWindow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{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private Dimension 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dimensi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= 			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Toolkit.getDefaultToolkit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().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getScreenSize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private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lblLogo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= 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JLabel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ImageIcon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				("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Gambar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/sip.jpg"));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private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JProgressBar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= 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JProgressBar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private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time = 0;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private Timer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timer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Deklarasi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konstruktor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public SIP () {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94360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Mengatur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warna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garis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pinggir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barisProgres.setBorder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LineBorder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Warna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 1));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lblLogo.setBorder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(new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LineBorder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Warna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 1));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Menempatkan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objek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container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getContentPane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().add(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lblLogo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BorderLayout.NORTH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getContentPane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().add(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barisProgres,BorderLayout.CENTER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Mengatur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lama window logo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tampil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layar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monitor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timer=new Timer(50,new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ActionListener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(){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public void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actionPerformed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ActionEvent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evt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){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time++;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barisProgres.setValue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(time);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if(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barisProgres.getPercentComplete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()==1.0){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timer.stop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setVisible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(false);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menjalankan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menu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	// new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Menu_Utama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	}	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		}});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timer.start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Konsep</a:t>
            </a:r>
            <a:r>
              <a:rPr lang="en-US" dirty="0" smtClean="0">
                <a:solidFill>
                  <a:srgbClr val="FF0000"/>
                </a:solidFill>
              </a:rPr>
              <a:t>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 → Graphical User Interface</a:t>
            </a:r>
          </a:p>
          <a:p>
            <a:r>
              <a:rPr lang="en-US" dirty="0" smtClean="0"/>
              <a:t>GUI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/>
              <a:t>user-friendly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Java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r>
              <a:rPr lang="en-US" dirty="0" smtClean="0"/>
              <a:t> </a:t>
            </a:r>
            <a:r>
              <a:rPr lang="en-US" dirty="0" err="1" smtClean="0"/>
              <a:t>sekalipun</a:t>
            </a:r>
            <a:endParaRPr lang="en-US" dirty="0" smtClean="0"/>
          </a:p>
          <a:p>
            <a:r>
              <a:rPr lang="en-US" dirty="0" err="1" smtClean="0"/>
              <a:t>Komponen</a:t>
            </a:r>
            <a:r>
              <a:rPr lang="en-US" dirty="0" smtClean="0"/>
              <a:t> GUI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user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mouse, keyboard,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0"/>
          <a:ext cx="8229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248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Menyiapkan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variabel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warna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Color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Warna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Color.blue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Mengatur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progress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barisProgres.setValue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(0);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barisProgres.setPreferredSize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(new Dimension(100,15));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barisProgres.setBackground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Color.white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barisProgres.setForeground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Color.red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barisProgres.setStringPainted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(true);//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Menemparkan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objek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kememori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sebelum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ditampilkan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pack();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Mengatur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lokasi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window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tepat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ditengah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layar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monitor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setLocation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dimensi.width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/ 2 -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getWidth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 / 2, 					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dimensi.height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/ 2 -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getHeight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() / 2);	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menampilkan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window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layar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monitor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show();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}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//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Deklarasi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utama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public static void main (String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args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[]) { 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	new SIP (); 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	}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Konsep</a:t>
            </a:r>
            <a:r>
              <a:rPr lang="en-US" dirty="0" smtClean="0">
                <a:solidFill>
                  <a:srgbClr val="FF0000"/>
                </a:solidFill>
              </a:rPr>
              <a:t>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Java,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i="1" dirty="0" smtClean="0"/>
              <a:t>package </a:t>
            </a:r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program-program GUI,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 AWT (</a:t>
            </a:r>
            <a:r>
              <a:rPr lang="en-US" i="1" dirty="0" smtClean="0"/>
              <a:t>Abstract Window Toolkit)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package</a:t>
            </a:r>
            <a:r>
              <a:rPr lang="en-US" dirty="0" smtClean="0"/>
              <a:t> java.awt </a:t>
            </a:r>
          </a:p>
          <a:p>
            <a:pPr lvl="1"/>
            <a:r>
              <a:rPr lang="en-US" dirty="0" smtClean="0"/>
              <a:t> SWING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package</a:t>
            </a:r>
            <a:r>
              <a:rPr lang="en-US" dirty="0" smtClean="0"/>
              <a:t> </a:t>
            </a:r>
            <a:r>
              <a:rPr lang="en-US" dirty="0" err="1" smtClean="0"/>
              <a:t>javax.swing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AWT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i="1" dirty="0" smtClean="0"/>
              <a:t>library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i="1" dirty="0" smtClean="0"/>
              <a:t>platform (platform independent)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i="1" dirty="0" smtClean="0"/>
              <a:t>user-interface</a:t>
            </a:r>
          </a:p>
          <a:p>
            <a:r>
              <a:rPr lang="en-US" dirty="0" smtClean="0"/>
              <a:t>SWING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yang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GUI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AWT (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i="1" dirty="0" smtClean="0"/>
              <a:t>event handling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SWING </a:t>
            </a:r>
            <a:r>
              <a:rPr lang="en-US" dirty="0" err="1" smtClean="0"/>
              <a:t>daripada</a:t>
            </a:r>
            <a:r>
              <a:rPr lang="en-US" dirty="0" smtClean="0"/>
              <a:t> AWT???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program-program GUI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tentunya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Java)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SWING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AWT)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AWT </a:t>
            </a:r>
            <a:r>
              <a:rPr lang="en-US" dirty="0" err="1" smtClean="0"/>
              <a:t>dan</a:t>
            </a:r>
            <a:r>
              <a:rPr lang="en-US" dirty="0" smtClean="0"/>
              <a:t> Swing</a:t>
            </a:r>
          </a:p>
          <a:p>
            <a:pPr lvl="1"/>
            <a:r>
              <a:rPr lang="en-US" dirty="0" smtClean="0"/>
              <a:t>package Swing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look and feel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paltform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1"/>
            <a:r>
              <a:rPr lang="en-US" dirty="0" smtClean="0"/>
              <a:t>Swing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color chooser </a:t>
            </a:r>
            <a:r>
              <a:rPr lang="en-US" dirty="0" err="1" smtClean="0"/>
              <a:t>dan</a:t>
            </a:r>
            <a:r>
              <a:rPr lang="en-US" dirty="0" smtClean="0"/>
              <a:t> option pane</a:t>
            </a:r>
          </a:p>
          <a:p>
            <a:pPr lvl="1"/>
            <a:r>
              <a:rPr lang="en-US" dirty="0" smtClean="0"/>
              <a:t>Swing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AWT,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program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target platform </a:t>
            </a:r>
            <a:r>
              <a:rPr lang="en-US" dirty="0" err="1" smtClean="0"/>
              <a:t>seperti</a:t>
            </a:r>
            <a:r>
              <a:rPr lang="en-US" dirty="0" smtClean="0"/>
              <a:t> Event Handling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AWT, </a:t>
            </a:r>
            <a:r>
              <a:rPr lang="en-US" dirty="0" err="1" smtClean="0"/>
              <a:t>jadi</a:t>
            </a:r>
            <a:r>
              <a:rPr lang="en-US" dirty="0" smtClean="0"/>
              <a:t> Swing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berdampingan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AWT.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program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 yang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program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GUI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baiknya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program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tampilan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GUI</a:t>
            </a:r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program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tampilan</a:t>
            </a:r>
            <a:r>
              <a:rPr lang="en-US" dirty="0"/>
              <a:t>, program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nampak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menarik</a:t>
            </a:r>
            <a:endParaRPr lang="en-US" dirty="0" smtClean="0"/>
          </a:p>
          <a:p>
            <a:pPr lvl="1"/>
            <a:r>
              <a:rPr lang="en-US" dirty="0" err="1" smtClean="0"/>
              <a:t>Interaktif</a:t>
            </a:r>
            <a:endParaRPr lang="en-US" dirty="0" smtClean="0"/>
          </a:p>
          <a:p>
            <a:pPr lvl="1"/>
            <a:r>
              <a:rPr lang="en-US" i="1" dirty="0" smtClean="0"/>
              <a:t>User </a:t>
            </a:r>
            <a:r>
              <a:rPr lang="en-US" i="1" dirty="0"/>
              <a:t>Friendly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penggunaannya</a:t>
            </a:r>
            <a:endParaRPr lang="en-US" dirty="0" smtClean="0"/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mouse, joystick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Konsep</a:t>
            </a:r>
            <a:r>
              <a:rPr lang="en-US" dirty="0" smtClean="0">
                <a:solidFill>
                  <a:srgbClr val="FF0000"/>
                </a:solidFill>
              </a:rPr>
              <a:t> GUI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95862"/>
          </a:xfrm>
        </p:spPr>
        <p:txBody>
          <a:bodyPr/>
          <a:lstStyle/>
          <a:p>
            <a:pPr lvl="2" eaLnBrk="1" hangingPunct="1"/>
            <a:endParaRPr lang="en-US" sz="800" dirty="0" smtClean="0"/>
          </a:p>
          <a:p>
            <a:pPr lvl="2" algn="just" eaLnBrk="1" hangingPunct="1"/>
            <a:r>
              <a:rPr lang="en-US" sz="2200" dirty="0" err="1" smtClean="0"/>
              <a:t>Sedangkan</a:t>
            </a:r>
            <a:r>
              <a:rPr lang="en-US" sz="2200" dirty="0" smtClean="0"/>
              <a:t> </a:t>
            </a:r>
            <a:r>
              <a:rPr lang="en-US" sz="2200" dirty="0" err="1" smtClean="0"/>
              <a:t>interaksi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komponen</a:t>
            </a:r>
            <a:r>
              <a:rPr lang="en-US" sz="2200" dirty="0" smtClean="0"/>
              <a:t> GUI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diantaranya</a:t>
            </a:r>
            <a:r>
              <a:rPr lang="en-US" sz="2200" dirty="0" smtClean="0"/>
              <a:t> :</a:t>
            </a:r>
          </a:p>
          <a:p>
            <a:pPr lvl="1" eaLnBrk="1" hangingPunct="1"/>
            <a:endParaRPr lang="en-US" sz="2400" dirty="0" smtClean="0"/>
          </a:p>
          <a:p>
            <a:pPr lvl="3" eaLnBrk="1" hangingPunct="1"/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penekanan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komponen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tombol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lvl="3" eaLnBrk="1" hangingPunct="1"/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membuat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pilihan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menu</a:t>
            </a:r>
            <a:r>
              <a:rPr lang="en-US" sz="2000" i="1" dirty="0" smtClean="0"/>
              <a:t>. </a:t>
            </a:r>
            <a:endParaRPr lang="en-US" sz="2000" dirty="0" smtClean="0"/>
          </a:p>
          <a:p>
            <a:pPr lvl="3" eaLnBrk="1" hangingPunct="1"/>
            <a:r>
              <a:rPr lang="en-US" sz="2000" i="1" dirty="0" err="1" smtClean="0"/>
              <a:t>Melakukan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enter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objek</a:t>
            </a:r>
            <a:r>
              <a:rPr lang="en-US" sz="2000" i="1" dirty="0" smtClean="0"/>
              <a:t>  text. </a:t>
            </a:r>
            <a:endParaRPr lang="en-US" sz="2000" dirty="0" smtClean="0"/>
          </a:p>
          <a:p>
            <a:pPr lvl="3" eaLnBrk="1" hangingPunct="1"/>
            <a:r>
              <a:rPr lang="en-US" sz="2000" i="1" dirty="0" err="1" smtClean="0"/>
              <a:t>Pergerakan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tombol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scroll bar</a:t>
            </a:r>
            <a:r>
              <a:rPr lang="en-US" sz="2000" i="1" dirty="0" smtClean="0"/>
              <a:t>. </a:t>
            </a:r>
            <a:endParaRPr lang="en-US" sz="2000" dirty="0" smtClean="0"/>
          </a:p>
          <a:p>
            <a:pPr lvl="3" eaLnBrk="1" hangingPunct="1"/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penekan</a:t>
            </a:r>
            <a:r>
              <a:rPr lang="en-US" sz="2000" i="1" dirty="0" smtClean="0"/>
              <a:t> </a:t>
            </a:r>
            <a:r>
              <a:rPr lang="en-US" sz="2000" b="1" i="1" dirty="0" err="1" smtClean="0"/>
              <a:t>tombol</a:t>
            </a:r>
            <a:r>
              <a:rPr lang="en-US" sz="2000" b="1" i="1" dirty="0" smtClean="0"/>
              <a:t> close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objek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wondows</a:t>
            </a:r>
            <a:r>
              <a:rPr lang="en-US" sz="2000" i="1" dirty="0" smtClean="0"/>
              <a:t>. </a:t>
            </a:r>
            <a:endParaRPr lang="en-US" sz="2000" dirty="0" smtClean="0"/>
          </a:p>
          <a:p>
            <a:pPr lvl="3" eaLnBrk="1" hangingPunct="1"/>
            <a:r>
              <a:rPr lang="en-US" sz="2000" i="1" dirty="0" err="1" smtClean="0"/>
              <a:t>Dll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lvl="2" eaLnBrk="1" hangingPunct="1">
              <a:buFont typeface="Wingdings 2" pitchFamily="18" charset="2"/>
              <a:buNone/>
            </a:pPr>
            <a:endParaRPr lang="en-US" sz="3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err="1">
                <a:solidFill>
                  <a:srgbClr val="FF0000"/>
                </a:solidFill>
              </a:rPr>
              <a:t>Konsep</a:t>
            </a:r>
            <a:r>
              <a:rPr lang="en-US" dirty="0">
                <a:solidFill>
                  <a:srgbClr val="FF0000"/>
                </a:solidFill>
              </a:rPr>
              <a:t> GUI</a:t>
            </a:r>
          </a:p>
        </p:txBody>
      </p:sp>
      <p:cxnSp>
        <p:nvCxnSpPr>
          <p:cNvPr id="9" name="Elbow Connector 8"/>
          <p:cNvCxnSpPr/>
          <p:nvPr/>
        </p:nvCxnSpPr>
        <p:spPr>
          <a:xfrm>
            <a:off x="457200" y="990600"/>
            <a:ext cx="8458200" cy="152400"/>
          </a:xfrm>
          <a:prstGeom prst="bentConnector3">
            <a:avLst>
              <a:gd name="adj1" fmla="val 10070"/>
            </a:avLst>
          </a:prstGeom>
          <a:ln w="88900" cmpd="sng">
            <a:solidFill>
              <a:schemeClr val="tx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1469</Words>
  <Application>Microsoft Office PowerPoint</Application>
  <PresentationFormat>On-screen Show (4:3)</PresentationFormat>
  <Paragraphs>404</Paragraphs>
  <Slides>30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PERTEMUAN 3 PBOL</vt:lpstr>
      <vt:lpstr>Konsep GUI</vt:lpstr>
      <vt:lpstr>Konsep GUI</vt:lpstr>
      <vt:lpstr>Konsep GUI</vt:lpstr>
      <vt:lpstr>Slide 5</vt:lpstr>
      <vt:lpstr>Slide 6</vt:lpstr>
      <vt:lpstr>Slide 7</vt:lpstr>
      <vt:lpstr>Konsep GUI</vt:lpstr>
      <vt:lpstr>Konsep GUI</vt:lpstr>
      <vt:lpstr>Konsep GUI</vt:lpstr>
      <vt:lpstr>Konsep GUI</vt:lpstr>
      <vt:lpstr>Komponen/Class GUI</vt:lpstr>
      <vt:lpstr>Komponen/Class GUI</vt:lpstr>
      <vt:lpstr>Komponen/Class GUI</vt:lpstr>
      <vt:lpstr>Slide 15</vt:lpstr>
      <vt:lpstr>Komponen/Class GUI</vt:lpstr>
      <vt:lpstr>Komponen/Class GUI</vt:lpstr>
      <vt:lpstr>CONTOH PROGRAM GUI</vt:lpstr>
      <vt:lpstr>CONTOH PROGRAM GUI</vt:lpstr>
      <vt:lpstr>CONTOH PROGRAM GUI</vt:lpstr>
      <vt:lpstr>CONTOH PROGRAM GUI</vt:lpstr>
      <vt:lpstr>CONTOH PROGRAM GUI</vt:lpstr>
      <vt:lpstr>CONTOH PROGRAM GUI</vt:lpstr>
      <vt:lpstr>Slide 24</vt:lpstr>
      <vt:lpstr>Slide 25</vt:lpstr>
      <vt:lpstr>Slide 26</vt:lpstr>
      <vt:lpstr>Merancang Program Logo, Sesuai Contoh Aplikasi</vt:lpstr>
      <vt:lpstr>Slide 28</vt:lpstr>
      <vt:lpstr>Slide 29</vt:lpstr>
      <vt:lpstr>Slide 30</vt:lpstr>
    </vt:vector>
  </TitlesOfParts>
  <Company>RumahKu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PBOL</dc:title>
  <dc:creator>Dewi Kusumaningsih</dc:creator>
  <cp:lastModifiedBy>user</cp:lastModifiedBy>
  <cp:revision>32</cp:revision>
  <dcterms:created xsi:type="dcterms:W3CDTF">2011-09-27T22:56:08Z</dcterms:created>
  <dcterms:modified xsi:type="dcterms:W3CDTF">2015-10-06T05:12:26Z</dcterms:modified>
</cp:coreProperties>
</file>