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9E007-A642-4E08-944A-51EE35291A95}" type="datetimeFigureOut">
              <a:rPr lang="id-ID" smtClean="0"/>
              <a:pPr/>
              <a:t>05/10/2015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D9DA2BA-ABEE-496A-BFD3-0B9FC16D022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9E007-A642-4E08-944A-51EE35291A95}" type="datetimeFigureOut">
              <a:rPr lang="id-ID" smtClean="0"/>
              <a:pPr/>
              <a:t>05/10/2015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9DA2BA-ABEE-496A-BFD3-0B9FC16D022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PBOL </a:t>
            </a:r>
            <a:br>
              <a:rPr lang="id-ID" dirty="0" smtClean="0"/>
            </a:br>
            <a:r>
              <a:rPr lang="id-ID" dirty="0" smtClean="0"/>
              <a:t>Dewi Kusumaningsih</a:t>
            </a:r>
            <a:endParaRPr lang="id-ID" dirty="0"/>
          </a:p>
        </p:txBody>
      </p:sp>
      <p:sp>
        <p:nvSpPr>
          <p:cNvPr id="3" name="Subtitle 2"/>
          <p:cNvSpPr>
            <a:spLocks noGrp="1"/>
          </p:cNvSpPr>
          <p:nvPr>
            <p:ph type="subTitle" idx="1"/>
          </p:nvPr>
        </p:nvSpPr>
        <p:spPr/>
        <p:txBody>
          <a:bodyPr/>
          <a:lstStyle/>
          <a:p>
            <a:r>
              <a:rPr lang="id-ID" dirty="0" smtClean="0"/>
              <a:t>Pertemuan 4</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a:noAutofit/>
          </a:bodyPr>
          <a:lstStyle/>
          <a:p>
            <a:pPr algn="just"/>
            <a:r>
              <a:rPr lang="id-ID" sz="2400" dirty="0"/>
              <a:t>Java memiliki fasilitas layout manajer dalam mengelola </a:t>
            </a:r>
            <a:r>
              <a:rPr lang="id-ID" sz="2400" dirty="0" smtClean="0"/>
              <a:t>form/container.</a:t>
            </a:r>
          </a:p>
          <a:p>
            <a:pPr algn="just"/>
            <a:r>
              <a:rPr lang="id-ID" sz="2400" dirty="0" smtClean="0"/>
              <a:t>Container </a:t>
            </a:r>
            <a:r>
              <a:rPr lang="id-ID" sz="2400" dirty="0"/>
              <a:t>adalah objek yang memiliki jendela, seperti form, panel, scroll pane, dan lain-lain. </a:t>
            </a:r>
            <a:endParaRPr lang="id-ID" sz="2400" dirty="0" smtClean="0"/>
          </a:p>
          <a:p>
            <a:pPr algn="just"/>
            <a:r>
              <a:rPr lang="id-ID" sz="2400" b="1" dirty="0" smtClean="0"/>
              <a:t>Setiap </a:t>
            </a:r>
            <a:r>
              <a:rPr lang="id-ID" sz="2400" b="1" dirty="0"/>
              <a:t>container memiliki sebuah layout manajer</a:t>
            </a:r>
            <a:r>
              <a:rPr lang="id-ID" sz="2400" dirty="0"/>
              <a:t>, java menyediakan layout manajer yang spesifik dan dapat memilih sesuai kebutuhan</a:t>
            </a:r>
            <a:r>
              <a:rPr lang="id-ID" sz="2400" dirty="0" smtClean="0"/>
              <a:t>.</a:t>
            </a:r>
          </a:p>
          <a:p>
            <a:pPr algn="just"/>
            <a:r>
              <a:rPr lang="id-ID" sz="2400" dirty="0"/>
              <a:t>Selama ini, pada saat kita merancang GUI untuk program java, salah satu halangannya adalah bahwa komponen yang digunakan dapat berpindah-pindah lokasi. </a:t>
            </a:r>
            <a:endParaRPr lang="id-ID" sz="2400" dirty="0" smtClean="0"/>
          </a:p>
          <a:p>
            <a:pPr algn="just"/>
            <a:r>
              <a:rPr lang="id-ID" sz="2400" dirty="0" smtClean="0"/>
              <a:t>Hal </a:t>
            </a:r>
            <a:r>
              <a:rPr lang="id-ID" sz="2400" dirty="0"/>
              <a:t>ini terjadi apabila kita me-resize frame utama. Sebenarnya, komponen dapat di organisasikan didalam container dengan menggunakan class “layout manajer”. </a:t>
            </a:r>
            <a:endParaRPr lang="id-ID" sz="2400" dirty="0" smtClean="0"/>
          </a:p>
          <a:p>
            <a:pPr algn="just"/>
            <a:r>
              <a:rPr lang="id-ID" sz="2400" dirty="0" smtClean="0"/>
              <a:t>Untuk </a:t>
            </a:r>
            <a:r>
              <a:rPr lang="id-ID" sz="2400" dirty="0"/>
              <a:t>melakukan hal tersebut, kita dapat merubah secara menual class layout yang ingin digunakan, dan setiap container dapat memiliki layout </a:t>
            </a:r>
            <a:r>
              <a:rPr lang="id-ID" sz="2400" dirty="0" smtClean="0"/>
              <a:t>manajer</a:t>
            </a:r>
            <a:endParaRPr lang="id-ID"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lstStyle/>
          <a:p>
            <a:pPr algn="just"/>
            <a:r>
              <a:rPr lang="id-ID" sz="3000" dirty="0" smtClean="0"/>
              <a:t>Beberapa Manajemen Layout  :</a:t>
            </a:r>
          </a:p>
          <a:p>
            <a:pPr lvl="1" algn="just"/>
            <a:r>
              <a:rPr lang="id-ID" sz="3000" dirty="0" smtClean="0"/>
              <a:t>FlowLayout</a:t>
            </a:r>
          </a:p>
          <a:p>
            <a:pPr lvl="1" algn="just"/>
            <a:r>
              <a:rPr lang="id-ID" sz="3000" dirty="0" smtClean="0"/>
              <a:t>GridLayout</a:t>
            </a:r>
          </a:p>
          <a:p>
            <a:pPr lvl="1" algn="just"/>
            <a:r>
              <a:rPr lang="id-ID" sz="3000" dirty="0" smtClean="0"/>
              <a:t>BorderLayout</a:t>
            </a:r>
          </a:p>
          <a:p>
            <a:pPr lvl="1" algn="just"/>
            <a:r>
              <a:rPr lang="id-ID" sz="3000" dirty="0" smtClean="0"/>
              <a:t>CardLayout</a:t>
            </a:r>
          </a:p>
          <a:p>
            <a:pPr lvl="1" algn="just"/>
            <a:r>
              <a:rPr lang="id-ID" sz="3000" dirty="0" smtClean="0"/>
              <a:t>GridBagLayout</a:t>
            </a:r>
          </a:p>
          <a:p>
            <a:pPr lvl="1" algn="just"/>
            <a:r>
              <a:rPr lang="id-ID" sz="3000" dirty="0" smtClean="0"/>
              <a:t>BoxLayout</a:t>
            </a:r>
          </a:p>
          <a:p>
            <a:pPr lvl="1" algn="just"/>
            <a:r>
              <a:rPr lang="id-ID" sz="3000" dirty="0" smtClean="0"/>
              <a:t>GroupLayout</a:t>
            </a:r>
          </a:p>
          <a:p>
            <a:pPr algn="just">
              <a:buNone/>
            </a:pPr>
            <a:endParaRPr lang="id-ID" sz="2000" dirty="0" smtClean="0"/>
          </a:p>
          <a:p>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lstStyle/>
          <a:p>
            <a:pPr>
              <a:buNone/>
            </a:pPr>
            <a:r>
              <a:rPr lang="id-ID" dirty="0" smtClean="0"/>
              <a:t>FLOWLAYOUT</a:t>
            </a:r>
          </a:p>
          <a:p>
            <a:r>
              <a:rPr lang="id-ID" dirty="0" smtClean="0"/>
              <a:t>Flow </a:t>
            </a:r>
            <a:r>
              <a:rPr lang="id-ID" dirty="0"/>
              <a:t>layout merupakan manajer layout yang paling sederhana. </a:t>
            </a:r>
            <a:endParaRPr lang="id-ID" dirty="0" smtClean="0"/>
          </a:p>
          <a:p>
            <a:r>
              <a:rPr lang="id-ID" dirty="0"/>
              <a:t>Layout ini menyusun komponen berdasarkan ukuran default masing-masing, dengan posisi mulai dari kiri ke kanan dan dari atas </a:t>
            </a:r>
            <a:r>
              <a:rPr lang="id-ID" dirty="0" smtClean="0"/>
              <a:t>ke bawah di </a:t>
            </a:r>
            <a:r>
              <a:rPr lang="id-ID" dirty="0"/>
              <a:t>dalam container yang digunakan</a:t>
            </a:r>
            <a:r>
              <a:rPr lang="id-ID" dirty="0" smtClean="0"/>
              <a:t>.</a:t>
            </a:r>
          </a:p>
          <a:p>
            <a:r>
              <a:rPr lang="id-ID" dirty="0"/>
              <a:t>Metode flow layout menempatkan komponen di frame berdasarkan urutan komponen-komponen tersebut yang ditempelkan ke frame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8194" name="Picture 2"/>
          <p:cNvPicPr>
            <a:picLocks noChangeAspect="1" noChangeArrowheads="1"/>
          </p:cNvPicPr>
          <p:nvPr/>
        </p:nvPicPr>
        <p:blipFill>
          <a:blip r:embed="rId2"/>
          <a:srcRect/>
          <a:stretch>
            <a:fillRect/>
          </a:stretch>
        </p:blipFill>
        <p:spPr bwMode="auto">
          <a:xfrm>
            <a:off x="342900" y="200025"/>
            <a:ext cx="8458200" cy="645795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329642" cy="6572272"/>
          </a:xfrm>
        </p:spPr>
        <p:txBody>
          <a:bodyPr/>
          <a:lstStyle/>
          <a:p>
            <a:pPr>
              <a:buNone/>
            </a:pPr>
            <a:r>
              <a:rPr lang="id-ID" dirty="0" smtClean="0"/>
              <a:t>GridLayout</a:t>
            </a:r>
          </a:p>
          <a:p>
            <a:pPr algn="just"/>
            <a:r>
              <a:rPr lang="id-ID" sz="1800" dirty="0"/>
              <a:t>Metode GridLayout akan membagi area layar menjadi sejumlah tempat dalam bentuk  matriks ukuran yang sama. Area layar dibagi dalam format baris dan kolom. setiap kali terjadi perubahan ukuran frame, ukuran setiap komponen juga akan berubah. Pada prinsipnya yang dipertahankan adlah jumlah baris dan kolom yang telah ditentukan.</a:t>
            </a:r>
            <a:endParaRPr lang="id-ID" sz="1800" dirty="0" smtClean="0"/>
          </a:p>
          <a:p>
            <a:pPr>
              <a:buNone/>
            </a:pPr>
            <a:endParaRPr lang="id-ID" dirty="0"/>
          </a:p>
        </p:txBody>
      </p:sp>
      <p:pic>
        <p:nvPicPr>
          <p:cNvPr id="9219" name="Picture 3"/>
          <p:cNvPicPr>
            <a:picLocks noChangeAspect="1" noChangeArrowheads="1"/>
          </p:cNvPicPr>
          <p:nvPr/>
        </p:nvPicPr>
        <p:blipFill>
          <a:blip r:embed="rId2"/>
          <a:srcRect/>
          <a:stretch>
            <a:fillRect/>
          </a:stretch>
        </p:blipFill>
        <p:spPr bwMode="auto">
          <a:xfrm>
            <a:off x="1435337" y="2000240"/>
            <a:ext cx="6003679" cy="460936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6500858"/>
          </a:xfrm>
        </p:spPr>
        <p:txBody>
          <a:bodyPr/>
          <a:lstStyle/>
          <a:p>
            <a:pPr>
              <a:buNone/>
            </a:pPr>
            <a:r>
              <a:rPr lang="id-ID" dirty="0" smtClean="0"/>
              <a:t>BorderLayout</a:t>
            </a:r>
          </a:p>
          <a:p>
            <a:r>
              <a:rPr lang="id-ID" dirty="0"/>
              <a:t>Sebuah BorderLayout memiliki lima area yang tersedia untuk menahan komponen: utara, selatan, timur, barat, dan pusat. </a:t>
            </a:r>
            <a:endParaRPr lang="id-ID" dirty="0" smtClean="0"/>
          </a:p>
          <a:p>
            <a:r>
              <a:rPr lang="id-ID" dirty="0" smtClean="0"/>
              <a:t>Semua </a:t>
            </a:r>
            <a:r>
              <a:rPr lang="id-ID" dirty="0"/>
              <a:t>ruang ekstra ditempatkan di daerah pusat. </a:t>
            </a:r>
            <a:endParaRPr lang="id-ID" dirty="0" smtClean="0"/>
          </a:p>
          <a:p>
            <a:r>
              <a:rPr lang="id-ID" dirty="0" smtClean="0"/>
              <a:t>Secara </a:t>
            </a:r>
            <a:r>
              <a:rPr lang="id-ID" dirty="0"/>
              <a:t>opsional, kita dapat juga memberikan padding diantara komponen</a:t>
            </a:r>
            <a:r>
              <a:rPr lang="id-ID" dirty="0" smtClean="0"/>
              <a:t>.</a:t>
            </a:r>
          </a:p>
          <a:p>
            <a:r>
              <a:rPr lang="id-ID" dirty="0"/>
              <a:t>Class BorderLayout menyediakan lima konstanta yang menyatakan arah mata angin NORTH, EAST, SOUTH, WEST dan CENTER</a:t>
            </a:r>
            <a:endParaRPr lang="id-ID" dirty="0" smtClean="0"/>
          </a:p>
          <a:p>
            <a:pPr>
              <a:buNone/>
            </a:pP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285752"/>
          </a:xfrm>
        </p:spPr>
        <p:txBody>
          <a:bodyPr>
            <a:normAutofit fontScale="90000"/>
          </a:bodyPr>
          <a:lstStyle/>
          <a:p>
            <a:r>
              <a:rPr lang="id-ID" dirty="0" smtClean="0"/>
              <a:t>BorderLayout</a:t>
            </a:r>
            <a:endParaRPr lang="id-ID" dirty="0"/>
          </a:p>
        </p:txBody>
      </p:sp>
      <p:pic>
        <p:nvPicPr>
          <p:cNvPr id="10242" name="Picture 2"/>
          <p:cNvPicPr>
            <a:picLocks noChangeAspect="1" noChangeArrowheads="1"/>
          </p:cNvPicPr>
          <p:nvPr/>
        </p:nvPicPr>
        <p:blipFill>
          <a:blip r:embed="rId2"/>
          <a:srcRect/>
          <a:stretch>
            <a:fillRect/>
          </a:stretch>
        </p:blipFill>
        <p:spPr bwMode="auto">
          <a:xfrm>
            <a:off x="785786" y="714356"/>
            <a:ext cx="7696225" cy="581803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29642" cy="582594"/>
          </a:xfrm>
        </p:spPr>
        <p:txBody>
          <a:bodyPr>
            <a:normAutofit fontScale="90000"/>
          </a:bodyPr>
          <a:lstStyle/>
          <a:p>
            <a:r>
              <a:rPr lang="id-ID" dirty="0" smtClean="0"/>
              <a:t>BorderLayout</a:t>
            </a:r>
            <a:endParaRPr lang="id-ID" dirty="0"/>
          </a:p>
        </p:txBody>
      </p:sp>
      <p:pic>
        <p:nvPicPr>
          <p:cNvPr id="11266" name="Picture 2"/>
          <p:cNvPicPr>
            <a:picLocks noChangeAspect="1" noChangeArrowheads="1"/>
          </p:cNvPicPr>
          <p:nvPr/>
        </p:nvPicPr>
        <p:blipFill>
          <a:blip r:embed="rId2"/>
          <a:srcRect/>
          <a:stretch>
            <a:fillRect/>
          </a:stretch>
        </p:blipFill>
        <p:spPr bwMode="auto">
          <a:xfrm>
            <a:off x="1643042" y="928670"/>
            <a:ext cx="6215078" cy="5415997"/>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00042"/>
          </a:xfrm>
        </p:spPr>
        <p:txBody>
          <a:bodyPr>
            <a:normAutofit/>
          </a:bodyPr>
          <a:lstStyle/>
          <a:p>
            <a:r>
              <a:rPr lang="id-ID" sz="2000" dirty="0" smtClean="0"/>
              <a:t>Meletakkan Beberapa Komponen dalam JFrame</a:t>
            </a:r>
            <a:endParaRPr lang="id-ID" sz="2000" dirty="0"/>
          </a:p>
        </p:txBody>
      </p:sp>
      <p:pic>
        <p:nvPicPr>
          <p:cNvPr id="12290" name="Picture 2"/>
          <p:cNvPicPr>
            <a:picLocks noChangeAspect="1" noChangeArrowheads="1"/>
          </p:cNvPicPr>
          <p:nvPr/>
        </p:nvPicPr>
        <p:blipFill>
          <a:blip r:embed="rId2"/>
          <a:srcRect/>
          <a:stretch>
            <a:fillRect/>
          </a:stretch>
        </p:blipFill>
        <p:spPr bwMode="auto">
          <a:xfrm>
            <a:off x="3143240" y="500042"/>
            <a:ext cx="6000760" cy="6286897"/>
          </a:xfrm>
          <a:prstGeom prst="rect">
            <a:avLst/>
          </a:prstGeom>
          <a:noFill/>
          <a:ln w="9525">
            <a:noFill/>
            <a:miter lim="800000"/>
            <a:headEnd/>
            <a:tailEnd/>
          </a:ln>
          <a:effectLst/>
        </p:spPr>
      </p:pic>
      <p:sp>
        <p:nvSpPr>
          <p:cNvPr id="5" name="Title 1"/>
          <p:cNvSpPr txBox="1">
            <a:spLocks/>
          </p:cNvSpPr>
          <p:nvPr/>
        </p:nvSpPr>
        <p:spPr>
          <a:xfrm>
            <a:off x="142844" y="500042"/>
            <a:ext cx="3214678" cy="285752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2"/>
          <p:cNvSpPr>
            <a:spLocks noGrp="1"/>
          </p:cNvSpPr>
          <p:nvPr>
            <p:ph idx="1"/>
          </p:nvPr>
        </p:nvSpPr>
        <p:spPr>
          <a:xfrm>
            <a:off x="457200" y="714356"/>
            <a:ext cx="2757478" cy="5411807"/>
          </a:xfrm>
        </p:spPr>
        <p:txBody>
          <a:bodyPr>
            <a:normAutofit lnSpcReduction="10000"/>
          </a:bodyPr>
          <a:lstStyle/>
          <a:p>
            <a:r>
              <a:rPr lang="id-ID" sz="2000" dirty="0" smtClean="0"/>
              <a:t>Buat Container</a:t>
            </a:r>
          </a:p>
          <a:p>
            <a:r>
              <a:rPr lang="id-ID" sz="2000" dirty="0" smtClean="0"/>
              <a:t>Buat Panel</a:t>
            </a:r>
          </a:p>
          <a:p>
            <a:r>
              <a:rPr lang="id-ID" sz="2000" dirty="0" smtClean="0"/>
              <a:t>Buat Label </a:t>
            </a:r>
          </a:p>
          <a:p>
            <a:r>
              <a:rPr lang="id-ID" sz="2000" dirty="0" smtClean="0"/>
              <a:t>Buat Textfield</a:t>
            </a:r>
          </a:p>
          <a:p>
            <a:r>
              <a:rPr lang="id-ID" sz="2000" dirty="0" smtClean="0"/>
              <a:t>Container di atur layoutnya agar ditengah</a:t>
            </a:r>
          </a:p>
          <a:p>
            <a:r>
              <a:rPr lang="id-ID" sz="2000" dirty="0" smtClean="0"/>
              <a:t>Panel1 diatur dalam bentuk matriks 1 baris 2 kolom</a:t>
            </a:r>
          </a:p>
          <a:p>
            <a:r>
              <a:rPr lang="id-ID" sz="2000" dirty="0" smtClean="0"/>
              <a:t>Isi frame dengan Container</a:t>
            </a:r>
          </a:p>
          <a:p>
            <a:r>
              <a:rPr lang="id-ID" sz="2000" dirty="0" smtClean="0"/>
              <a:t>Isi Container dengan Panel</a:t>
            </a:r>
          </a:p>
          <a:p>
            <a:r>
              <a:rPr lang="id-ID" sz="2000" dirty="0" smtClean="0"/>
              <a:t>Isi Panel dengan Komponen</a:t>
            </a:r>
          </a:p>
          <a:p>
            <a:endParaRPr lang="id-ID"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736"/>
            <a:ext cx="2428892" cy="3714776"/>
          </a:xfrm>
        </p:spPr>
        <p:txBody>
          <a:bodyPr>
            <a:normAutofit/>
          </a:bodyPr>
          <a:lstStyle/>
          <a:p>
            <a:r>
              <a:rPr lang="id-ID" sz="1800" dirty="0" smtClean="0"/>
              <a:t>Hapus code tentang BorderLayout</a:t>
            </a:r>
          </a:p>
          <a:p>
            <a:r>
              <a:rPr lang="id-ID" sz="1800" dirty="0" smtClean="0"/>
              <a:t>Tambahakan Komponen JLabel dan JTextField</a:t>
            </a:r>
          </a:p>
          <a:p>
            <a:r>
              <a:rPr lang="id-ID" sz="1800" dirty="0" smtClean="0"/>
              <a:t>Tambahakan Komponen JTextArea</a:t>
            </a:r>
          </a:p>
          <a:p>
            <a:r>
              <a:rPr lang="id-ID" sz="1800" dirty="0" smtClean="0"/>
              <a:t>Masukan semua komponen ke panel1</a:t>
            </a:r>
          </a:p>
          <a:p>
            <a:pPr>
              <a:buNone/>
            </a:pPr>
            <a:endParaRPr lang="id-ID" sz="1800" dirty="0" smtClean="0"/>
          </a:p>
          <a:p>
            <a:endParaRPr lang="id-ID" sz="1800" dirty="0"/>
          </a:p>
        </p:txBody>
      </p:sp>
      <p:pic>
        <p:nvPicPr>
          <p:cNvPr id="13314" name="Picture 2"/>
          <p:cNvPicPr>
            <a:picLocks noChangeAspect="1" noChangeArrowheads="1"/>
          </p:cNvPicPr>
          <p:nvPr/>
        </p:nvPicPr>
        <p:blipFill>
          <a:blip r:embed="rId2"/>
          <a:srcRect/>
          <a:stretch>
            <a:fillRect/>
          </a:stretch>
        </p:blipFill>
        <p:spPr bwMode="auto">
          <a:xfrm>
            <a:off x="2732300" y="0"/>
            <a:ext cx="6411700"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29600" cy="5883285"/>
          </a:xfrm>
        </p:spPr>
        <p:txBody>
          <a:bodyPr/>
          <a:lstStyle/>
          <a:p>
            <a:r>
              <a:rPr lang="id-ID" dirty="0" smtClean="0"/>
              <a:t>Buat Class dengan nama Latihan4.java</a:t>
            </a:r>
          </a:p>
          <a:p>
            <a:r>
              <a:rPr lang="id-ID" dirty="0" smtClean="0"/>
              <a:t>Pastikan tidak menyimpan dalam Drive C !!!</a:t>
            </a:r>
          </a:p>
          <a:p>
            <a:endParaRPr lang="id-ID" dirty="0"/>
          </a:p>
        </p:txBody>
      </p:sp>
      <p:pic>
        <p:nvPicPr>
          <p:cNvPr id="1029" name="Picture 5"/>
          <p:cNvPicPr>
            <a:picLocks noChangeAspect="1" noChangeArrowheads="1"/>
          </p:cNvPicPr>
          <p:nvPr/>
        </p:nvPicPr>
        <p:blipFill>
          <a:blip r:embed="rId2"/>
          <a:srcRect/>
          <a:stretch>
            <a:fillRect/>
          </a:stretch>
        </p:blipFill>
        <p:spPr bwMode="auto">
          <a:xfrm>
            <a:off x="1071538" y="1500174"/>
            <a:ext cx="6943745" cy="449158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lstStyle/>
          <a:p>
            <a:r>
              <a:rPr lang="id-ID" dirty="0" smtClean="0"/>
              <a:t>Deklarasikan class nya terlebih dahulu !</a:t>
            </a:r>
          </a:p>
          <a:p>
            <a:pPr>
              <a:buNone/>
            </a:pPr>
            <a:endParaRPr lang="id-ID" dirty="0" smtClean="0"/>
          </a:p>
          <a:p>
            <a:endParaRPr lang="id-ID" dirty="0" smtClean="0"/>
          </a:p>
          <a:p>
            <a:endParaRPr lang="id-ID" dirty="0"/>
          </a:p>
          <a:p>
            <a:endParaRPr lang="id-ID" dirty="0" smtClean="0"/>
          </a:p>
          <a:p>
            <a:pPr>
              <a:buNone/>
            </a:pPr>
            <a:endParaRPr lang="id-ID" dirty="0"/>
          </a:p>
          <a:p>
            <a:endParaRPr lang="id-ID" dirty="0" smtClean="0"/>
          </a:p>
          <a:p>
            <a:r>
              <a:rPr lang="id-ID" dirty="0" smtClean="0"/>
              <a:t>Public adalah kode </a:t>
            </a:r>
            <a:r>
              <a:rPr lang="id-ID" dirty="0"/>
              <a:t>akses yang bersifat umum. dengan kata lain, data maupun method dalam suatu kodingan tersebut dapat diakses oleh semua bagian di dalam program.</a:t>
            </a:r>
          </a:p>
        </p:txBody>
      </p:sp>
      <p:pic>
        <p:nvPicPr>
          <p:cNvPr id="2051" name="Picture 3"/>
          <p:cNvPicPr>
            <a:picLocks noChangeAspect="1" noChangeArrowheads="1"/>
          </p:cNvPicPr>
          <p:nvPr/>
        </p:nvPicPr>
        <p:blipFill>
          <a:blip r:embed="rId2"/>
          <a:srcRect/>
          <a:stretch>
            <a:fillRect/>
          </a:stretch>
        </p:blipFill>
        <p:spPr bwMode="auto">
          <a:xfrm>
            <a:off x="1571604" y="714356"/>
            <a:ext cx="5143511" cy="338701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500858"/>
          </a:xfrm>
        </p:spPr>
        <p:txBody>
          <a:bodyPr>
            <a:normAutofit/>
          </a:bodyPr>
          <a:lstStyle/>
          <a:p>
            <a:r>
              <a:rPr lang="id-ID" sz="2200" dirty="0" smtClean="0"/>
              <a:t>Masukan Main Method didalam Class tesebut.</a:t>
            </a:r>
          </a:p>
          <a:p>
            <a:endParaRPr lang="id-ID" sz="2200" dirty="0"/>
          </a:p>
          <a:p>
            <a:endParaRPr lang="id-ID" sz="2200" dirty="0" smtClean="0"/>
          </a:p>
          <a:p>
            <a:endParaRPr lang="id-ID" sz="2200" dirty="0" smtClean="0"/>
          </a:p>
          <a:p>
            <a:endParaRPr lang="id-ID" sz="2200" dirty="0"/>
          </a:p>
          <a:p>
            <a:pPr>
              <a:buNone/>
            </a:pPr>
            <a:endParaRPr lang="id-ID" sz="2200" dirty="0"/>
          </a:p>
          <a:p>
            <a:pPr algn="just"/>
            <a:r>
              <a:rPr lang="id-ID" sz="2200" dirty="0" smtClean="0"/>
              <a:t>Membuat object konstruktor. </a:t>
            </a:r>
            <a:r>
              <a:rPr lang="fi-FI" sz="2200" dirty="0" smtClean="0"/>
              <a:t>Konstruktor </a:t>
            </a:r>
            <a:r>
              <a:rPr lang="fi-FI" sz="2200" dirty="0"/>
              <a:t>dijalankan pada saat sebuah object diinisialisasi </a:t>
            </a:r>
            <a:r>
              <a:rPr lang="id-ID" sz="2200" dirty="0" smtClean="0"/>
              <a:t>(masih ingat Konstruktor? Metodh yang namanya sama dengan nama class nya!)</a:t>
            </a:r>
          </a:p>
          <a:p>
            <a:pPr>
              <a:buNone/>
            </a:pPr>
            <a:endParaRPr lang="id-ID" sz="2200" dirty="0" smtClean="0"/>
          </a:p>
        </p:txBody>
      </p:sp>
      <p:pic>
        <p:nvPicPr>
          <p:cNvPr id="3074" name="Picture 2"/>
          <p:cNvPicPr>
            <a:picLocks noChangeAspect="1" noChangeArrowheads="1"/>
          </p:cNvPicPr>
          <p:nvPr/>
        </p:nvPicPr>
        <p:blipFill>
          <a:blip r:embed="rId2"/>
          <a:srcRect/>
          <a:stretch>
            <a:fillRect/>
          </a:stretch>
        </p:blipFill>
        <p:spPr bwMode="auto">
          <a:xfrm>
            <a:off x="2786050" y="500042"/>
            <a:ext cx="3157084" cy="207170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643174" y="3571876"/>
            <a:ext cx="4714908" cy="309818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lstStyle/>
          <a:p>
            <a:r>
              <a:rPr lang="id-ID" dirty="0" smtClean="0"/>
              <a:t>Buat metodh konstruktornya, dengan isi mencetak tulisan kelayar, gunakan Modifier Public agar bisa diakses semua class</a:t>
            </a:r>
            <a:endParaRPr lang="id-ID" dirty="0"/>
          </a:p>
        </p:txBody>
      </p:sp>
      <p:pic>
        <p:nvPicPr>
          <p:cNvPr id="4098" name="Picture 2"/>
          <p:cNvPicPr>
            <a:picLocks noChangeAspect="1" noChangeArrowheads="1"/>
          </p:cNvPicPr>
          <p:nvPr/>
        </p:nvPicPr>
        <p:blipFill>
          <a:blip r:embed="rId2"/>
          <a:srcRect/>
          <a:stretch>
            <a:fillRect/>
          </a:stretch>
        </p:blipFill>
        <p:spPr bwMode="auto">
          <a:xfrm>
            <a:off x="1000100" y="1643050"/>
            <a:ext cx="7029450" cy="46101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a:bodyPr>
          <a:lstStyle/>
          <a:p>
            <a:r>
              <a:rPr lang="id-ID" sz="2400" dirty="0" smtClean="0"/>
              <a:t>Karena akan membuat Frame maka kita membutuhkan komponen JFrame yang bisa diambil dari package Javax.swing.</a:t>
            </a:r>
          </a:p>
          <a:p>
            <a:r>
              <a:rPr lang="id-ID" sz="2400" dirty="0" smtClean="0"/>
              <a:t>Di class Latihan4 ditambah exteds JFrame</a:t>
            </a:r>
          </a:p>
          <a:p>
            <a:r>
              <a:rPr lang="id-ID" sz="2400" dirty="0" smtClean="0"/>
              <a:t>Dan panggil JFramenya dengan syntax show();</a:t>
            </a:r>
            <a:endParaRPr lang="id-ID" sz="2400" dirty="0"/>
          </a:p>
        </p:txBody>
      </p:sp>
      <p:pic>
        <p:nvPicPr>
          <p:cNvPr id="5122" name="Picture 2"/>
          <p:cNvPicPr>
            <a:picLocks noChangeAspect="1" noChangeArrowheads="1"/>
          </p:cNvPicPr>
          <p:nvPr/>
        </p:nvPicPr>
        <p:blipFill>
          <a:blip r:embed="rId2"/>
          <a:srcRect/>
          <a:stretch>
            <a:fillRect/>
          </a:stretch>
        </p:blipFill>
        <p:spPr bwMode="auto">
          <a:xfrm>
            <a:off x="928662" y="1857364"/>
            <a:ext cx="6531990" cy="4500594"/>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6429420"/>
          </a:xfrm>
        </p:spPr>
        <p:txBody>
          <a:bodyPr/>
          <a:lstStyle/>
          <a:p>
            <a:r>
              <a:rPr lang="id-ID" dirty="0" smtClean="0"/>
              <a:t>Atur Location dengan setLocation(int,int)</a:t>
            </a:r>
          </a:p>
          <a:p>
            <a:r>
              <a:rPr lang="id-ID" dirty="0" smtClean="0"/>
              <a:t>Atur juga ukuran dari Framenya</a:t>
            </a:r>
            <a:endParaRPr lang="id-ID" dirty="0"/>
          </a:p>
        </p:txBody>
      </p:sp>
      <p:pic>
        <p:nvPicPr>
          <p:cNvPr id="6146" name="Picture 2"/>
          <p:cNvPicPr>
            <a:picLocks noChangeAspect="1" noChangeArrowheads="1"/>
          </p:cNvPicPr>
          <p:nvPr/>
        </p:nvPicPr>
        <p:blipFill>
          <a:blip r:embed="rId2"/>
          <a:srcRect/>
          <a:stretch>
            <a:fillRect/>
          </a:stretch>
        </p:blipFill>
        <p:spPr bwMode="auto">
          <a:xfrm>
            <a:off x="857224" y="1357298"/>
            <a:ext cx="7172325" cy="49911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52"/>
            <a:ext cx="8229600" cy="5983311"/>
          </a:xfrm>
        </p:spPr>
        <p:txBody>
          <a:bodyPr>
            <a:normAutofit/>
          </a:bodyPr>
          <a:lstStyle/>
          <a:p>
            <a:r>
              <a:rPr lang="id-ID" sz="2000" dirty="0" smtClean="0"/>
              <a:t>Buat Judul Frame nya dengan syntax super(“”);</a:t>
            </a:r>
          </a:p>
          <a:p>
            <a:r>
              <a:rPr lang="id-ID" sz="2000" dirty="0" smtClean="0"/>
              <a:t>Letakan perintah untuk menutup Jframe nya ketika keluar dengan syntax : setDefaultCloseOperation(JFrame.EXIT_ON_CLOSE);</a:t>
            </a:r>
            <a:endParaRPr lang="id-ID" sz="2000" dirty="0"/>
          </a:p>
        </p:txBody>
      </p:sp>
      <p:pic>
        <p:nvPicPr>
          <p:cNvPr id="7170" name="Picture 2"/>
          <p:cNvPicPr>
            <a:picLocks noChangeAspect="1" noChangeArrowheads="1"/>
          </p:cNvPicPr>
          <p:nvPr/>
        </p:nvPicPr>
        <p:blipFill>
          <a:blip r:embed="rId2"/>
          <a:srcRect/>
          <a:stretch>
            <a:fillRect/>
          </a:stretch>
        </p:blipFill>
        <p:spPr bwMode="auto">
          <a:xfrm>
            <a:off x="1000100" y="1214422"/>
            <a:ext cx="6972323" cy="511664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6357982"/>
          </a:xfrm>
        </p:spPr>
        <p:txBody>
          <a:bodyPr>
            <a:normAutofit/>
          </a:bodyPr>
          <a:lstStyle/>
          <a:p>
            <a:pPr algn="just"/>
            <a:r>
              <a:rPr lang="id-ID" sz="2000" dirty="0" smtClean="0"/>
              <a:t>Mengatur Tampilan Frame dengan Layout management </a:t>
            </a:r>
          </a:p>
          <a:p>
            <a:pPr algn="just"/>
            <a:r>
              <a:rPr lang="id-ID" sz="2000" dirty="0" smtClean="0"/>
              <a:t>Manajemen layout diperlukan untuk mengatur penempatan komponen di dalam frame agar bisa menghasilkan bentuk yang menarik</a:t>
            </a:r>
          </a:p>
          <a:p>
            <a:pPr algn="just"/>
            <a:r>
              <a:rPr lang="id-ID" sz="2000" dirty="0"/>
              <a:t>Manajemen layout adalah proses menentukan ukuran dan posisi dari komponen. </a:t>
            </a:r>
            <a:endParaRPr lang="id-ID" sz="2000" dirty="0" smtClean="0"/>
          </a:p>
          <a:p>
            <a:pPr algn="just"/>
            <a:r>
              <a:rPr lang="id-ID" sz="2000" dirty="0" smtClean="0"/>
              <a:t>Komponen </a:t>
            </a:r>
            <a:r>
              <a:rPr lang="id-ID" sz="2000" dirty="0"/>
              <a:t>dapat menyediakan dan petunjuk tata letak dan keselarasan untuk menejer. </a:t>
            </a:r>
            <a:endParaRPr lang="id-ID" sz="2000" dirty="0" smtClean="0"/>
          </a:p>
          <a:p>
            <a:pPr algn="just"/>
            <a:r>
              <a:rPr lang="id-ID" sz="2000" dirty="0" smtClean="0"/>
              <a:t>Penggunaan </a:t>
            </a:r>
            <a:r>
              <a:rPr lang="id-ID" sz="2000" dirty="0"/>
              <a:t>manajemen layout dalam menggunakan letak komponen juga akan memudahkan kita untuk menempelkan komponen pada frame.java, komponen ini menyediakan sejumlah metode layout dalam mengatur komponen kedalam frame. </a:t>
            </a:r>
            <a:endParaRPr lang="id-ID" sz="2000" dirty="0" smtClean="0"/>
          </a:p>
          <a:p>
            <a:pPr algn="just"/>
            <a:r>
              <a:rPr lang="id-ID" sz="2000" dirty="0" smtClean="0"/>
              <a:t>Kita </a:t>
            </a:r>
            <a:r>
              <a:rPr lang="id-ID" sz="2000" dirty="0"/>
              <a:t>pun diizinkan mengkombinasikan beberapa metode agar pemasangan komponen menjadi lebih baik dan mudah. </a:t>
            </a:r>
            <a:endParaRPr lang="id-ID" sz="2000" dirty="0" smtClean="0"/>
          </a:p>
          <a:p>
            <a:pPr algn="just"/>
            <a:r>
              <a:rPr lang="id-ID" sz="2000" dirty="0" smtClean="0"/>
              <a:t>Method </a:t>
            </a:r>
            <a:r>
              <a:rPr lang="id-ID" sz="2000" dirty="0"/>
              <a:t>setLayout() digunakan untuk mengatur jenis metode yang digunakan pada saat pemasangan komponen</a:t>
            </a:r>
            <a:r>
              <a:rPr lang="id-ID" sz="2000" dirty="0" smtClean="0"/>
              <a:t>.</a:t>
            </a:r>
          </a:p>
          <a:p>
            <a:pPr algn="just"/>
            <a:r>
              <a:rPr lang="id-ID" sz="2000" dirty="0" smtClean="0"/>
              <a:t>Method setLayout() digunakan untuk mengatur jenis layout yang digunakan pada saat pemasangan program</a:t>
            </a:r>
          </a:p>
          <a:p>
            <a:pPr algn="just">
              <a:buNone/>
            </a:pPr>
            <a:endParaRPr lang="id-ID"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533</Words>
  <Application>Microsoft Office PowerPoint</Application>
  <PresentationFormat>On-screen Show (4:3)</PresentationFormat>
  <Paragraphs>76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PBOL  Dewi Kusumaningsih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BorderLayout</vt:lpstr>
      <vt:lpstr>BorderLayout</vt:lpstr>
      <vt:lpstr>Meletakkan Beberapa Komponen dalam JFrame</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PBOL  Dewi Kusumaningsih</dc:title>
  <dc:creator>user</dc:creator>
  <cp:lastModifiedBy>user</cp:lastModifiedBy>
  <cp:revision>31</cp:revision>
  <dcterms:created xsi:type="dcterms:W3CDTF">2015-09-28T03:12:04Z</dcterms:created>
  <dcterms:modified xsi:type="dcterms:W3CDTF">2015-10-05T04:21:08Z</dcterms:modified>
</cp:coreProperties>
</file>