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3"/>
  </p:notesMasterIdLst>
  <p:sldIdLst>
    <p:sldId id="256" r:id="rId2"/>
    <p:sldId id="312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28" r:id="rId11"/>
    <p:sldId id="329" r:id="rId12"/>
    <p:sldId id="330" r:id="rId13"/>
    <p:sldId id="327" r:id="rId14"/>
    <p:sldId id="331" r:id="rId15"/>
    <p:sldId id="332" r:id="rId16"/>
    <p:sldId id="370" r:id="rId17"/>
    <p:sldId id="367" r:id="rId18"/>
    <p:sldId id="368" r:id="rId19"/>
    <p:sldId id="371" r:id="rId20"/>
    <p:sldId id="369" r:id="rId21"/>
    <p:sldId id="353" r:id="rId22"/>
    <p:sldId id="372" r:id="rId23"/>
    <p:sldId id="335" r:id="rId24"/>
    <p:sldId id="336" r:id="rId25"/>
    <p:sldId id="337" r:id="rId26"/>
    <p:sldId id="339" r:id="rId27"/>
    <p:sldId id="356" r:id="rId28"/>
    <p:sldId id="357" r:id="rId29"/>
    <p:sldId id="358" r:id="rId30"/>
    <p:sldId id="340" r:id="rId31"/>
    <p:sldId id="341" r:id="rId32"/>
    <p:sldId id="360" r:id="rId33"/>
    <p:sldId id="361" r:id="rId34"/>
    <p:sldId id="362" r:id="rId35"/>
    <p:sldId id="363" r:id="rId36"/>
    <p:sldId id="364" r:id="rId37"/>
    <p:sldId id="342" r:id="rId38"/>
    <p:sldId id="365" r:id="rId39"/>
    <p:sldId id="373" r:id="rId40"/>
    <p:sldId id="354" r:id="rId41"/>
    <p:sldId id="344" r:id="rId4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4718" autoAdjust="0"/>
  </p:normalViewPr>
  <p:slideViewPr>
    <p:cSldViewPr>
      <p:cViewPr>
        <p:scale>
          <a:sx n="70" d="100"/>
          <a:sy n="70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A567-E717-473B-8552-8CBCE09A4483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9E39C-238A-4065-BC9A-1FFA0368254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E39C-238A-4065-BC9A-1FFA03682549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4x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0D13-3859-4A8C-A1ED-90893B171C59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5830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CB217A-92CE-4532-88EF-535E5B824617}" type="datetimeFigureOut">
              <a:rPr lang="id-ID" smtClean="0"/>
              <a:pPr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9D639B-A7A2-4543-81FC-9277A13E6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673223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d-ID" sz="6000" dirty="0" smtClean="0"/>
              <a:t>Himpunan </a:t>
            </a:r>
            <a:r>
              <a:rPr lang="en-US" sz="6000" dirty="0" err="1" smtClean="0"/>
              <a:t>Bilangan</a:t>
            </a:r>
            <a:r>
              <a:rPr lang="en-US" sz="6000" dirty="0" smtClean="0"/>
              <a:t> Real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4357694"/>
            <a:ext cx="8062912" cy="1752600"/>
          </a:xfrm>
        </p:spPr>
        <p:txBody>
          <a:bodyPr/>
          <a:lstStyle/>
          <a:p>
            <a:pPr algn="r"/>
            <a:r>
              <a:rPr lang="id-ID" dirty="0" smtClean="0"/>
              <a:t>Riri Irawati, </a:t>
            </a:r>
            <a:r>
              <a:rPr lang="en-US" dirty="0" smtClean="0"/>
              <a:t>M</a:t>
            </a:r>
            <a:r>
              <a:rPr lang="id-ID" dirty="0" smtClean="0"/>
              <a:t>.kom</a:t>
            </a:r>
            <a:endParaRPr lang="en-US" dirty="0" smtClean="0"/>
          </a:p>
          <a:p>
            <a:pPr algn="r"/>
            <a:r>
              <a:rPr lang="en-US" dirty="0" err="1" smtClean="0"/>
              <a:t>Kalkulus</a:t>
            </a:r>
            <a:r>
              <a:rPr lang="en-US" dirty="0" smtClean="0"/>
              <a:t> I - 3sks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775191"/>
            <a:ext cx="4786346" cy="4625609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kelas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koleksi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obejk-objek</a:t>
            </a:r>
            <a:r>
              <a:rPr lang="en-US" sz="1800" dirty="0" smtClean="0"/>
              <a:t> </a:t>
            </a:r>
            <a:r>
              <a:rPr lang="en-US" sz="1800" dirty="0" err="1" smtClean="0"/>
              <a:t>yangdidefinisikan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jelas</a:t>
            </a:r>
            <a:r>
              <a:rPr lang="en-US" sz="1800" dirty="0" smtClean="0"/>
              <a:t>.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</a:t>
            </a:r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huruf</a:t>
            </a:r>
            <a:r>
              <a:rPr lang="en-US" sz="1800" dirty="0" smtClean="0"/>
              <a:t> </a:t>
            </a:r>
            <a:r>
              <a:rPr lang="en-US" sz="1800" dirty="0" err="1" smtClean="0"/>
              <a:t>kapital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dariA</a:t>
            </a:r>
            <a:r>
              <a:rPr lang="en-US" sz="1800" dirty="0" smtClean="0"/>
              <a:t>, B, C, D, ...., Z</a:t>
            </a:r>
          </a:p>
          <a:p>
            <a:pPr algn="just"/>
            <a:r>
              <a:rPr lang="en-US" sz="1800" dirty="0" err="1" smtClean="0"/>
              <a:t>Berdasarkan</a:t>
            </a:r>
            <a:r>
              <a:rPr lang="en-US" sz="1800" dirty="0" smtClean="0"/>
              <a:t> diagram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lain </a:t>
            </a: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real,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dinamakan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dinotasikan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C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C = {</a:t>
            </a:r>
            <a:r>
              <a:rPr lang="en-US" sz="1800" dirty="0" err="1" smtClean="0"/>
              <a:t>z|z</a:t>
            </a:r>
            <a:r>
              <a:rPr lang="en-US" sz="1800" dirty="0" smtClean="0"/>
              <a:t>=</a:t>
            </a:r>
            <a:r>
              <a:rPr lang="en-US" sz="1800" dirty="0" err="1" smtClean="0"/>
              <a:t>x+yi</a:t>
            </a:r>
            <a:r>
              <a:rPr lang="en-US" sz="1800" dirty="0" smtClean="0"/>
              <a:t>, </a:t>
            </a:r>
            <a:r>
              <a:rPr lang="en-US" sz="1800" dirty="0" err="1" smtClean="0"/>
              <a:t>x,y</a:t>
            </a:r>
            <a:r>
              <a:rPr lang="en-US" sz="1800" dirty="0" smtClean="0"/>
              <a:t> </a:t>
            </a:r>
            <a:r>
              <a:rPr lang="el-GR" sz="1800" dirty="0" smtClean="0">
                <a:latin typeface="Calibri"/>
                <a:cs typeface="Calibri"/>
              </a:rPr>
              <a:t>ϵ</a:t>
            </a:r>
            <a:r>
              <a:rPr lang="en-US" sz="1800" dirty="0" smtClean="0">
                <a:latin typeface="Calibri"/>
                <a:cs typeface="Calibri"/>
              </a:rPr>
              <a:t> R, </a:t>
            </a:r>
            <a:r>
              <a:rPr lang="en-US" sz="1800" dirty="0" err="1" smtClean="0">
                <a:latin typeface="Calibri"/>
                <a:cs typeface="Calibri"/>
              </a:rPr>
              <a:t>i</a:t>
            </a:r>
            <a:r>
              <a:rPr lang="en-US" sz="1800" dirty="0" smtClean="0">
                <a:latin typeface="Calibri"/>
                <a:cs typeface="Calibri"/>
              </a:rPr>
              <a:t>=√-1}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2290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929618" cy="15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78938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8002455" cy="12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143512"/>
            <a:ext cx="8143932" cy="135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3"/>
            <a:ext cx="8572560" cy="2786081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Himpunan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real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dinotasikan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R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rasional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irasional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, </a:t>
            </a:r>
            <a:r>
              <a:rPr lang="en-US" sz="2000" dirty="0" err="1" smtClean="0"/>
              <a:t>beserta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bilangan-bilangan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nol.</a:t>
            </a:r>
          </a:p>
          <a:p>
            <a:pPr algn="just"/>
            <a:r>
              <a:rPr lang="en-US" sz="2000" dirty="0" err="1" smtClean="0"/>
              <a:t>Bilangan</a:t>
            </a:r>
            <a:r>
              <a:rPr lang="en-US" sz="2000" dirty="0" smtClean="0"/>
              <a:t> real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penanda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titik-titik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err="1" smtClean="0"/>
              <a:t>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dinamakan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real.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Real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00570"/>
            <a:ext cx="7215238" cy="10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6663024" cy="12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5143536" cy="6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3214686"/>
            <a:ext cx="5214975" cy="7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1928826" cy="6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00570"/>
            <a:ext cx="6858048" cy="9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500702"/>
            <a:ext cx="6248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Pertidaksamaan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828" y="1643050"/>
            <a:ext cx="8840172" cy="17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87469"/>
            <a:ext cx="7358114" cy="291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214950"/>
            <a:ext cx="41420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5400000">
            <a:off x="3464711" y="5750735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Pertidaksamaan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256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Menyelesaikan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pertidaksamaan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real yang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pertidaksamaan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pernyataan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benar</a:t>
            </a:r>
            <a:r>
              <a:rPr lang="en-US" sz="1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Berbeda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persamaan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penyelesaian</a:t>
            </a:r>
            <a:r>
              <a:rPr lang="en-US" sz="1800" dirty="0" smtClean="0"/>
              <a:t> </a:t>
            </a: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 smtClean="0"/>
              <a:t>berhingga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, </a:t>
            </a:r>
            <a:r>
              <a:rPr lang="en-US" sz="1800" dirty="0" err="1" smtClean="0"/>
              <a:t>himpunan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penyelesaian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pertidaksamaan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keseluruhan</a:t>
            </a:r>
            <a:r>
              <a:rPr lang="en-US" sz="1800" dirty="0" smtClean="0"/>
              <a:t> interval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dirty="0" err="1" smtClean="0"/>
              <a:t>gabungan</a:t>
            </a:r>
            <a:r>
              <a:rPr lang="en-US" sz="1800" dirty="0" smtClean="0"/>
              <a:t>  </a:t>
            </a:r>
            <a:r>
              <a:rPr lang="en-US" sz="1800" dirty="0" err="1" smtClean="0"/>
              <a:t>dari</a:t>
            </a:r>
            <a:r>
              <a:rPr lang="en-US" sz="1800" dirty="0" smtClean="0"/>
              <a:t> interval-interval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Pertidaksamaan</a:t>
            </a:r>
            <a:r>
              <a:rPr lang="en-US" sz="1800" dirty="0" smtClean="0"/>
              <a:t> a&lt;x&lt;b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interval </a:t>
            </a:r>
            <a:r>
              <a:rPr lang="en-US" sz="1800" dirty="0" err="1" smtClean="0"/>
              <a:t>terbuka</a:t>
            </a:r>
            <a:r>
              <a:rPr lang="en-US" sz="1800" dirty="0" smtClean="0"/>
              <a:t>, </a:t>
            </a:r>
            <a:r>
              <a:rPr lang="en-US" sz="1800" dirty="0" err="1" smtClean="0"/>
              <a:t>dinotasikan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(</a:t>
            </a:r>
            <a:r>
              <a:rPr lang="en-US" sz="1800" dirty="0" err="1" smtClean="0"/>
              <a:t>a,b</a:t>
            </a:r>
            <a:r>
              <a:rPr lang="en-US" sz="1800" dirty="0" smtClean="0"/>
              <a:t>)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a </a:t>
            </a:r>
            <a:r>
              <a:rPr lang="en-US" sz="1800" dirty="0" err="1" smtClean="0"/>
              <a:t>dan</a:t>
            </a:r>
            <a:r>
              <a:rPr lang="en-US" sz="1800" dirty="0" smtClean="0"/>
              <a:t> b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a </a:t>
            </a:r>
            <a:r>
              <a:rPr lang="en-US" sz="1800" dirty="0" err="1" smtClean="0"/>
              <a:t>dan</a:t>
            </a:r>
            <a:r>
              <a:rPr lang="en-US" sz="1800" dirty="0" smtClean="0"/>
              <a:t> b.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Sementara</a:t>
            </a:r>
            <a:r>
              <a:rPr lang="en-US" sz="1800" dirty="0" smtClean="0"/>
              <a:t> a≤ x ≤b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interval </a:t>
            </a:r>
            <a:r>
              <a:rPr lang="en-US" sz="1800" dirty="0" err="1" smtClean="0"/>
              <a:t>tertutup</a:t>
            </a:r>
            <a:r>
              <a:rPr lang="en-US" sz="1800" dirty="0" smtClean="0"/>
              <a:t>, </a:t>
            </a:r>
            <a:r>
              <a:rPr lang="en-US" sz="1800" dirty="0" err="1" smtClean="0"/>
              <a:t>dinotasikan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[</a:t>
            </a:r>
            <a:r>
              <a:rPr lang="en-US" sz="1800" dirty="0" err="1" smtClean="0"/>
              <a:t>a,b</a:t>
            </a:r>
            <a:r>
              <a:rPr lang="en-US" sz="1800" dirty="0" smtClean="0"/>
              <a:t>]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a </a:t>
            </a:r>
            <a:r>
              <a:rPr lang="en-US" sz="1800" dirty="0" err="1" smtClean="0"/>
              <a:t>dan</a:t>
            </a:r>
            <a:r>
              <a:rPr lang="en-US" sz="1800" dirty="0" smtClean="0"/>
              <a:t> b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a </a:t>
            </a:r>
            <a:r>
              <a:rPr lang="en-US" sz="1800" dirty="0" err="1" smtClean="0"/>
              <a:t>dan</a:t>
            </a:r>
            <a:r>
              <a:rPr lang="en-US" sz="1800" dirty="0" smtClean="0"/>
              <a:t> b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Pertidaksamaan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Selengkapnya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permisalan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1873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Pertidaksamaan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52835"/>
            <a:ext cx="8001056" cy="5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Pertidaksamaan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pertidaksamaan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: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Ubahlah</a:t>
            </a:r>
            <a:r>
              <a:rPr lang="en-US" sz="2400" dirty="0" smtClean="0"/>
              <a:t> </a:t>
            </a:r>
            <a:r>
              <a:rPr lang="en-US" sz="2400" dirty="0" err="1" smtClean="0"/>
              <a:t>pertidaksamaan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akar-akar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letak</a:t>
            </a:r>
            <a:r>
              <a:rPr lang="en-US" sz="2400" dirty="0" smtClean="0"/>
              <a:t> </a:t>
            </a:r>
            <a:r>
              <a:rPr lang="en-US" sz="2400" dirty="0" err="1" smtClean="0"/>
              <a:t>akar-akar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(+)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(-)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Tulis</a:t>
            </a:r>
            <a:r>
              <a:rPr lang="en-US" sz="2400" dirty="0" smtClean="0"/>
              <a:t> HP yang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439891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Selesaikan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pertidaksamaan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2x – 7 &lt; 4x –  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perlihatkan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penyelesaiannya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2x – 7 &lt; 4x – 2</a:t>
            </a:r>
          </a:p>
          <a:p>
            <a:pPr lvl="1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2x – 4x &lt; -2 + 7</a:t>
            </a:r>
          </a:p>
          <a:p>
            <a:pPr lvl="1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-2x &lt; 5</a:t>
            </a:r>
          </a:p>
          <a:p>
            <a:pPr lvl="1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x &gt; -5/2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penyelesaiannya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{x| x &gt; -5/2}.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intervalnya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(-5/2, ∞).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penyelesaiannya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357826"/>
            <a:ext cx="2071702" cy="8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Bilangan</a:t>
            </a:r>
            <a:r>
              <a:rPr lang="en-GB" dirty="0" smtClean="0"/>
              <a:t> Real </a:t>
            </a:r>
            <a:endParaRPr lang="en-US" dirty="0" smtClean="0"/>
          </a:p>
          <a:p>
            <a:r>
              <a:rPr lang="en-GB" dirty="0" smtClean="0"/>
              <a:t>2. </a:t>
            </a:r>
            <a:r>
              <a:rPr lang="en-GB" dirty="0" err="1" smtClean="0"/>
              <a:t>Pertidaksamaan</a:t>
            </a:r>
            <a:endParaRPr lang="en-US" dirty="0" smtClean="0"/>
          </a:p>
          <a:p>
            <a:r>
              <a:rPr lang="en-GB" dirty="0" smtClean="0"/>
              <a:t>3. </a:t>
            </a:r>
            <a:r>
              <a:rPr lang="en-GB" dirty="0" err="1" smtClean="0"/>
              <a:t>Nilai</a:t>
            </a:r>
            <a:r>
              <a:rPr lang="en-GB" dirty="0" smtClean="0"/>
              <a:t> </a:t>
            </a:r>
            <a:r>
              <a:rPr lang="en-GB" dirty="0" err="1" smtClean="0"/>
              <a:t>Mutlak</a:t>
            </a:r>
            <a:endParaRPr lang="en-US" dirty="0" smtClean="0"/>
          </a:p>
          <a:p>
            <a:r>
              <a:rPr lang="en-GB" dirty="0" smtClean="0"/>
              <a:t>4. </a:t>
            </a:r>
            <a:r>
              <a:rPr lang="en-GB" dirty="0" err="1" smtClean="0"/>
              <a:t>Akar</a:t>
            </a:r>
            <a:r>
              <a:rPr lang="en-GB" dirty="0" smtClean="0"/>
              <a:t> &amp; </a:t>
            </a:r>
            <a:r>
              <a:rPr lang="en-GB" dirty="0" err="1" smtClean="0"/>
              <a:t>Pangkat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857364"/>
            <a:ext cx="72009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1166818" cy="5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285992"/>
            <a:ext cx="2286016" cy="236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5429288" cy="17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36512" y="0"/>
            <a:ext cx="9217911" cy="6858000"/>
            <a:chOff x="-36512" y="0"/>
            <a:chExt cx="9217911" cy="6858000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0">
                    <a:schemeClr val="bg1">
                      <a:lumMod val="86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222250" h="292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90465" y="371044"/>
                <a:ext cx="8568952" cy="6264696"/>
              </a:xfrm>
              <a:prstGeom prst="roundRect">
                <a:avLst>
                  <a:gd name="adj" fmla="val 369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77800" h="133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8928105" y="620688"/>
              <a:ext cx="252407" cy="480306"/>
              <a:chOff x="8928105" y="620688"/>
              <a:chExt cx="252407" cy="48030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8928105" y="620688"/>
                <a:ext cx="251520" cy="216024"/>
              </a:xfrm>
              <a:prstGeom prst="roundRect">
                <a:avLst/>
              </a:prstGeom>
              <a:gradFill>
                <a:gsLst>
                  <a:gs pos="92000">
                    <a:schemeClr val="tx1"/>
                  </a:gs>
                  <a:gs pos="43000">
                    <a:schemeClr val="bg1">
                      <a:lumMod val="67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985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8928992" y="884970"/>
                <a:ext cx="251520" cy="216024"/>
              </a:xfrm>
              <a:prstGeom prst="roundRect">
                <a:avLst/>
              </a:prstGeom>
              <a:gradFill>
                <a:gsLst>
                  <a:gs pos="92000">
                    <a:schemeClr val="tx1"/>
                  </a:gs>
                  <a:gs pos="43000">
                    <a:schemeClr val="bg1">
                      <a:lumMod val="67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985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8928992" y="5661248"/>
              <a:ext cx="252407" cy="480306"/>
              <a:chOff x="8928105" y="620688"/>
              <a:chExt cx="252407" cy="48030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8928105" y="620688"/>
                <a:ext cx="251520" cy="216024"/>
              </a:xfrm>
              <a:prstGeom prst="roundRect">
                <a:avLst/>
              </a:prstGeom>
              <a:gradFill>
                <a:gsLst>
                  <a:gs pos="92000">
                    <a:schemeClr val="tx1"/>
                  </a:gs>
                  <a:gs pos="43000">
                    <a:schemeClr val="bg1">
                      <a:lumMod val="67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985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928992" y="884970"/>
                <a:ext cx="251520" cy="216024"/>
              </a:xfrm>
              <a:prstGeom prst="roundRect">
                <a:avLst/>
              </a:prstGeom>
              <a:gradFill>
                <a:gsLst>
                  <a:gs pos="92000">
                    <a:schemeClr val="tx1"/>
                  </a:gs>
                  <a:gs pos="43000">
                    <a:schemeClr val="bg1">
                      <a:lumMod val="67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985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-36512" y="1013242"/>
              <a:ext cx="252408" cy="1551662"/>
              <a:chOff x="-36512" y="1013242"/>
              <a:chExt cx="252408" cy="1551662"/>
            </a:xfrm>
          </p:grpSpPr>
          <p:grpSp>
            <p:nvGrpSpPr>
              <p:cNvPr id="9" name="Group 15"/>
              <p:cNvGrpSpPr/>
              <p:nvPr/>
            </p:nvGrpSpPr>
            <p:grpSpPr>
              <a:xfrm rot="10800000">
                <a:off x="-36512" y="1013242"/>
                <a:ext cx="252407" cy="480306"/>
                <a:chOff x="8928105" y="620688"/>
                <a:chExt cx="252407" cy="480306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18"/>
              <p:cNvGrpSpPr/>
              <p:nvPr/>
            </p:nvGrpSpPr>
            <p:grpSpPr>
              <a:xfrm rot="10800000">
                <a:off x="-36512" y="1556792"/>
                <a:ext cx="252407" cy="480306"/>
                <a:chOff x="8928105" y="620688"/>
                <a:chExt cx="252407" cy="480306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 rot="10800000">
                <a:off x="-36511" y="2084598"/>
                <a:ext cx="252407" cy="480306"/>
                <a:chOff x="8928105" y="620688"/>
                <a:chExt cx="252407" cy="480306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6" name="Group 25"/>
            <p:cNvGrpSpPr/>
            <p:nvPr/>
          </p:nvGrpSpPr>
          <p:grpSpPr>
            <a:xfrm>
              <a:off x="-36512" y="4005064"/>
              <a:ext cx="252408" cy="1551662"/>
              <a:chOff x="-36512" y="1013242"/>
              <a:chExt cx="252408" cy="1551662"/>
            </a:xfrm>
          </p:grpSpPr>
          <p:grpSp>
            <p:nvGrpSpPr>
              <p:cNvPr id="19" name="Group 26"/>
              <p:cNvGrpSpPr/>
              <p:nvPr/>
            </p:nvGrpSpPr>
            <p:grpSpPr>
              <a:xfrm rot="10800000">
                <a:off x="-36512" y="1013242"/>
                <a:ext cx="252407" cy="480306"/>
                <a:chOff x="8928105" y="620688"/>
                <a:chExt cx="252407" cy="480306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Group 27"/>
              <p:cNvGrpSpPr/>
              <p:nvPr/>
            </p:nvGrpSpPr>
            <p:grpSpPr>
              <a:xfrm rot="10800000">
                <a:off x="-36512" y="1556792"/>
                <a:ext cx="252407" cy="480306"/>
                <a:chOff x="8928105" y="620688"/>
                <a:chExt cx="252407" cy="480306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28"/>
              <p:cNvGrpSpPr/>
              <p:nvPr/>
            </p:nvGrpSpPr>
            <p:grpSpPr>
              <a:xfrm rot="10800000">
                <a:off x="-36511" y="2084598"/>
                <a:ext cx="252407" cy="480306"/>
                <a:chOff x="8928105" y="620688"/>
                <a:chExt cx="252407" cy="480306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8928105" y="620688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8928992" y="884970"/>
                  <a:ext cx="251520" cy="216024"/>
                </a:xfrm>
                <a:prstGeom prst="roundRect">
                  <a:avLst/>
                </a:prstGeom>
                <a:gradFill>
                  <a:gsLst>
                    <a:gs pos="92000">
                      <a:schemeClr val="tx1"/>
                    </a:gs>
                    <a:gs pos="43000">
                      <a:schemeClr val="bg1">
                        <a:lumMod val="67000"/>
                      </a:schemeClr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6" name="Round Same Side Corner Rectangle 35"/>
            <p:cNvSpPr/>
            <p:nvPr/>
          </p:nvSpPr>
          <p:spPr>
            <a:xfrm>
              <a:off x="395536" y="371044"/>
              <a:ext cx="8460000" cy="677500"/>
            </a:xfrm>
            <a:prstGeom prst="round2SameRect">
              <a:avLst>
                <a:gd name="adj1" fmla="val 30726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dirty="0" smtClean="0">
                  <a:solidFill>
                    <a:schemeClr val="bg1"/>
                  </a:solidFill>
                  <a:latin typeface="Playbill" pitchFamily="82" charset="0"/>
                  <a:cs typeface="Times New Roman" pitchFamily="18" charset="0"/>
                </a:rPr>
                <a:t>Latihan</a:t>
              </a:r>
              <a:endParaRPr lang="id-ID" sz="5400" dirty="0">
                <a:solidFill>
                  <a:schemeClr val="bg1"/>
                </a:solidFill>
                <a:latin typeface="Playbill" pitchFamily="82" charset="0"/>
                <a:cs typeface="Times New Roman" pitchFamily="18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5536" y="1150132"/>
            <a:ext cx="8462714" cy="5181748"/>
            <a:chOff x="357158" y="857232"/>
            <a:chExt cx="8001056" cy="5857916"/>
          </a:xfrm>
        </p:grpSpPr>
        <p:sp>
          <p:nvSpPr>
            <p:cNvPr id="41" name="Frame 40"/>
            <p:cNvSpPr/>
            <p:nvPr/>
          </p:nvSpPr>
          <p:spPr>
            <a:xfrm>
              <a:off x="357158" y="857232"/>
              <a:ext cx="8001056" cy="5857916"/>
            </a:xfrm>
            <a:prstGeom prst="frame">
              <a:avLst>
                <a:gd name="adj1" fmla="val 150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3" name="Rectangle 42"/>
                <p:cNvSpPr/>
                <p:nvPr/>
              </p:nvSpPr>
              <p:spPr>
                <a:xfrm>
                  <a:off x="500034" y="1054932"/>
                  <a:ext cx="7715304" cy="551733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id-ID" sz="2400" dirty="0" smtClean="0"/>
                    <a:t>tentukan himpunan penyelesaian dari :</a:t>
                  </a:r>
                </a:p>
                <a:p>
                  <a:pPr lvl="0"/>
                  <a14:m>
                    <m:oMath xmlns:m="http://schemas.openxmlformats.org/officeDocument/2006/math"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+8 &gt;0</m:t>
                      </m:r>
                    </m:oMath>
                  </a14:m>
                  <a:r>
                    <a:rPr lang="id-ID" sz="2400" dirty="0" smtClean="0"/>
                    <a:t/>
                  </a:r>
                  <a:endParaRPr lang="id-ID" sz="2400" dirty="0"/>
                </a:p>
                <a:p>
                  <a:pPr lvl="0"/>
                  <a:r>
                    <a:rPr lang="id-ID" sz="2400" dirty="0" smtClean="0"/>
                    <a:t>2. </a:t>
                  </a:r>
                  <a14:m>
                    <m:oMath xmlns:m="http://schemas.openxmlformats.org/officeDocument/2006/math">
                      <m:r>
                        <a:rPr lang="id-ID" sz="2400" i="1">
                          <a:latin typeface="Cambria Math" panose="02040503050406030204" pitchFamily="18" charset="0"/>
                        </a:rPr>
                        <m:t>2 </m:t>
                      </m:r>
                      <m:d>
                        <m:d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id-ID" sz="2400" i="1">
                          <a:latin typeface="Cambria Math" panose="02040503050406030204" pitchFamily="18" charset="0"/>
                        </a:rPr>
                        <m:t>≥3 (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a14:m>
                  <a:endParaRPr lang="id-ID" sz="2400" dirty="0"/>
                </a:p>
                <a:p>
                  <a:pPr lvl="0"/>
                  <a:r>
                    <a:rPr lang="id-ID" sz="2400" dirty="0" smtClean="0"/>
                    <a:t>3.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−3≥3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a14:m>
                  <a:endParaRPr lang="id-ID" sz="2400" dirty="0"/>
                </a:p>
                <a:p>
                  <a:pPr lvl="0"/>
                  <a:r>
                    <a:rPr lang="id-ID" sz="2400" dirty="0" smtClean="0"/>
                    <a:t>4. </a:t>
                  </a:r>
                  <a14:m>
                    <m:oMath xmlns:m="http://schemas.openxmlformats.org/officeDocument/2006/math">
                      <m:r>
                        <a:rPr lang="id-ID" sz="2400" i="1">
                          <a:latin typeface="Cambria Math" panose="02040503050406030204" pitchFamily="18" charset="0"/>
                        </a:rPr>
                        <m:t>−5 ≤2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+6&lt;4</m:t>
                      </m:r>
                    </m:oMath>
                  </a14:m>
                  <a:endParaRPr lang="id-ID" sz="2400" dirty="0"/>
                </a:p>
                <a:p>
                  <a:pPr lvl="0"/>
                  <a:r>
                    <a:rPr lang="id-ID" sz="2400" dirty="0" smtClean="0"/>
                    <a:t>5. </a:t>
                  </a:r>
                  <a14:m>
                    <m:oMath xmlns:m="http://schemas.openxmlformats.org/officeDocument/2006/math"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+7 &lt;2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−4 &lt;5</m:t>
                      </m:r>
                    </m:oMath>
                  </a14:m>
                  <a:endParaRPr lang="id-ID" sz="2400" dirty="0"/>
                </a:p>
                <a:p>
                  <a:pPr lvl="0"/>
                  <a:r>
                    <a:rPr lang="id-ID" sz="2400" dirty="0" smtClean="0"/>
                    <a:t>6. Gambarlah </a:t>
                  </a:r>
                  <a:r>
                    <a:rPr lang="id-ID" sz="2400" dirty="0"/>
                    <a:t>grafik </a:t>
                  </a:r>
                  <a14:m>
                    <m:oMath xmlns:m="http://schemas.openxmlformats.org/officeDocument/2006/math">
                      <m:r>
                        <a:rPr lang="id-ID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 ≤12</m:t>
                      </m:r>
                    </m:oMath>
                  </a14:m>
                  <a:endParaRPr lang="id-ID" sz="2400" dirty="0"/>
                </a:p>
                <a:p>
                  <a:pPr marL="457200" indent="-457200">
                    <a:buAutoNum type="arabicPeriod"/>
                  </a:pPr>
                  <a:endParaRPr lang="id-ID" sz="2400" dirty="0"/>
                </a:p>
              </p:txBody>
            </p:sp>
          </mc:Choice>
          <mc:Fallback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34" y="1054932"/>
                  <a:ext cx="7715304" cy="5517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43" t="-745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019323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59754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0" y="2606289"/>
            <a:ext cx="35004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3219462" cy="63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1"/>
            <a:ext cx="8643998" cy="47863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real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dinotasikan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|a|,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&gt; 0, -a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&lt; 0,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= 0.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pengurangan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1857388" cy="121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357454" cy="6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1857388" cy="93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928958" cy="5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714644" cy="49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48" y="4786322"/>
            <a:ext cx="57902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193747" cy="7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82864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43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I. </a:t>
            </a:r>
            <a:r>
              <a:rPr lang="en-US" sz="2400" dirty="0" err="1" smtClean="0"/>
              <a:t>Pangkat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858180" cy="20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57223" y="4357694"/>
          <a:ext cx="7072363" cy="1285884"/>
        </p:xfrm>
        <a:graphic>
          <a:graphicData uri="http://schemas.openxmlformats.org/presentationml/2006/ole">
            <p:oleObj spid="_x0000_s12294" name="Equation" r:id="rId4" imgW="167616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Sifat</a:t>
            </a:r>
            <a:r>
              <a:rPr lang="en-US" sz="3600" dirty="0" smtClean="0"/>
              <a:t> – </a:t>
            </a:r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Bilangan</a:t>
            </a:r>
            <a:r>
              <a:rPr lang="en-US" sz="3600" dirty="0" smtClean="0"/>
              <a:t> </a:t>
            </a:r>
            <a:r>
              <a:rPr lang="en-US" sz="3600" dirty="0" err="1" smtClean="0"/>
              <a:t>Berpangkat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72518" cy="5072097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Sifat 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a</a:t>
            </a:r>
            <a:r>
              <a:rPr lang="de-DE" b="1" baseline="30000" dirty="0" smtClean="0"/>
              <a:t>n</a:t>
            </a:r>
            <a:r>
              <a:rPr lang="de-DE" b="1" dirty="0" smtClean="0"/>
              <a:t> x a</a:t>
            </a:r>
            <a:r>
              <a:rPr lang="de-DE" b="1" baseline="30000" dirty="0" smtClean="0"/>
              <a:t>n</a:t>
            </a:r>
            <a:r>
              <a:rPr lang="de-DE" b="1" dirty="0" smtClean="0"/>
              <a:t> = a</a:t>
            </a:r>
            <a:r>
              <a:rPr lang="de-DE" b="1" baseline="30000" dirty="0" smtClean="0"/>
              <a:t>m + n</a:t>
            </a:r>
            <a:r>
              <a:rPr lang="de-DE" b="1" dirty="0" smtClean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</a:t>
            </a:r>
            <a:r>
              <a:rPr lang="de-DE" baseline="30000" dirty="0" smtClean="0"/>
              <a:t>4</a:t>
            </a:r>
            <a:r>
              <a:rPr lang="de-DE" dirty="0" smtClean="0"/>
              <a:t> x 2</a:t>
            </a:r>
            <a:r>
              <a:rPr lang="de-DE" baseline="30000" dirty="0" smtClean="0"/>
              <a:t>3</a:t>
            </a:r>
            <a:r>
              <a:rPr lang="de-DE" dirty="0" smtClean="0"/>
              <a:t> = (2 x 2 x 2 x 2 )x(2 x 2 x 2 )</a:t>
            </a:r>
            <a:br>
              <a:rPr lang="de-DE" dirty="0" smtClean="0"/>
            </a:br>
            <a:r>
              <a:rPr lang="de-DE" dirty="0" smtClean="0"/>
              <a:t>	       = 2 x 2 x 2 x 2 x 2 x 2 x 2</a:t>
            </a:r>
            <a:br>
              <a:rPr lang="de-DE" dirty="0" smtClean="0"/>
            </a:br>
            <a:r>
              <a:rPr lang="de-DE" dirty="0" smtClean="0"/>
              <a:t>             = 2</a:t>
            </a:r>
            <a:r>
              <a:rPr lang="de-DE" baseline="30000" dirty="0" smtClean="0"/>
              <a:t>7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= 2</a:t>
            </a:r>
            <a:r>
              <a:rPr lang="de-DE" baseline="30000" dirty="0" smtClean="0"/>
              <a:t>4+3</a:t>
            </a:r>
          </a:p>
          <a:p>
            <a:r>
              <a:rPr lang="de-DE" b="1" dirty="0" smtClean="0"/>
              <a:t>Sifat 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a</a:t>
            </a:r>
            <a:r>
              <a:rPr lang="de-DE" b="1" baseline="30000" dirty="0" smtClean="0"/>
              <a:t>m</a:t>
            </a:r>
            <a:r>
              <a:rPr lang="de-DE" b="1" dirty="0" smtClean="0"/>
              <a:t> : a</a:t>
            </a:r>
            <a:r>
              <a:rPr lang="de-DE" b="1" baseline="30000" dirty="0" smtClean="0"/>
              <a:t>n</a:t>
            </a:r>
            <a:r>
              <a:rPr lang="de-DE" b="1" dirty="0" smtClean="0"/>
              <a:t> = a</a:t>
            </a:r>
            <a:r>
              <a:rPr lang="de-DE" b="1" baseline="30000" dirty="0" smtClean="0"/>
              <a:t>m – n</a:t>
            </a:r>
            <a:r>
              <a:rPr lang="de-DE" b="1" dirty="0" smtClean="0"/>
              <a:t>, m &gt; 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5</a:t>
            </a:r>
            <a:r>
              <a:rPr lang="de-DE" baseline="30000" dirty="0" smtClean="0"/>
              <a:t>5</a:t>
            </a:r>
            <a:r>
              <a:rPr lang="de-DE" dirty="0" smtClean="0"/>
              <a:t> : 5</a:t>
            </a:r>
            <a:r>
              <a:rPr lang="de-DE" baseline="30000" dirty="0" smtClean="0"/>
              <a:t>3</a:t>
            </a:r>
            <a:r>
              <a:rPr lang="de-DE" dirty="0" smtClean="0"/>
              <a:t> = (5 x 5 x 5 x 5 x 5) : (5 x 5 x 5)</a:t>
            </a:r>
            <a:br>
              <a:rPr lang="de-DE" dirty="0" smtClean="0"/>
            </a:br>
            <a:r>
              <a:rPr lang="de-DE" dirty="0" smtClean="0"/>
              <a:t>= 5 x 5</a:t>
            </a:r>
            <a:br>
              <a:rPr lang="de-DE" dirty="0" smtClean="0"/>
            </a:br>
            <a:r>
              <a:rPr lang="de-DE" dirty="0" smtClean="0"/>
              <a:t>= 52</a:t>
            </a:r>
            <a:br>
              <a:rPr lang="de-DE" dirty="0" smtClean="0"/>
            </a:br>
            <a:r>
              <a:rPr lang="de-DE" dirty="0" smtClean="0"/>
              <a:t>= 5</a:t>
            </a:r>
            <a:r>
              <a:rPr lang="de-DE" baseline="30000" dirty="0" smtClean="0"/>
              <a:t>5 –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Sifat</a:t>
            </a:r>
            <a:r>
              <a:rPr lang="en-US" sz="3600" dirty="0" smtClean="0"/>
              <a:t> – </a:t>
            </a:r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Bilangan</a:t>
            </a:r>
            <a:r>
              <a:rPr lang="en-US" sz="3600" dirty="0" smtClean="0"/>
              <a:t> </a:t>
            </a:r>
            <a:r>
              <a:rPr lang="en-US" sz="3600" dirty="0" err="1" smtClean="0"/>
              <a:t>Berpangkat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8" y="1600208"/>
            <a:ext cx="8686800" cy="511494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Sifat 3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1" dirty="0" smtClean="0"/>
              <a:t>(a</a:t>
            </a:r>
            <a:r>
              <a:rPr lang="de-DE" sz="2400" b="1" baseline="30000" dirty="0" smtClean="0"/>
              <a:t>m</a:t>
            </a:r>
            <a:r>
              <a:rPr lang="de-DE" sz="2400" b="1" dirty="0" smtClean="0"/>
              <a:t>)</a:t>
            </a:r>
            <a:r>
              <a:rPr lang="de-DE" sz="2400" b="1" baseline="30000" dirty="0" smtClean="0"/>
              <a:t>n</a:t>
            </a:r>
            <a:r>
              <a:rPr lang="de-DE" sz="2400" b="1" dirty="0" smtClean="0"/>
              <a:t> = a</a:t>
            </a:r>
            <a:r>
              <a:rPr lang="de-DE" sz="2400" b="1" baseline="30000" dirty="0" smtClean="0"/>
              <a:t>m x 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(3</a:t>
            </a:r>
            <a:r>
              <a:rPr lang="de-DE" sz="2400" baseline="30000" dirty="0" smtClean="0"/>
              <a:t>4</a:t>
            </a:r>
            <a:r>
              <a:rPr lang="de-DE" sz="2400" dirty="0" smtClean="0"/>
              <a:t>)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 = 3</a:t>
            </a:r>
            <a:r>
              <a:rPr lang="de-DE" sz="2400" baseline="30000" dirty="0" smtClean="0"/>
              <a:t>4</a:t>
            </a:r>
            <a:r>
              <a:rPr lang="de-DE" sz="2400" dirty="0" smtClean="0"/>
              <a:t> x 3</a:t>
            </a:r>
            <a:r>
              <a:rPr lang="de-DE" sz="2400" baseline="30000" dirty="0" smtClean="0"/>
              <a:t>4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= (3 x 3 x 3 x 3) x (3 x 3 x 3 x 3)</a:t>
            </a:r>
            <a:br>
              <a:rPr lang="de-DE" sz="2400" dirty="0" smtClean="0"/>
            </a:br>
            <a:r>
              <a:rPr lang="de-DE" sz="2400" dirty="0" smtClean="0"/>
              <a:t>= (3 x 3 x 3 x 3 x 3 x 3 x 3 x 3)</a:t>
            </a:r>
            <a:br>
              <a:rPr lang="de-DE" sz="2400" dirty="0" smtClean="0"/>
            </a:br>
            <a:r>
              <a:rPr lang="de-DE" sz="2400" dirty="0" smtClean="0"/>
              <a:t>= 3</a:t>
            </a:r>
            <a:r>
              <a:rPr lang="de-DE" sz="2400" baseline="30000" dirty="0" smtClean="0"/>
              <a:t>8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= 3</a:t>
            </a:r>
            <a:r>
              <a:rPr lang="de-DE" sz="2400" baseline="30000" dirty="0" smtClean="0"/>
              <a:t>4 x 2</a:t>
            </a:r>
          </a:p>
          <a:p>
            <a:pPr>
              <a:buNone/>
            </a:pPr>
            <a:endParaRPr lang="de-DE" sz="2400" baseline="30000" dirty="0" smtClean="0"/>
          </a:p>
          <a:p>
            <a:r>
              <a:rPr lang="en-US" sz="2400" b="1" dirty="0" err="1" smtClean="0"/>
              <a:t>Sifat</a:t>
            </a:r>
            <a:r>
              <a:rPr lang="en-US" sz="2400" b="1" dirty="0" smtClean="0"/>
              <a:t> 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(a x b)</a:t>
            </a:r>
            <a:r>
              <a:rPr lang="en-US" sz="2400" b="1" baseline="30000" dirty="0" smtClean="0"/>
              <a:t>m</a:t>
            </a:r>
            <a:r>
              <a:rPr lang="en-US" sz="2400" b="1" dirty="0" smtClean="0"/>
              <a:t> = a</a:t>
            </a:r>
            <a:r>
              <a:rPr lang="en-US" sz="2400" b="1" baseline="30000" dirty="0" smtClean="0"/>
              <a:t>m</a:t>
            </a:r>
            <a:r>
              <a:rPr lang="en-US" sz="2400" b="1" dirty="0" smtClean="0"/>
              <a:t> x </a:t>
            </a:r>
            <a:r>
              <a:rPr lang="en-US" sz="2400" b="1" dirty="0" err="1" smtClean="0"/>
              <a:t>b</a:t>
            </a:r>
            <a:r>
              <a:rPr lang="en-US" sz="2400" b="1" baseline="30000" dirty="0" err="1" smtClean="0"/>
              <a:t>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(4 x 2)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 = (4 x 2) x (4 x 2) x (4 x 2)</a:t>
            </a:r>
            <a:br>
              <a:rPr lang="en-US" sz="2400" dirty="0" smtClean="0"/>
            </a:br>
            <a:r>
              <a:rPr lang="en-US" sz="2400" dirty="0" smtClean="0"/>
              <a:t>= (4 x 4 x 4) x (2 x 2 x 2)</a:t>
            </a:r>
            <a:br>
              <a:rPr lang="en-US" sz="2400" dirty="0" smtClean="0"/>
            </a:br>
            <a:r>
              <a:rPr lang="en-US" sz="2400" dirty="0" smtClean="0"/>
              <a:t>= 4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 x 2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14876" y="1714488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Sifat</a:t>
            </a:r>
            <a:r>
              <a:rPr lang="en-US" sz="2400" b="1" dirty="0" smtClean="0"/>
              <a:t> 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(a : b)</a:t>
            </a:r>
            <a:r>
              <a:rPr lang="en-US" sz="2400" b="1" baseline="30000" dirty="0" smtClean="0"/>
              <a:t>m</a:t>
            </a:r>
            <a:r>
              <a:rPr lang="en-US" sz="2400" b="1" dirty="0" smtClean="0"/>
              <a:t> = a</a:t>
            </a:r>
            <a:r>
              <a:rPr lang="en-US" sz="2400" b="1" baseline="30000" dirty="0" smtClean="0"/>
              <a:t>m</a:t>
            </a:r>
            <a:r>
              <a:rPr lang="en-US" sz="2400" b="1" dirty="0" smtClean="0"/>
              <a:t> : </a:t>
            </a:r>
            <a:r>
              <a:rPr lang="en-US" sz="2400" b="1" dirty="0" err="1" smtClean="0"/>
              <a:t>b</a:t>
            </a:r>
            <a:r>
              <a:rPr lang="en-US" sz="2400" b="1" baseline="30000" dirty="0" err="1" smtClean="0"/>
              <a:t>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(6 : 3) 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 = (6 : 3) x (6 : 3) x (6 : 3) x (6 : 3)</a:t>
            </a:r>
            <a:br>
              <a:rPr lang="en-US" sz="2400" dirty="0" smtClean="0"/>
            </a:br>
            <a:r>
              <a:rPr lang="en-US" sz="2400" dirty="0" smtClean="0"/>
              <a:t>= (6 x 6 x 6 x 6) : (3 x 3 x 3 x 3)</a:t>
            </a:r>
            <a:br>
              <a:rPr lang="en-US" sz="2400" dirty="0" smtClean="0"/>
            </a:br>
            <a:r>
              <a:rPr lang="en-US" sz="2400" dirty="0" smtClean="0"/>
              <a:t>= 6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 : 3</a:t>
            </a:r>
            <a:r>
              <a:rPr lang="en-US" sz="2400" baseline="30000" dirty="0" smtClean="0"/>
              <a:t>4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5984" y="4143380"/>
            <a:ext cx="485699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16164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err="1" smtClean="0"/>
              <a:t>Bilangan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Bulat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dengan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Eksponen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Bilangan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Bulat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Negatif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47160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Dari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2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 = 1 </a:t>
            </a:r>
            <a:r>
              <a:rPr lang="en-US" sz="2000" dirty="0" err="1" smtClean="0"/>
              <a:t>dan</a:t>
            </a:r>
            <a:r>
              <a:rPr lang="en-US" sz="2000" dirty="0" smtClean="0"/>
              <a:t>	    ,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 :</a:t>
            </a:r>
            <a:endParaRPr lang="en-US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5429288" cy="325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00496" y="5357826"/>
          <a:ext cx="785818" cy="1007843"/>
        </p:xfrm>
        <a:graphic>
          <a:graphicData uri="http://schemas.openxmlformats.org/presentationml/2006/ole">
            <p:oleObj spid="_x0000_s55299" name="Equation" r:id="rId4" imgW="495000" imgH="6346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72330" y="4857760"/>
          <a:ext cx="928694" cy="639767"/>
        </p:xfrm>
        <a:graphic>
          <a:graphicData uri="http://schemas.openxmlformats.org/presentationml/2006/ole">
            <p:oleObj spid="_x0000_s55300" name="Equation" r:id="rId5" imgW="571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Anggota Suatu Himpunan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id-ID" dirty="0" smtClean="0"/>
              <a:t>1. </a:t>
            </a:r>
            <a:r>
              <a:rPr lang="id-ID" u="sng" dirty="0" smtClean="0"/>
              <a:t>Pengertian Anggota Himpunan</a:t>
            </a:r>
          </a:p>
          <a:p>
            <a:pPr>
              <a:buNone/>
            </a:pPr>
            <a:r>
              <a:rPr lang="id-ID" dirty="0" smtClean="0"/>
              <a:t>	Contoh:</a:t>
            </a:r>
          </a:p>
          <a:p>
            <a:pPr>
              <a:buNone/>
            </a:pPr>
            <a:r>
              <a:rPr lang="id-ID" dirty="0" smtClean="0"/>
              <a:t>	P = {huruf-huruf pembentuk kata ”siswa”}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pl-PL" dirty="0" smtClean="0"/>
              <a:t>Kata siswa terdiri atas 5 huruf, yaitu s,i,s,w,a. </a:t>
            </a:r>
            <a:r>
              <a:rPr lang="id-ID" dirty="0" smtClean="0"/>
              <a:t>Maka P = {s,i,w,a}</a:t>
            </a:r>
          </a:p>
          <a:p>
            <a:r>
              <a:rPr lang="id-ID" dirty="0" smtClean="0"/>
              <a:t>Untuk menyatakan suatu obyek atau benda yang merupakan anggota suatu himpunan digunakan lambang </a:t>
            </a:r>
            <a:r>
              <a:rPr lang="el-GR" dirty="0" smtClean="0">
                <a:latin typeface="Calibri"/>
                <a:cs typeface="Calibri"/>
              </a:rPr>
              <a:t>ϵ</a:t>
            </a:r>
            <a:r>
              <a:rPr lang="id-ID" dirty="0" smtClean="0">
                <a:latin typeface="Calibri"/>
                <a:cs typeface="Calibri"/>
              </a:rPr>
              <a:t>.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6842387" cy="89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92600" y="3270250"/>
          <a:ext cx="558800" cy="317500"/>
        </p:xfrm>
        <a:graphic>
          <a:graphicData uri="http://schemas.openxmlformats.org/presentationml/2006/ole">
            <p:oleObj spid="_x0000_s13317" name="Equation" r:id="rId4" imgW="558720" imgH="3171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0100" y="2285992"/>
          <a:ext cx="1410978" cy="801692"/>
        </p:xfrm>
        <a:graphic>
          <a:graphicData uri="http://schemas.openxmlformats.org/presentationml/2006/ole">
            <p:oleObj spid="_x0000_s13318" name="Equation" r:id="rId5" imgW="558720" imgH="317160" progId="Equation.3">
              <p:embed/>
            </p:oleObj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214686"/>
            <a:ext cx="44291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571612"/>
            <a:ext cx="885831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II. </a:t>
            </a:r>
            <a:r>
              <a:rPr lang="en-US" sz="2400" dirty="0" err="1" smtClean="0"/>
              <a:t>Pangkat</a:t>
            </a:r>
            <a:endParaRPr lang="en-US" sz="2400" dirty="0" smtClean="0"/>
          </a:p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pangkat</a:t>
            </a:r>
            <a:r>
              <a:rPr lang="en-US" sz="2400" dirty="0" smtClean="0"/>
              <a:t>,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sebenarnya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lain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pecahan</a:t>
            </a:r>
            <a:r>
              <a:rPr lang="en-US" sz="2400" dirty="0" smtClean="0"/>
              <a:t>, </a:t>
            </a:r>
            <a:r>
              <a:rPr lang="en-US" sz="2400" dirty="0" err="1" smtClean="0"/>
              <a:t>lihat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Aljabar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sifat-sifat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aljabar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	</a:t>
            </a:r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86116" y="2957510"/>
          <a:ext cx="1911360" cy="400052"/>
        </p:xfrm>
        <a:graphic>
          <a:graphicData uri="http://schemas.openxmlformats.org/presentationml/2006/ole">
            <p:oleObj spid="_x0000_s14339" name="Equation" r:id="rId3" imgW="109188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2976" y="4357694"/>
          <a:ext cx="2644134" cy="1785950"/>
        </p:xfrm>
        <a:graphic>
          <a:graphicData uri="http://schemas.openxmlformats.org/presentationml/2006/ole">
            <p:oleObj spid="_x0000_s14340" name="Equation" r:id="rId4" imgW="1447560" imgH="9777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341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38"/>
            <a:ext cx="8229600" cy="84466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err="1" smtClean="0"/>
              <a:t>Operasi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Aljabar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Bentuk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Akar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Penjumlahan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Pengurangan</a:t>
            </a:r>
            <a:endParaRPr lang="en-US" sz="2400" dirty="0" smtClean="0"/>
          </a:p>
          <a:p>
            <a:pPr lvl="1"/>
            <a:r>
              <a:rPr lang="en-US" sz="2000" dirty="0" err="1" smtClean="0"/>
              <a:t>Penjumlahan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suku-suku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sejenis</a:t>
            </a:r>
            <a:r>
              <a:rPr lang="en-US" sz="2000" dirty="0" smtClean="0"/>
              <a:t>.</a:t>
            </a:r>
          </a:p>
          <a:p>
            <a:pPr lvl="1" fontAlgn="base"/>
            <a:r>
              <a:rPr lang="en-US" sz="2000" dirty="0" err="1" smtClean="0"/>
              <a:t>a√b</a:t>
            </a:r>
            <a:r>
              <a:rPr lang="en-US" sz="2000" dirty="0" smtClean="0"/>
              <a:t> + </a:t>
            </a:r>
            <a:r>
              <a:rPr lang="en-US" sz="2000" dirty="0" err="1" smtClean="0"/>
              <a:t>c√b</a:t>
            </a:r>
            <a:r>
              <a:rPr lang="en-US" sz="2000" dirty="0" smtClean="0"/>
              <a:t> = (a + c)√b</a:t>
            </a:r>
          </a:p>
          <a:p>
            <a:pPr lvl="1" fontAlgn="base"/>
            <a:r>
              <a:rPr lang="en-US" sz="2000" dirty="0" err="1" smtClean="0"/>
              <a:t>a√b</a:t>
            </a:r>
            <a:r>
              <a:rPr lang="en-US" sz="2000" dirty="0" smtClean="0"/>
              <a:t> – </a:t>
            </a:r>
            <a:r>
              <a:rPr lang="en-US" sz="2000" dirty="0" err="1" smtClean="0"/>
              <a:t>c√b</a:t>
            </a:r>
            <a:r>
              <a:rPr lang="en-US" sz="2000" dirty="0" smtClean="0"/>
              <a:t> = (a – c)√b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2928958" cy="198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56104"/>
            <a:ext cx="3714776" cy="360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38"/>
            <a:ext cx="8229600" cy="84466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err="1" smtClean="0"/>
              <a:t>Operasi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Aljabar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Bentuk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Akar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Perkalian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28662" y="2357430"/>
          <a:ext cx="1670050" cy="1300163"/>
        </p:xfrm>
        <a:graphic>
          <a:graphicData uri="http://schemas.openxmlformats.org/presentationml/2006/ole">
            <p:oleObj spid="_x0000_s57346" name="Equation" r:id="rId3" imgW="914400" imgH="711000" progId="Equation.3">
              <p:embed/>
            </p:oleObj>
          </a:graphicData>
        </a:graphic>
      </p:graphicFrame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3000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6266" y="3071810"/>
            <a:ext cx="4457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err="1" smtClean="0"/>
              <a:t>Operasi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Aljabar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Bentuk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Akar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Perpangkatan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67" y="2500306"/>
            <a:ext cx="28922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35880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err="1" smtClean="0"/>
              <a:t>Operasi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Aljabar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Bentuk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Akar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endParaRPr lang="en-US" sz="2000" dirty="0" smtClean="0"/>
          </a:p>
          <a:p>
            <a:pPr algn="just" fontAlgn="base">
              <a:lnSpc>
                <a:spcPct val="150000"/>
              </a:lnSpc>
            </a:pP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, </a:t>
            </a:r>
            <a:r>
              <a:rPr lang="en-US" sz="2000" dirty="0" err="1" smtClean="0"/>
              <a:t>pahami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hitung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 err="1" smtClean="0"/>
              <a:t>Prioritas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didahulukan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bilangan-bilangan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kurung</a:t>
            </a:r>
            <a:r>
              <a:rPr lang="en-US" sz="2000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kurungnya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</a:p>
          <a:p>
            <a:pPr marL="868680" lvl="1" indent="-457200" fontAlgn="base">
              <a:buFont typeface="+mj-lt"/>
              <a:buAutoNum type="arabicPeriod"/>
            </a:pPr>
            <a:r>
              <a:rPr lang="en-US" sz="2000" dirty="0" err="1" smtClean="0"/>
              <a:t>pangkat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;</a:t>
            </a:r>
          </a:p>
          <a:p>
            <a:pPr marL="868680" lvl="1" indent="-457200" fontAlgn="base">
              <a:buFont typeface="+mj-lt"/>
              <a:buAutoNum type="arabicPeriod"/>
            </a:pPr>
            <a:r>
              <a:rPr lang="en-US" sz="2000" dirty="0" smtClean="0"/>
              <a:t>kali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;</a:t>
            </a:r>
          </a:p>
          <a:p>
            <a:pPr marL="868680" lvl="1" indent="-457200" fontAlgn="base">
              <a:buFont typeface="+mj-lt"/>
              <a:buAutoNum type="arabicPeriod"/>
            </a:pPr>
            <a:r>
              <a:rPr lang="en-US" sz="2000" dirty="0" err="1" smtClean="0"/>
              <a:t>tambah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,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;</a:t>
            </a:r>
          </a:p>
          <a:p>
            <a:pPr marL="868680" lvl="1" indent="-457200" fontAlgn="base">
              <a:buFont typeface="+mj-lt"/>
              <a:buAutoNum type="arabicPeriod"/>
            </a:pPr>
            <a:r>
              <a:rPr lang="en-US" sz="2000" dirty="0" smtClean="0"/>
              <a:t>kali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tambah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,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kali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.</a:t>
            </a:r>
          </a:p>
          <a:p>
            <a:pPr lvl="1" algn="just" fontAlgn="base">
              <a:lnSpc>
                <a:spcPct val="150000"/>
              </a:lnSpc>
            </a:pPr>
            <a:endParaRPr lang="en-US" sz="1600" dirty="0" smtClean="0"/>
          </a:p>
          <a:p>
            <a:pPr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1. </a:t>
            </a:r>
            <a:endParaRPr lang="en-US" sz="18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857652" cy="188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4026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0562" y="5572140"/>
            <a:ext cx="3143272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428736"/>
            <a:ext cx="8786874" cy="514353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000" dirty="0" err="1" smtClean="0"/>
              <a:t>Penyebut</a:t>
            </a:r>
            <a:r>
              <a:rPr lang="en-US" sz="2000" dirty="0" smtClean="0"/>
              <a:t> </a:t>
            </a:r>
            <a:r>
              <a:rPr lang="en-US" sz="2000" dirty="0" err="1" smtClean="0"/>
              <a:t>Irasional</a:t>
            </a: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Maksudnya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penyebut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,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rasional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dipecahkan</a:t>
            </a:r>
            <a:r>
              <a:rPr lang="en-US" sz="2000" dirty="0" smtClean="0"/>
              <a:t>.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penyebut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bulat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rasional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cara-cara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fontAlgn="base">
              <a:lnSpc>
                <a:spcPct val="16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1. </a:t>
            </a:r>
            <a:r>
              <a:rPr lang="en-US" sz="2000" b="1" dirty="0" err="1" smtClean="0"/>
              <a:t>Penyebut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Berbentuk</a:t>
            </a:r>
            <a:r>
              <a:rPr lang="en-US" sz="2000" b="1" dirty="0" smtClean="0"/>
              <a:t> √b</a:t>
            </a:r>
          </a:p>
          <a:p>
            <a:pPr fontAlgn="base">
              <a:lnSpc>
                <a:spcPct val="16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Jika</a:t>
            </a:r>
            <a:r>
              <a:rPr lang="en-US" sz="2000" dirty="0" smtClean="0"/>
              <a:t> a </a:t>
            </a:r>
            <a:r>
              <a:rPr lang="en-US" sz="2000" dirty="0" err="1" smtClean="0"/>
              <a:t>dan</a:t>
            </a:r>
            <a:r>
              <a:rPr lang="en-US" sz="2000" dirty="0" smtClean="0"/>
              <a:t> b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rasional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√b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pecahan</a:t>
            </a:r>
            <a:r>
              <a:rPr lang="en-US" sz="2000" dirty="0" smtClean="0"/>
              <a:t> 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√</a:t>
            </a:r>
            <a:r>
              <a:rPr lang="en-US" sz="2000" baseline="-25000" dirty="0" err="1" smtClean="0"/>
              <a:t>b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dirasionalkan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penyebutnya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mengalikan</a:t>
            </a:r>
            <a:r>
              <a:rPr lang="en-US" sz="2000" dirty="0" smtClean="0"/>
              <a:t> </a:t>
            </a:r>
            <a:r>
              <a:rPr lang="en-US" sz="2000" dirty="0" err="1" smtClean="0"/>
              <a:t>pecahan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 </a:t>
            </a:r>
            <a:r>
              <a:rPr lang="en-US" sz="2000" baseline="30000" dirty="0" smtClean="0"/>
              <a:t>√b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√b</a:t>
            </a:r>
            <a:r>
              <a:rPr lang="en-US" sz="2000" dirty="0" smtClean="0"/>
              <a:t> .</a:t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  <a:p>
            <a:pPr algn="just">
              <a:lnSpc>
                <a:spcPct val="160000"/>
              </a:lnSpc>
              <a:buNone/>
            </a:pPr>
            <a:endParaRPr lang="en-US" sz="2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4876" y="5643578"/>
          <a:ext cx="2705100" cy="676275"/>
        </p:xfrm>
        <a:graphic>
          <a:graphicData uri="http://schemas.openxmlformats.org/presentationml/2006/ole">
            <p:oleObj spid="_x0000_s15362" name="Equation" r:id="rId3" imgW="1828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</a:t>
            </a:r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285852" y="1857364"/>
          <a:ext cx="4357688" cy="676275"/>
        </p:xfrm>
        <a:graphic>
          <a:graphicData uri="http://schemas.openxmlformats.org/presentationml/2006/ole">
            <p:oleObj spid="_x0000_s60418" name="Equation" r:id="rId3" imgW="2946240" imgH="45720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285852" y="2786058"/>
          <a:ext cx="4357687" cy="676275"/>
        </p:xfrm>
        <a:graphic>
          <a:graphicData uri="http://schemas.openxmlformats.org/presentationml/2006/ole">
            <p:oleObj spid="_x0000_s60419" name="Equation" r:id="rId4" imgW="2946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972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Anggota Suatu Himpunan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/>
              <a:t>2. </a:t>
            </a:r>
            <a:r>
              <a:rPr lang="id-ID" sz="2400" u="sng" dirty="0" smtClean="0"/>
              <a:t>Menyatakan Banyak Anggota Suatu Himpunan </a:t>
            </a:r>
            <a:r>
              <a:rPr lang="en-US" sz="2400" u="sng" dirty="0" smtClean="0"/>
              <a:t>(</a:t>
            </a:r>
            <a:r>
              <a:rPr lang="en-US" sz="2400" u="sng" dirty="0" err="1" smtClean="0"/>
              <a:t>Kardinalitas</a:t>
            </a:r>
            <a:r>
              <a:rPr lang="en-US" sz="2400" u="sng" dirty="0" smtClean="0"/>
              <a:t>)</a:t>
            </a:r>
            <a:endParaRPr lang="id-ID" sz="2400" u="sng" dirty="0" smtClean="0"/>
          </a:p>
          <a:p>
            <a:pPr algn="just"/>
            <a:r>
              <a:rPr lang="id-ID" sz="2400" dirty="0" smtClean="0"/>
              <a:t>Banyak anggota himpunan A dapat dinyatakan dengan notasi n(A).</a:t>
            </a:r>
          </a:p>
          <a:p>
            <a:pPr algn="just"/>
            <a:r>
              <a:rPr lang="id-ID" sz="2400" dirty="0" smtClean="0"/>
              <a:t>Jadi, notasi n(P) artinya banyak anggota pada himpunan P.</a:t>
            </a:r>
          </a:p>
          <a:p>
            <a:pPr>
              <a:buNone/>
            </a:pPr>
            <a:r>
              <a:rPr lang="id-ID" sz="2400" dirty="0" smtClean="0"/>
              <a:t>	Contoh:</a:t>
            </a:r>
          </a:p>
          <a:p>
            <a:pPr>
              <a:buNone/>
            </a:pPr>
            <a:r>
              <a:rPr lang="id-ID" sz="2400" dirty="0" smtClean="0"/>
              <a:t>	P = {s,i,w,a}</a:t>
            </a:r>
          </a:p>
          <a:p>
            <a:pPr>
              <a:buNone/>
            </a:pPr>
            <a:r>
              <a:rPr lang="id-ID" sz="2400" dirty="0" smtClean="0"/>
              <a:t>	Banyak anggota himpunan P adalah 4 buah.</a:t>
            </a:r>
          </a:p>
          <a:p>
            <a:pPr>
              <a:buNone/>
            </a:pPr>
            <a:r>
              <a:rPr lang="id-ID" sz="2400" dirty="0" smtClean="0"/>
              <a:t>	Ditulis: n(P) = 4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00174"/>
            <a:ext cx="4572032" cy="16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095639" cy="14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214314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72140"/>
            <a:ext cx="1928826" cy="82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041277" cy="117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29809"/>
            <a:ext cx="2714644" cy="18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8087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Himpunan Kosong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d-ID" dirty="0" smtClean="0"/>
              <a:t>Contoh:</a:t>
            </a:r>
          </a:p>
          <a:p>
            <a:pPr>
              <a:buNone/>
            </a:pPr>
            <a:r>
              <a:rPr lang="sv-SE" dirty="0" smtClean="0"/>
              <a:t>Berapakah banyak anggota himpunan-himpunan berikut?</a:t>
            </a:r>
          </a:p>
          <a:p>
            <a:pPr>
              <a:buNone/>
            </a:pPr>
            <a:r>
              <a:rPr lang="pl-PL" dirty="0" smtClean="0"/>
              <a:t>1.</a:t>
            </a:r>
            <a:r>
              <a:rPr lang="id-ID" dirty="0" smtClean="0"/>
              <a:t> </a:t>
            </a:r>
            <a:r>
              <a:rPr lang="pl-PL" dirty="0" smtClean="0"/>
              <a:t>A = {</a:t>
            </a:r>
            <a:r>
              <a:rPr lang="en-US" dirty="0" err="1" smtClean="0"/>
              <a:t>mahasiswa</a:t>
            </a:r>
            <a:r>
              <a:rPr lang="id-ID" dirty="0" smtClean="0"/>
              <a:t> </a:t>
            </a:r>
            <a:r>
              <a:rPr lang="en-US" dirty="0" err="1" smtClean="0"/>
              <a:t>Kalkulus</a:t>
            </a:r>
            <a:r>
              <a:rPr lang="en-US" dirty="0" smtClean="0"/>
              <a:t> I </a:t>
            </a:r>
            <a:r>
              <a:rPr lang="pl-PL" dirty="0" smtClean="0"/>
              <a:t>yang umurnya kurang dari 15 tahun}</a:t>
            </a:r>
          </a:p>
          <a:p>
            <a:pPr>
              <a:buNone/>
            </a:pPr>
            <a:r>
              <a:rPr lang="id-ID" dirty="0" smtClean="0"/>
              <a:t>2. B = {</a:t>
            </a:r>
            <a:r>
              <a:rPr lang="en-US" dirty="0" err="1" smtClean="0"/>
              <a:t>mahasiswa</a:t>
            </a:r>
            <a:r>
              <a:rPr lang="id-ID" dirty="0" smtClean="0"/>
              <a:t> </a:t>
            </a:r>
            <a:r>
              <a:rPr lang="en-US" dirty="0" err="1" smtClean="0"/>
              <a:t>Kalkulus</a:t>
            </a:r>
            <a:r>
              <a:rPr lang="en-US" dirty="0" smtClean="0"/>
              <a:t> I </a:t>
            </a:r>
            <a:r>
              <a:rPr lang="id-ID" dirty="0" smtClean="0"/>
              <a:t>yang tingginya lebih dari 2,5 meter}</a:t>
            </a:r>
          </a:p>
          <a:p>
            <a:pPr>
              <a:buNone/>
            </a:pPr>
            <a:r>
              <a:rPr lang="id-ID" dirty="0" smtClean="0"/>
              <a:t>3. C = {bilangan asli yang kurang dari 2}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Jawab:</a:t>
            </a:r>
          </a:p>
          <a:p>
            <a:pPr>
              <a:buNone/>
            </a:pPr>
            <a:r>
              <a:rPr lang="id-ID" dirty="0" smtClean="0"/>
              <a:t>1. Himpunan A tidak mempunyai anggota, sebab tidak ada mahasiswa </a:t>
            </a:r>
            <a:r>
              <a:rPr lang="en-US" dirty="0" err="1" smtClean="0"/>
              <a:t>Kalkulus</a:t>
            </a:r>
            <a:r>
              <a:rPr lang="en-US" dirty="0" smtClean="0"/>
              <a:t> I </a:t>
            </a:r>
            <a:r>
              <a:rPr lang="id-ID" dirty="0" smtClean="0"/>
              <a:t>yang umurnya kurang dari 15 tahun.</a:t>
            </a:r>
          </a:p>
          <a:p>
            <a:pPr>
              <a:buNone/>
            </a:pPr>
            <a:r>
              <a:rPr lang="id-ID" dirty="0" smtClean="0"/>
              <a:t>	Maka, n(A) = 0</a:t>
            </a:r>
          </a:p>
          <a:p>
            <a:pPr>
              <a:buNone/>
            </a:pPr>
            <a:r>
              <a:rPr lang="id-ID" dirty="0" smtClean="0"/>
              <a:t>2. Himpunan B tidak mempunyai anggota, sebab tidak ada mahasiswa </a:t>
            </a:r>
            <a:r>
              <a:rPr lang="en-US" dirty="0" err="1" smtClean="0"/>
              <a:t>Kalkulus</a:t>
            </a:r>
            <a:r>
              <a:rPr lang="en-US" dirty="0" smtClean="0"/>
              <a:t> I </a:t>
            </a:r>
            <a:r>
              <a:rPr lang="id-ID" dirty="0" smtClean="0"/>
              <a:t>yang tingginya lebih dari 2,5 meter.</a:t>
            </a:r>
          </a:p>
          <a:p>
            <a:pPr>
              <a:buNone/>
            </a:pPr>
            <a:r>
              <a:rPr lang="id-ID" dirty="0" smtClean="0"/>
              <a:t>	 Maka, n(B) = 0</a:t>
            </a:r>
          </a:p>
          <a:p>
            <a:pPr>
              <a:buNone/>
            </a:pPr>
            <a:r>
              <a:rPr lang="sv-SE" dirty="0" smtClean="0"/>
              <a:t>3. C = { 1 }, maka n(C) = 1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Jadi :</a:t>
            </a:r>
          </a:p>
          <a:p>
            <a:pPr algn="just">
              <a:buNone/>
            </a:pPr>
            <a:r>
              <a:rPr lang="id-ID" dirty="0" smtClean="0"/>
              <a:t>“Himpunan kosong adalah himpunan yang tidak mempunyai anggota. Himpunan kosong ditulis dengan notasi atau symbol { } atau Ø.”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Himpunan Kosong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Perhatikan bahwa { 0 } tidak sama dengan { } atau { 0 } ≠ { }.</a:t>
            </a:r>
          </a:p>
          <a:p>
            <a:r>
              <a:rPr lang="id-ID" dirty="0" smtClean="0"/>
              <a:t>{ 0 } bukan himpunan kosong, sebab mempunyai anggota, yaitu 0.</a:t>
            </a:r>
          </a:p>
          <a:p>
            <a:r>
              <a:rPr lang="id-ID" dirty="0" smtClean="0"/>
              <a:t>{ } tidak mempunyai anggota, maka disebut himpunan kosong.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Himpunan Bagian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A = {a,b,c}</a:t>
            </a:r>
          </a:p>
          <a:p>
            <a:pPr>
              <a:buNone/>
            </a:pPr>
            <a:r>
              <a:rPr lang="id-ID" dirty="0" smtClean="0"/>
              <a:t>B = {a,b,c,d,e}</a:t>
            </a:r>
          </a:p>
          <a:p>
            <a:pPr algn="just">
              <a:buNone/>
            </a:pPr>
            <a:r>
              <a:rPr lang="id-ID" dirty="0" smtClean="0"/>
              <a:t>Dari kedua himpunan tersebut, ternyata setiap anggota A, yaitu a,b,dan c menjadi anggota B. Maka dikatakan bahwa A adalah himpunan bagian dari B.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Himpunan Bagian</a:t>
            </a:r>
            <a:endParaRPr lang="id-ID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286280" cy="2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29198"/>
            <a:ext cx="72335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Himpunan Semesta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2254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Contoh:</a:t>
            </a:r>
          </a:p>
          <a:p>
            <a:pPr>
              <a:buNone/>
            </a:pPr>
            <a:r>
              <a:rPr lang="id-ID" dirty="0" smtClean="0"/>
              <a:t>S = {mahasiswa Universitas Muhammadiyah Malang}</a:t>
            </a:r>
          </a:p>
          <a:p>
            <a:pPr>
              <a:buNone/>
            </a:pPr>
            <a:r>
              <a:rPr lang="id-ID" dirty="0" smtClean="0"/>
              <a:t>A = {mahasiswa Matkom 2A}</a:t>
            </a:r>
          </a:p>
          <a:p>
            <a:r>
              <a:rPr lang="id-ID" dirty="0" smtClean="0"/>
              <a:t>Ternyata himpunan S memuat semua anggota himpunan A, sehingga himpunan S merupakan semesta pembicara himpunan A.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143512"/>
            <a:ext cx="6929486" cy="140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16595</TotalTime>
  <Words>866</Words>
  <Application>Microsoft Office PowerPoint</Application>
  <PresentationFormat>On-screen Show (4:3)</PresentationFormat>
  <Paragraphs>182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Module</vt:lpstr>
      <vt:lpstr>Equation</vt:lpstr>
      <vt:lpstr>Himpunan Bilangan Real</vt:lpstr>
      <vt:lpstr>Agenda</vt:lpstr>
      <vt:lpstr>Anggota Suatu Himpunan</vt:lpstr>
      <vt:lpstr>Anggota Suatu Himpunan</vt:lpstr>
      <vt:lpstr>Himpunan Kosong</vt:lpstr>
      <vt:lpstr>Himpunan Kosong</vt:lpstr>
      <vt:lpstr>Himpunan Bagian</vt:lpstr>
      <vt:lpstr>Himpunan Bagian</vt:lpstr>
      <vt:lpstr>Himpunan Semesta</vt:lpstr>
      <vt:lpstr>Sistem Bilangan Real</vt:lpstr>
      <vt:lpstr>Sistem Bilangan Real</vt:lpstr>
      <vt:lpstr>Sistem Bilangan Real</vt:lpstr>
      <vt:lpstr>Operasi pada Bilangan Real</vt:lpstr>
      <vt:lpstr>Pertidaksamaan</vt:lpstr>
      <vt:lpstr>Pertidaksamaan</vt:lpstr>
      <vt:lpstr>Pertidaksamaan</vt:lpstr>
      <vt:lpstr>Penyelesaian Pertidaksamaan</vt:lpstr>
      <vt:lpstr>Penyelesaian Pertidaksamaan</vt:lpstr>
      <vt:lpstr>Contoh</vt:lpstr>
      <vt:lpstr>Contoh</vt:lpstr>
      <vt:lpstr>Slide 21</vt:lpstr>
      <vt:lpstr>Latihan</vt:lpstr>
      <vt:lpstr>Nilai Mutlak</vt:lpstr>
      <vt:lpstr>Sifat-sifat Nilai Mutlak</vt:lpstr>
      <vt:lpstr>Contoh</vt:lpstr>
      <vt:lpstr>Akar dan Pangkat</vt:lpstr>
      <vt:lpstr>Sifat – Sifat Bilangan Berpangkat</vt:lpstr>
      <vt:lpstr>Sifat – Sifat Bilangan Berpangkat</vt:lpstr>
      <vt:lpstr>Bilangan Bulat dengan Eksponen Bilangan Bulat Negatif </vt:lpstr>
      <vt:lpstr>Akar dan Pangkat</vt:lpstr>
      <vt:lpstr>Akar dan Pangkat</vt:lpstr>
      <vt:lpstr>Operasi Aljabar pada Bentuk Akar </vt:lpstr>
      <vt:lpstr>Operasi Aljabar pada Bentuk Akar </vt:lpstr>
      <vt:lpstr>Operasi Aljabar pada Bentuk Akar</vt:lpstr>
      <vt:lpstr>Operasi Aljabar pada Bentuk Akar</vt:lpstr>
      <vt:lpstr>Contoh</vt:lpstr>
      <vt:lpstr>Akar dan Pangkat</vt:lpstr>
      <vt:lpstr>Akar dan Pangkat</vt:lpstr>
      <vt:lpstr>Contoh:</vt:lpstr>
      <vt:lpstr>Contoh</vt:lpstr>
      <vt:lpstr>Contoh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Himpunan dan Fungsi</dc:title>
  <dc:creator>riri</dc:creator>
  <cp:lastModifiedBy>ismail - [2010]</cp:lastModifiedBy>
  <cp:revision>395</cp:revision>
  <dcterms:created xsi:type="dcterms:W3CDTF">2012-09-18T15:45:11Z</dcterms:created>
  <dcterms:modified xsi:type="dcterms:W3CDTF">2015-09-08T05:46:07Z</dcterms:modified>
</cp:coreProperties>
</file>