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74" r:id="rId11"/>
    <p:sldId id="275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09" autoAdjust="0"/>
    <p:restoredTop sz="94660"/>
  </p:normalViewPr>
  <p:slideViewPr>
    <p:cSldViewPr>
      <p:cViewPr>
        <p:scale>
          <a:sx n="70" d="100"/>
          <a:sy n="70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0D379EF-6A81-4281-90C7-70CDCD68616A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F795EC-A996-46B0-A4AD-4F97EC542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79EF-6A81-4281-90C7-70CDCD68616A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95EC-A996-46B0-A4AD-4F97EC542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0D379EF-6A81-4281-90C7-70CDCD68616A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EF795EC-A996-46B0-A4AD-4F97EC542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79EF-6A81-4281-90C7-70CDCD68616A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F795EC-A996-46B0-A4AD-4F97EC542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79EF-6A81-4281-90C7-70CDCD68616A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EF795EC-A996-46B0-A4AD-4F97EC542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D379EF-6A81-4281-90C7-70CDCD68616A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EF795EC-A996-46B0-A4AD-4F97EC542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D379EF-6A81-4281-90C7-70CDCD68616A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EF795EC-A996-46B0-A4AD-4F97EC542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79EF-6A81-4281-90C7-70CDCD68616A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F795EC-A996-46B0-A4AD-4F97EC542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79EF-6A81-4281-90C7-70CDCD68616A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F795EC-A996-46B0-A4AD-4F97EC542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79EF-6A81-4281-90C7-70CDCD68616A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F795EC-A996-46B0-A4AD-4F97EC542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0D379EF-6A81-4281-90C7-70CDCD68616A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EF795EC-A996-46B0-A4AD-4F97EC5425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D379EF-6A81-4281-90C7-70CDCD68616A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F795EC-A996-46B0-A4AD-4F97EC542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err="1" smtClean="0"/>
              <a:t>Fungsi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err="1" smtClean="0"/>
              <a:t>Riri</a:t>
            </a:r>
            <a:r>
              <a:rPr lang="en-US" dirty="0" smtClean="0"/>
              <a:t> </a:t>
            </a:r>
            <a:r>
              <a:rPr lang="en-US" dirty="0" err="1" smtClean="0"/>
              <a:t>Irawati</a:t>
            </a:r>
            <a:r>
              <a:rPr lang="en-US" dirty="0" smtClean="0"/>
              <a:t>, </a:t>
            </a:r>
            <a:r>
              <a:rPr lang="en-US" dirty="0" err="1" smtClean="0"/>
              <a:t>M.Kom</a:t>
            </a:r>
            <a:endParaRPr lang="en-US" dirty="0" smtClean="0"/>
          </a:p>
          <a:p>
            <a:pPr algn="r"/>
            <a:r>
              <a:rPr lang="en-US" dirty="0" smtClean="0"/>
              <a:t>3 </a:t>
            </a:r>
            <a:r>
              <a:rPr lang="en-US" dirty="0" err="1" smtClean="0"/>
              <a:t>sks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1. </a:t>
            </a:r>
            <a:r>
              <a:rPr lang="en-US" sz="3200" dirty="0" err="1" smtClean="0"/>
              <a:t>Menentukan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Gradien</a:t>
            </a:r>
            <a:r>
              <a:rPr lang="en-US" sz="3200" dirty="0" smtClean="0"/>
              <a:t> </a:t>
            </a:r>
            <a:r>
              <a:rPr lang="en-US" sz="3200" dirty="0" err="1" smtClean="0"/>
              <a:t>Garis</a:t>
            </a:r>
            <a:r>
              <a:rPr lang="en-US" sz="3200" dirty="0" smtClean="0"/>
              <a:t> </a:t>
            </a:r>
            <a:r>
              <a:rPr lang="en-US" sz="3200" dirty="0" err="1" smtClean="0"/>
              <a:t>Singgung</a:t>
            </a:r>
            <a:r>
              <a:rPr lang="en-US" sz="3200" dirty="0" smtClean="0"/>
              <a:t> </a:t>
            </a:r>
            <a:r>
              <a:rPr lang="en-US" sz="3200" dirty="0" err="1" smtClean="0"/>
              <a:t>Kurva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524000"/>
            <a:ext cx="88392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Gradien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disimbolkan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b="1" dirty="0" smtClean="0"/>
              <a:t>m</a:t>
            </a:r>
            <a:r>
              <a:rPr lang="en-US" sz="2000" dirty="0" smtClean="0"/>
              <a:t>,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:</a:t>
            </a:r>
          </a:p>
          <a:p>
            <a:pPr lvl="1">
              <a:lnSpc>
                <a:spcPct val="150000"/>
              </a:lnSpc>
            </a:pPr>
            <a:r>
              <a:rPr lang="en-US" sz="1800" dirty="0" err="1" smtClean="0"/>
              <a:t>gradien</a:t>
            </a:r>
            <a:r>
              <a:rPr lang="en-US" sz="1800" dirty="0" smtClean="0"/>
              <a:t> </a:t>
            </a:r>
            <a:r>
              <a:rPr lang="en-US" sz="1800" dirty="0" err="1" smtClean="0"/>
              <a:t>garis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persamaan</a:t>
            </a:r>
            <a:r>
              <a:rPr lang="en-US" sz="1800" dirty="0" smtClean="0"/>
              <a:t> ax + by = c,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b="1" dirty="0" smtClean="0"/>
              <a:t>m = -a/b</a:t>
            </a:r>
          </a:p>
          <a:p>
            <a:pPr lvl="1">
              <a:lnSpc>
                <a:spcPct val="150000"/>
              </a:lnSpc>
            </a:pPr>
            <a:r>
              <a:rPr lang="en-US" sz="1800" dirty="0" err="1" smtClean="0"/>
              <a:t>gradien</a:t>
            </a:r>
            <a:r>
              <a:rPr lang="en-US" sz="1800" dirty="0" smtClean="0"/>
              <a:t> </a:t>
            </a:r>
            <a:r>
              <a:rPr lang="en-US" sz="1800" dirty="0" err="1" smtClean="0"/>
              <a:t>garis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diketahui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titik</a:t>
            </a:r>
            <a:r>
              <a:rPr lang="en-US" sz="1800" dirty="0" smtClean="0"/>
              <a:t>, </a:t>
            </a:r>
            <a:r>
              <a:rPr lang="en-US" sz="1800" dirty="0" err="1" smtClean="0"/>
              <a:t>misal</a:t>
            </a:r>
            <a:r>
              <a:rPr lang="en-US" sz="1800" dirty="0" smtClean="0"/>
              <a:t> (x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,y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) </a:t>
            </a:r>
            <a:r>
              <a:rPr lang="en-US" sz="1800" dirty="0" err="1" smtClean="0"/>
              <a:t>dan</a:t>
            </a:r>
            <a:r>
              <a:rPr lang="en-US" sz="1800" dirty="0" smtClean="0"/>
              <a:t> (x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,y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)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mencari</a:t>
            </a:r>
            <a:r>
              <a:rPr lang="en-US" sz="1800" dirty="0" smtClean="0"/>
              <a:t> </a:t>
            </a:r>
            <a:r>
              <a:rPr lang="en-US" sz="1800" dirty="0" err="1" smtClean="0"/>
              <a:t>gradien</a:t>
            </a:r>
            <a:r>
              <a:rPr lang="en-US" sz="1800" dirty="0" smtClean="0"/>
              <a:t> </a:t>
            </a:r>
            <a:r>
              <a:rPr lang="en-US" sz="1800" dirty="0" err="1" smtClean="0"/>
              <a:t>garisnya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Gradien</a:t>
            </a:r>
            <a:r>
              <a:rPr lang="en-US" sz="2000" dirty="0" smtClean="0"/>
              <a:t> 2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lurus</a:t>
            </a:r>
            <a:r>
              <a:rPr lang="en-US" sz="2000" dirty="0" smtClean="0"/>
              <a:t>,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ketentuan</a:t>
            </a:r>
            <a:r>
              <a:rPr lang="en-US" sz="2000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en-US" sz="1700" dirty="0" err="1" smtClean="0"/>
              <a:t>jika</a:t>
            </a:r>
            <a:r>
              <a:rPr lang="en-US" sz="1700" dirty="0" smtClean="0"/>
              <a:t> </a:t>
            </a:r>
            <a:r>
              <a:rPr lang="en-US" sz="1700" dirty="0" err="1" smtClean="0"/>
              <a:t>saling</a:t>
            </a:r>
            <a:r>
              <a:rPr lang="en-US" sz="1700" dirty="0" smtClean="0"/>
              <a:t> </a:t>
            </a:r>
            <a:r>
              <a:rPr lang="en-US" sz="1700" dirty="0" err="1" smtClean="0"/>
              <a:t>sejajar</a:t>
            </a:r>
            <a:r>
              <a:rPr lang="en-US" sz="1700" dirty="0" smtClean="0"/>
              <a:t> </a:t>
            </a:r>
            <a:r>
              <a:rPr lang="en-US" sz="1700" dirty="0" err="1" smtClean="0"/>
              <a:t>maka</a:t>
            </a:r>
            <a:r>
              <a:rPr lang="en-US" sz="1700" dirty="0" smtClean="0"/>
              <a:t> </a:t>
            </a:r>
            <a:r>
              <a:rPr lang="en-US" sz="1700" b="1" dirty="0" smtClean="0"/>
              <a:t>m</a:t>
            </a:r>
            <a:r>
              <a:rPr lang="en-US" sz="1700" b="1" baseline="-25000" dirty="0" smtClean="0"/>
              <a:t>1</a:t>
            </a:r>
            <a:r>
              <a:rPr lang="en-US" sz="1700" b="1" dirty="0" smtClean="0"/>
              <a:t> = m</a:t>
            </a:r>
            <a:r>
              <a:rPr lang="en-US" sz="1700" b="1" baseline="-25000" dirty="0" smtClean="0"/>
              <a:t>2</a:t>
            </a:r>
          </a:p>
          <a:p>
            <a:pPr lvl="1">
              <a:lnSpc>
                <a:spcPct val="150000"/>
              </a:lnSpc>
            </a:pPr>
            <a:r>
              <a:rPr lang="en-US" sz="1700" dirty="0" err="1" smtClean="0"/>
              <a:t>jika</a:t>
            </a:r>
            <a:r>
              <a:rPr lang="en-US" sz="1700" dirty="0" smtClean="0"/>
              <a:t> </a:t>
            </a:r>
            <a:r>
              <a:rPr lang="en-US" sz="1700" dirty="0" err="1" smtClean="0"/>
              <a:t>saling</a:t>
            </a:r>
            <a:r>
              <a:rPr lang="en-US" sz="1700" dirty="0" smtClean="0"/>
              <a:t> </a:t>
            </a:r>
            <a:r>
              <a:rPr lang="en-US" sz="1700" dirty="0" err="1" smtClean="0"/>
              <a:t>tegak</a:t>
            </a:r>
            <a:r>
              <a:rPr lang="en-US" sz="1700" dirty="0" smtClean="0"/>
              <a:t> </a:t>
            </a:r>
            <a:r>
              <a:rPr lang="en-US" sz="1700" dirty="0" err="1" smtClean="0"/>
              <a:t>lurus</a:t>
            </a:r>
            <a:r>
              <a:rPr lang="en-US" sz="1700" dirty="0" smtClean="0"/>
              <a:t> </a:t>
            </a:r>
            <a:r>
              <a:rPr lang="en-US" sz="1700" dirty="0" err="1" smtClean="0"/>
              <a:t>maka</a:t>
            </a:r>
            <a:r>
              <a:rPr lang="en-US" sz="1700" dirty="0" smtClean="0"/>
              <a:t> </a:t>
            </a:r>
            <a:r>
              <a:rPr lang="en-US" sz="1700" b="1" dirty="0" smtClean="0"/>
              <a:t>m</a:t>
            </a:r>
            <a:r>
              <a:rPr lang="en-US" sz="1700" b="1" baseline="-25000" dirty="0" smtClean="0"/>
              <a:t>1</a:t>
            </a:r>
            <a:r>
              <a:rPr lang="en-US" sz="1700" b="1" dirty="0" smtClean="0"/>
              <a:t> . m</a:t>
            </a:r>
            <a:r>
              <a:rPr lang="en-US" sz="1700" b="1" baseline="-25000" dirty="0" smtClean="0"/>
              <a:t>2</a:t>
            </a:r>
            <a:r>
              <a:rPr lang="en-US" sz="1700" b="1" dirty="0" smtClean="0"/>
              <a:t> = -1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b="1" dirty="0" err="1" smtClean="0"/>
              <a:t>persamaan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garis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singgung</a:t>
            </a:r>
            <a:r>
              <a:rPr lang="en-US" sz="2000" b="1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kurva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gradiennya</a:t>
            </a:r>
            <a:r>
              <a:rPr lang="en-US" sz="2000" dirty="0" smtClean="0"/>
              <a:t> m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menyinggung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(x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b="1" dirty="0" smtClean="0"/>
              <a:t>y – y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 = m(x – x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) </a:t>
            </a:r>
          </a:p>
          <a:p>
            <a:pPr lvl="1">
              <a:lnSpc>
                <a:spcPct val="150000"/>
              </a:lnSpc>
            </a:pPr>
            <a:endParaRPr lang="en-US" sz="20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67000" y="2971800"/>
          <a:ext cx="1201271" cy="609600"/>
        </p:xfrm>
        <a:graphic>
          <a:graphicData uri="http://schemas.openxmlformats.org/presentationml/2006/ole">
            <p:oleObj spid="_x0000_s47106" name="Equation" r:id="rId3" imgW="8506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1676400"/>
            <a:ext cx="6172200" cy="396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Singgung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endParaRPr lang="en-US" dirty="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7350" y="1828800"/>
            <a:ext cx="581025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447800" y="5867400"/>
            <a:ext cx="24482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note : 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absis</a:t>
            </a:r>
            <a:endParaRPr lang="en-US" dirty="0" smtClean="0"/>
          </a:p>
          <a:p>
            <a:r>
              <a:rPr lang="en-US" dirty="0" smtClean="0"/>
              <a:t>         y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ordinat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Hubungan</a:t>
            </a:r>
            <a:r>
              <a:rPr lang="en-US" sz="3600" dirty="0" smtClean="0"/>
              <a:t> </a:t>
            </a:r>
            <a:r>
              <a:rPr lang="en-US" sz="3600" dirty="0" err="1" smtClean="0"/>
              <a:t>Gradien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2 </a:t>
            </a:r>
            <a:r>
              <a:rPr lang="en-US" sz="3600" dirty="0" err="1" smtClean="0"/>
              <a:t>Buah</a:t>
            </a:r>
            <a:r>
              <a:rPr lang="en-US" sz="3600" dirty="0" smtClean="0"/>
              <a:t> </a:t>
            </a:r>
            <a:r>
              <a:rPr lang="en-US" sz="3600" dirty="0" err="1" smtClean="0"/>
              <a:t>Garis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95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b="1" dirty="0" smtClean="0"/>
              <a:t>1. </a:t>
            </a:r>
            <a:r>
              <a:rPr lang="en-US" sz="2000" b="1" dirty="0" err="1" smtClean="0"/>
              <a:t>Garis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Sejajar</a:t>
            </a:r>
            <a:endParaRPr lang="en-US" sz="2000" b="1" dirty="0" smtClean="0"/>
          </a:p>
          <a:p>
            <a:pPr algn="just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Maksud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buah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sejajar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buah</a:t>
            </a:r>
            <a:r>
              <a:rPr lang="en-US" sz="2000" dirty="0" smtClean="0"/>
              <a:t>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gradiennya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	</a:t>
            </a:r>
            <a:r>
              <a:rPr lang="en-US" sz="2000" u="sng" dirty="0" err="1" smtClean="0"/>
              <a:t>Contoh</a:t>
            </a:r>
            <a:r>
              <a:rPr lang="en-US" sz="2000" dirty="0" smtClean="0"/>
              <a:t> :</a:t>
            </a:r>
          </a:p>
          <a:p>
            <a:pPr algn="just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Buktikan</a:t>
            </a:r>
            <a:r>
              <a:rPr lang="en-US" sz="2000" dirty="0" smtClean="0"/>
              <a:t> 2x – 3y + 6 = 0 </a:t>
            </a:r>
            <a:r>
              <a:rPr lang="en-US" sz="2000" dirty="0" err="1" smtClean="0"/>
              <a:t>sejajar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2x – 3y + 8 = 0  !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295400" y="2819400"/>
            <a:ext cx="17526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r>
              <a:rPr lang="en-US" baseline="-25000" dirty="0" smtClean="0"/>
              <a:t>1 </a:t>
            </a:r>
            <a:r>
              <a:rPr lang="en-US" dirty="0" smtClean="0"/>
              <a:t>=  m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914400" y="4267200"/>
            <a:ext cx="7467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err="1" smtClean="0"/>
              <a:t>Jawab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Persamaan</a:t>
            </a:r>
            <a:r>
              <a:rPr lang="en-US" dirty="0" smtClean="0"/>
              <a:t> 1 : 2x – 3y + 6 = 0,</a:t>
            </a:r>
          </a:p>
          <a:p>
            <a:endParaRPr lang="en-US" dirty="0" smtClean="0"/>
          </a:p>
          <a:p>
            <a:r>
              <a:rPr lang="en-US" dirty="0" err="1" smtClean="0"/>
              <a:t>Persamaan</a:t>
            </a:r>
            <a:r>
              <a:rPr lang="en-US" dirty="0" smtClean="0"/>
              <a:t> 2 : 2x – 3y + 8 = 0,</a:t>
            </a:r>
          </a:p>
          <a:p>
            <a:endParaRPr lang="en-US" dirty="0"/>
          </a:p>
          <a:p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gradien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1 </a:t>
            </a:r>
            <a:r>
              <a:rPr lang="en-US" dirty="0" err="1"/>
              <a:t>dan</a:t>
            </a:r>
            <a:r>
              <a:rPr lang="en-US" dirty="0"/>
              <a:t> 2 </a:t>
            </a:r>
            <a:r>
              <a:rPr lang="en-US" b="1" dirty="0" err="1"/>
              <a:t>sama</a:t>
            </a:r>
            <a:r>
              <a:rPr lang="en-US" dirty="0"/>
              <a:t>, </a:t>
            </a:r>
            <a:r>
              <a:rPr lang="en-US" dirty="0" err="1"/>
              <a:t>jadi</a:t>
            </a:r>
            <a:r>
              <a:rPr lang="en-US" dirty="0"/>
              <a:t> </a:t>
            </a:r>
            <a:r>
              <a:rPr lang="en-US" dirty="0" smtClean="0"/>
              <a:t>2x – 3y + 6 = 0 </a:t>
            </a:r>
            <a:r>
              <a:rPr lang="en-US" b="1" dirty="0" err="1" smtClean="0"/>
              <a:t>sejajar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 </a:t>
            </a:r>
            <a:r>
              <a:rPr lang="en-US" dirty="0" smtClean="0"/>
              <a:t> 2x – 3y + 8 = 0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038600" y="4483100"/>
          <a:ext cx="1530965" cy="469900"/>
        </p:xfrm>
        <a:graphic>
          <a:graphicData uri="http://schemas.openxmlformats.org/presentationml/2006/ole">
            <p:oleObj spid="_x0000_s21506" name="Equation" r:id="rId3" imgW="1282680" imgH="39348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038600" y="5029200"/>
          <a:ext cx="1544638" cy="469900"/>
        </p:xfrm>
        <a:graphic>
          <a:graphicData uri="http://schemas.openxmlformats.org/presentationml/2006/ole">
            <p:oleObj spid="_x0000_s21507" name="Equation" r:id="rId4" imgW="1295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2. </a:t>
            </a:r>
            <a:r>
              <a:rPr lang="en-US" sz="2000" b="1" dirty="0" err="1" smtClean="0"/>
              <a:t>Garis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Tegak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Lurus</a:t>
            </a: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Maksud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buah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tegak</a:t>
            </a:r>
            <a:r>
              <a:rPr lang="en-US" sz="2000" dirty="0" smtClean="0"/>
              <a:t> </a:t>
            </a:r>
            <a:r>
              <a:rPr lang="en-US" sz="2000" dirty="0" err="1" smtClean="0"/>
              <a:t>lurus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buah</a:t>
            </a:r>
            <a:r>
              <a:rPr lang="en-US" sz="2000" dirty="0" smtClean="0"/>
              <a:t>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gradiennya</a:t>
            </a:r>
            <a:r>
              <a:rPr lang="en-US" sz="2000" dirty="0" smtClean="0"/>
              <a:t> </a:t>
            </a:r>
            <a:r>
              <a:rPr lang="en-US" sz="2000" dirty="0" err="1" smtClean="0"/>
              <a:t>terbalik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u="sng" dirty="0" err="1" smtClean="0"/>
              <a:t>Contoh</a:t>
            </a:r>
            <a:r>
              <a:rPr lang="en-US" sz="2000" dirty="0" smtClean="0"/>
              <a:t> :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Buktikan</a:t>
            </a:r>
            <a:r>
              <a:rPr lang="en-US" sz="2000" dirty="0" smtClean="0"/>
              <a:t> 2x – 3y + 6 = 0 </a:t>
            </a:r>
            <a:r>
              <a:rPr lang="en-US" sz="2000" dirty="0" err="1" smtClean="0"/>
              <a:t>tegak</a:t>
            </a:r>
            <a:r>
              <a:rPr lang="en-US" sz="2000" dirty="0" smtClean="0"/>
              <a:t> </a:t>
            </a:r>
            <a:r>
              <a:rPr lang="en-US" sz="2000" dirty="0" err="1" smtClean="0"/>
              <a:t>lurus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3x – 2y – 8 = 0 !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Hubungan</a:t>
            </a:r>
            <a:r>
              <a:rPr lang="en-US" sz="3600" dirty="0" smtClean="0"/>
              <a:t> </a:t>
            </a:r>
            <a:r>
              <a:rPr lang="en-US" sz="3600" dirty="0" err="1" smtClean="0"/>
              <a:t>Gradien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2 </a:t>
            </a:r>
            <a:r>
              <a:rPr lang="en-US" sz="3600" dirty="0" err="1" smtClean="0"/>
              <a:t>Buah</a:t>
            </a:r>
            <a:r>
              <a:rPr lang="en-US" sz="3600" dirty="0" smtClean="0"/>
              <a:t> </a:t>
            </a:r>
            <a:r>
              <a:rPr lang="en-US" sz="3600" dirty="0" err="1" smtClean="0"/>
              <a:t>Garis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295400" y="2819400"/>
            <a:ext cx="17526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. m</a:t>
            </a:r>
            <a:r>
              <a:rPr lang="en-US" baseline="-25000" dirty="0" smtClean="0"/>
              <a:t>2</a:t>
            </a:r>
            <a:r>
              <a:rPr lang="en-US" dirty="0" smtClean="0"/>
              <a:t> = -1</a:t>
            </a:r>
            <a:endParaRPr lang="en-US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914400" y="4267200"/>
            <a:ext cx="74676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err="1" smtClean="0"/>
              <a:t>Jawab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Persamaan</a:t>
            </a:r>
            <a:r>
              <a:rPr lang="en-US" dirty="0" smtClean="0"/>
              <a:t> 1 : 2x – 3y + 6 = 0,</a:t>
            </a:r>
          </a:p>
          <a:p>
            <a:endParaRPr lang="en-US" dirty="0" smtClean="0"/>
          </a:p>
          <a:p>
            <a:r>
              <a:rPr lang="en-US" dirty="0" err="1" smtClean="0"/>
              <a:t>Persamaan</a:t>
            </a:r>
            <a:r>
              <a:rPr lang="en-US" dirty="0" smtClean="0"/>
              <a:t> 2 : 3x + 2y –  8 = 0,</a:t>
            </a:r>
          </a:p>
          <a:p>
            <a:endParaRPr lang="en-US" dirty="0"/>
          </a:p>
          <a:p>
            <a:r>
              <a:rPr lang="en-US" b="1" dirty="0" smtClean="0"/>
              <a:t>m</a:t>
            </a:r>
            <a:r>
              <a:rPr lang="en-US" b="1" baseline="-25000" dirty="0" smtClean="0"/>
              <a:t>1</a:t>
            </a:r>
            <a:r>
              <a:rPr lang="en-US" b="1" dirty="0" smtClean="0"/>
              <a:t> . m</a:t>
            </a:r>
            <a:r>
              <a:rPr lang="en-US" b="1" baseline="-25000" dirty="0" smtClean="0"/>
              <a:t>2</a:t>
            </a:r>
            <a:r>
              <a:rPr lang="en-US" b="1" dirty="0" smtClean="0"/>
              <a:t> = -1</a:t>
            </a:r>
            <a:r>
              <a:rPr lang="en-US" dirty="0" smtClean="0"/>
              <a:t>; 2/3 x </a:t>
            </a:r>
            <a:r>
              <a:rPr lang="en-US" dirty="0" smtClean="0"/>
              <a:t>(3/2</a:t>
            </a:r>
            <a:r>
              <a:rPr lang="en-US" dirty="0" smtClean="0"/>
              <a:t>) = </a:t>
            </a:r>
            <a:r>
              <a:rPr lang="en-US" dirty="0" smtClean="0"/>
              <a:t>1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terbukti</a:t>
            </a:r>
            <a:r>
              <a:rPr lang="en-US" dirty="0" smtClean="0"/>
              <a:t> </a:t>
            </a:r>
            <a:r>
              <a:rPr lang="en-US" dirty="0" err="1" smtClean="0"/>
              <a:t>tegak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endParaRPr lang="en-US" baseline="-25000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4038600" y="4483100"/>
          <a:ext cx="1530350" cy="469900"/>
        </p:xfrm>
        <a:graphic>
          <a:graphicData uri="http://schemas.openxmlformats.org/presentationml/2006/ole">
            <p:oleObj spid="_x0000_s22530" name="Equation" r:id="rId3" imgW="1282680" imgH="39348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114800" y="5029200"/>
          <a:ext cx="1406525" cy="469900"/>
        </p:xfrm>
        <a:graphic>
          <a:graphicData uri="http://schemas.openxmlformats.org/presentationml/2006/ole">
            <p:oleObj spid="_x0000_s22531" name="Equation" r:id="rId4" imgW="1180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Contoh-contoh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106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1.					       2.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3.					       4.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5.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</a:t>
            </a:r>
            <a:endParaRPr lang="en-US" sz="18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600200"/>
            <a:ext cx="371753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971800"/>
            <a:ext cx="37260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39343" y="3048000"/>
            <a:ext cx="460465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399" y="4800600"/>
            <a:ext cx="625834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A. </a:t>
            </a:r>
            <a:r>
              <a:rPr lang="en-US" sz="2000" b="1" dirty="0" err="1" smtClean="0"/>
              <a:t>Bentuk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Umum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Fungsi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Kuadrat</a:t>
            </a:r>
            <a:endParaRPr lang="en-US" sz="2000" b="1" dirty="0" smtClean="0"/>
          </a:p>
          <a:p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kuadrat</a:t>
            </a:r>
            <a:r>
              <a:rPr lang="en-US" sz="2000" dirty="0" smtClean="0"/>
              <a:t> : y = f(x) = ax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</a:t>
            </a:r>
            <a:r>
              <a:rPr lang="en-US" sz="2000" dirty="0" err="1" smtClean="0"/>
              <a:t>bx</a:t>
            </a:r>
            <a:r>
              <a:rPr lang="en-US" sz="2000" dirty="0" smtClean="0"/>
              <a:t> + c, </a:t>
            </a:r>
            <a:r>
              <a:rPr lang="en-US" sz="2000" dirty="0" err="1" smtClean="0"/>
              <a:t>dmana</a:t>
            </a:r>
            <a:r>
              <a:rPr lang="en-US" sz="2000" dirty="0" smtClean="0"/>
              <a:t> a ≠ 0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kurva</a:t>
            </a:r>
            <a:r>
              <a:rPr lang="en-US" sz="2000" dirty="0" smtClean="0"/>
              <a:t> parabola.</a:t>
            </a:r>
          </a:p>
          <a:p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a &gt; 0 </a:t>
            </a:r>
            <a:r>
              <a:rPr lang="en-US" sz="2000" dirty="0" err="1" smtClean="0"/>
              <a:t>maka</a:t>
            </a:r>
            <a:r>
              <a:rPr lang="en-US" sz="2000" dirty="0" smtClean="0"/>
              <a:t> </a:t>
            </a:r>
            <a:r>
              <a:rPr lang="en-US" sz="2000" b="1" dirty="0" smtClean="0"/>
              <a:t>parabola </a:t>
            </a:r>
            <a:r>
              <a:rPr lang="en-US" sz="2000" b="1" dirty="0" err="1" smtClean="0"/>
              <a:t>terbuka</a:t>
            </a:r>
            <a:r>
              <a:rPr lang="en-US" sz="2000" dirty="0" smtClean="0"/>
              <a:t> 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 </a:t>
            </a:r>
            <a:r>
              <a:rPr lang="en-US" sz="2000" b="1" dirty="0" err="1" smtClean="0"/>
              <a:t>nilai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ekstrem</a:t>
            </a:r>
            <a:r>
              <a:rPr lang="en-US" sz="2000" b="1" dirty="0" smtClean="0"/>
              <a:t> minimum.</a:t>
            </a:r>
          </a:p>
          <a:p>
            <a:r>
              <a:rPr lang="pl-PL" sz="2000" dirty="0" smtClean="0"/>
              <a:t>Jika nilai a &lt; 0 maka </a:t>
            </a:r>
            <a:r>
              <a:rPr lang="pl-PL" sz="2000" b="1" dirty="0" smtClean="0"/>
              <a:t>parabola terbuka ke bawah</a:t>
            </a:r>
            <a:r>
              <a:rPr lang="pl-PL" sz="2000" dirty="0" smtClean="0"/>
              <a:t> dan mempunyai </a:t>
            </a:r>
            <a:r>
              <a:rPr lang="pl-PL" sz="2000" b="1" dirty="0" smtClean="0"/>
              <a:t>nilai ekstrem maksimum</a:t>
            </a:r>
            <a:r>
              <a:rPr lang="en-US" sz="2000" b="1" dirty="0" smtClean="0"/>
              <a:t>.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24578" name="AutoShape 2" descr="http://4.bp.blogspot.com/-Lv6J9P03BBQ/TqD5DWhuOhI/AAAAAAAABjs/4jF1R0e3yXM/s1600/mtk0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4114800"/>
            <a:ext cx="35337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486400" y="3276600"/>
            <a:ext cx="19812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19400" y="3124200"/>
            <a:ext cx="1524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6800" y="3124200"/>
            <a:ext cx="1371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2286000"/>
            <a:ext cx="24384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algn="just"/>
            <a:r>
              <a:rPr lang="sv-SE" sz="2000" dirty="0" smtClean="0"/>
              <a:t>Koordinat titik puncak / titik ekstrem / titik stationer / titik balik parabola adalah </a:t>
            </a:r>
            <a:r>
              <a:rPr lang="sv-SE" sz="2000" b="1" dirty="0" smtClean="0"/>
              <a:t>( X</a:t>
            </a:r>
            <a:r>
              <a:rPr lang="sv-SE" sz="2000" b="1" baseline="-25000" dirty="0" smtClean="0"/>
              <a:t>p</a:t>
            </a:r>
            <a:r>
              <a:rPr lang="sv-SE" sz="2000" b="1" dirty="0" smtClean="0"/>
              <a:t>,Y</a:t>
            </a:r>
            <a:r>
              <a:rPr lang="sv-SE" sz="2000" b="1" baseline="-25000" dirty="0" smtClean="0"/>
              <a:t>p</a:t>
            </a:r>
            <a:r>
              <a:rPr lang="sv-SE" sz="2000" b="1" dirty="0" smtClean="0"/>
              <a:t> )</a:t>
            </a:r>
            <a:r>
              <a:rPr lang="sv-SE" sz="2000" dirty="0" smtClean="0"/>
              <a:t>dengan : </a:t>
            </a:r>
          </a:p>
          <a:p>
            <a:pPr algn="just">
              <a:buNone/>
            </a:pPr>
            <a:endParaRPr lang="sv-SE" sz="2000" dirty="0" smtClean="0"/>
          </a:p>
          <a:p>
            <a:pPr algn="just">
              <a:buNone/>
            </a:pPr>
            <a:endParaRPr lang="sv-SE" sz="2000" dirty="0" smtClean="0"/>
          </a:p>
          <a:p>
            <a:pPr algn="just">
              <a:buNone/>
            </a:pPr>
            <a:endParaRPr lang="sv-SE" sz="2000" dirty="0" smtClean="0"/>
          </a:p>
          <a:p>
            <a:pPr algn="just">
              <a:buNone/>
            </a:pPr>
            <a:r>
              <a:rPr lang="sv-SE" sz="2000" dirty="0" smtClean="0"/>
              <a:t>					   dimana</a:t>
            </a:r>
          </a:p>
          <a:p>
            <a:pPr algn="just">
              <a:buNone/>
            </a:pPr>
            <a:endParaRPr lang="sv-SE" sz="2000" dirty="0" smtClean="0"/>
          </a:p>
          <a:p>
            <a:pPr algn="just"/>
            <a:r>
              <a:rPr lang="en-US" sz="2000" b="1" dirty="0" err="1" smtClean="0"/>
              <a:t>X</a:t>
            </a:r>
            <a:r>
              <a:rPr lang="en-US" sz="2000" b="1" baseline="-25000" dirty="0" err="1" smtClean="0"/>
              <a:t>p</a:t>
            </a:r>
            <a:r>
              <a:rPr lang="en-US" sz="2000" dirty="0" smtClean="0"/>
              <a:t> = </a:t>
            </a:r>
            <a:r>
              <a:rPr lang="en-US" sz="2000" dirty="0" err="1" smtClean="0"/>
              <a:t>absis</a:t>
            </a:r>
            <a:r>
              <a:rPr lang="en-US" sz="2000" dirty="0" smtClean="0"/>
              <a:t> ( x )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puncak</a:t>
            </a:r>
            <a:r>
              <a:rPr lang="en-US" sz="2000" dirty="0" smtClean="0"/>
              <a:t> = </a:t>
            </a:r>
            <a:r>
              <a:rPr lang="en-US" sz="2000" dirty="0" err="1" smtClean="0"/>
              <a:t>sumbu</a:t>
            </a:r>
            <a:r>
              <a:rPr lang="en-US" sz="2000" dirty="0" smtClean="0"/>
              <a:t> </a:t>
            </a:r>
            <a:r>
              <a:rPr lang="en-US" sz="2000" dirty="0" err="1" smtClean="0"/>
              <a:t>simetri</a:t>
            </a:r>
            <a:r>
              <a:rPr lang="en-US" sz="2000" dirty="0" smtClean="0"/>
              <a:t> = </a:t>
            </a:r>
            <a:r>
              <a:rPr lang="en-US" sz="2000" dirty="0" err="1" smtClean="0"/>
              <a:t>absis</a:t>
            </a:r>
            <a:r>
              <a:rPr lang="en-US" sz="2000" dirty="0" smtClean="0"/>
              <a:t> ( x )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</a:t>
            </a:r>
            <a:r>
              <a:rPr lang="en-US" sz="2000" dirty="0" smtClean="0"/>
              <a:t>/minimum.</a:t>
            </a:r>
          </a:p>
          <a:p>
            <a:pPr algn="just"/>
            <a:r>
              <a:rPr lang="en-US" sz="2000" b="1" dirty="0" err="1" smtClean="0"/>
              <a:t>Y</a:t>
            </a:r>
            <a:r>
              <a:rPr lang="en-US" sz="2000" b="1" baseline="-25000" dirty="0" err="1" smtClean="0"/>
              <a:t>p</a:t>
            </a:r>
            <a:r>
              <a:rPr lang="en-US" sz="2000" dirty="0" smtClean="0"/>
              <a:t> = </a:t>
            </a:r>
            <a:r>
              <a:rPr lang="en-US" sz="2000" dirty="0" err="1" smtClean="0"/>
              <a:t>ordinat</a:t>
            </a:r>
            <a:r>
              <a:rPr lang="en-US" sz="2000" dirty="0" smtClean="0"/>
              <a:t> ( y )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puncak</a:t>
            </a:r>
            <a:r>
              <a:rPr lang="en-US" sz="2000" dirty="0" smtClean="0"/>
              <a:t> =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ekstrem</a:t>
            </a:r>
            <a:r>
              <a:rPr lang="en-US" sz="2000" dirty="0" smtClean="0"/>
              <a:t>/</a:t>
            </a:r>
            <a:r>
              <a:rPr lang="en-US" sz="2000" dirty="0" err="1" smtClean="0"/>
              <a:t>nilai</a:t>
            </a:r>
            <a:r>
              <a:rPr lang="en-US" sz="2000" dirty="0" smtClean="0"/>
              <a:t> stationer/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</a:t>
            </a:r>
            <a:r>
              <a:rPr lang="en-US" sz="2000" dirty="0" smtClean="0"/>
              <a:t>/</a:t>
            </a:r>
            <a:r>
              <a:rPr lang="en-US" sz="2000" dirty="0" err="1" smtClean="0"/>
              <a:t>nilai</a:t>
            </a:r>
            <a:r>
              <a:rPr lang="en-US" sz="2000" dirty="0" smtClean="0"/>
              <a:t> minimum.</a:t>
            </a:r>
          </a:p>
          <a:p>
            <a:pPr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 : </a:t>
            </a:r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puncak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 </a:t>
            </a:r>
            <a:r>
              <a:rPr lang="en-US" sz="2000" i="1" dirty="0" smtClean="0"/>
              <a:t>y</a:t>
            </a:r>
            <a:r>
              <a:rPr lang="en-US" sz="2000" dirty="0" smtClean="0"/>
              <a:t> = </a:t>
            </a:r>
            <a:r>
              <a:rPr lang="en-US" sz="2000" i="1" dirty="0" smtClean="0"/>
              <a:t>x</a:t>
            </a:r>
            <a:r>
              <a:rPr lang="en-US" sz="2000" i="1" baseline="30000" dirty="0" smtClean="0"/>
              <a:t>2</a:t>
            </a:r>
            <a:r>
              <a:rPr lang="en-US" sz="2000" i="1" dirty="0" smtClean="0"/>
              <a:t> + 9x + 18 !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sv-SE" sz="2000" dirty="0" smtClean="0"/>
              <a:t> </a:t>
            </a:r>
            <a:endParaRPr lang="en-US" sz="20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362200"/>
            <a:ext cx="2276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200400"/>
            <a:ext cx="11906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9480" y="3200400"/>
            <a:ext cx="1181519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53075" y="3352800"/>
            <a:ext cx="19145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2133600"/>
            <a:ext cx="208814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0" y="4724400"/>
            <a:ext cx="31242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dirty="0" smtClean="0"/>
              <a:t>B. </a:t>
            </a:r>
            <a:r>
              <a:rPr lang="sv-SE" sz="1800" b="1" dirty="0" smtClean="0"/>
              <a:t>Sketsa Grafik Fungsi Kuadrat / Parabola</a:t>
            </a:r>
          </a:p>
          <a:p>
            <a:pPr algn="just"/>
            <a:r>
              <a:rPr lang="en-US" sz="1800" dirty="0" err="1" smtClean="0"/>
              <a:t>Langkah-langkah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membuat</a:t>
            </a:r>
            <a:r>
              <a:rPr lang="en-US" sz="1800" dirty="0" smtClean="0"/>
              <a:t> </a:t>
            </a:r>
            <a:r>
              <a:rPr lang="en-US" sz="1800" dirty="0" err="1" smtClean="0"/>
              <a:t>sketsa</a:t>
            </a:r>
            <a:r>
              <a:rPr lang="en-US" sz="1800" dirty="0" smtClean="0"/>
              <a:t> </a:t>
            </a:r>
            <a:r>
              <a:rPr lang="en-US" sz="1800" dirty="0" err="1" smtClean="0"/>
              <a:t>grafik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kuadrat</a:t>
            </a:r>
            <a:r>
              <a:rPr lang="en-US" sz="1800" dirty="0" smtClean="0"/>
              <a:t>/parabola ( </a:t>
            </a:r>
            <a:r>
              <a:rPr lang="en-US" sz="1800" b="1" dirty="0" smtClean="0"/>
              <a:t>y  = ax</a:t>
            </a:r>
            <a:r>
              <a:rPr lang="en-US" sz="1800" b="1" baseline="30000" dirty="0" smtClean="0"/>
              <a:t>2</a:t>
            </a:r>
            <a:r>
              <a:rPr lang="en-US" sz="1800" b="1" dirty="0" smtClean="0"/>
              <a:t> + </a:t>
            </a:r>
            <a:r>
              <a:rPr lang="en-US" sz="1800" b="1" dirty="0" err="1" smtClean="0"/>
              <a:t>bx</a:t>
            </a:r>
            <a:r>
              <a:rPr lang="en-US" sz="1800" b="1" dirty="0" smtClean="0"/>
              <a:t> + c )</a:t>
            </a:r>
            <a:r>
              <a:rPr lang="en-US" sz="1800" dirty="0" smtClean="0"/>
              <a:t> :</a:t>
            </a:r>
          </a:p>
          <a:p>
            <a:pPr algn="just">
              <a:buNone/>
            </a:pPr>
            <a:r>
              <a:rPr lang="en-US" sz="1800" b="1" dirty="0" smtClean="0"/>
              <a:t>1.  </a:t>
            </a:r>
            <a:r>
              <a:rPr lang="sv-SE" sz="1800" b="1" dirty="0" smtClean="0"/>
              <a:t>menentukan titik potong grafik dengan sumbu x → y = 0, </a:t>
            </a:r>
            <a:r>
              <a:rPr lang="en-US" sz="1800" dirty="0" err="1" smtClean="0"/>
              <a:t>kemudian</a:t>
            </a:r>
            <a:r>
              <a:rPr lang="en-US" sz="1800" dirty="0" smtClean="0"/>
              <a:t> </a:t>
            </a:r>
            <a:r>
              <a:rPr lang="en-US" sz="1800" dirty="0" err="1" smtClean="0"/>
              <a:t>difaktorkan</a:t>
            </a:r>
            <a:r>
              <a:rPr lang="en-US" sz="1800" dirty="0" smtClean="0"/>
              <a:t>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diperoleh</a:t>
            </a:r>
            <a:r>
              <a:rPr lang="en-US" sz="1800" dirty="0" smtClean="0"/>
              <a:t> </a:t>
            </a:r>
            <a:r>
              <a:rPr lang="en-US" sz="1800" dirty="0" err="1" smtClean="0"/>
              <a:t>akar-akarnya</a:t>
            </a:r>
            <a:r>
              <a:rPr lang="en-US" sz="1800" dirty="0" smtClean="0"/>
              <a:t> </a:t>
            </a:r>
            <a:r>
              <a:rPr lang="en-US" sz="1800" dirty="0" err="1" smtClean="0"/>
              <a:t>yaitu</a:t>
            </a:r>
            <a:r>
              <a:rPr lang="en-US" sz="1800" dirty="0" smtClean="0"/>
              <a:t> x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 </a:t>
            </a:r>
            <a:r>
              <a:rPr lang="en-US" sz="1800" dirty="0" err="1" smtClean="0"/>
              <a:t>dan</a:t>
            </a:r>
            <a:r>
              <a:rPr lang="en-US" sz="1800" dirty="0" smtClean="0"/>
              <a:t> x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.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kesusahan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memfaktorkan</a:t>
            </a:r>
            <a:r>
              <a:rPr lang="en-US" sz="1800" dirty="0" smtClean="0"/>
              <a:t> </a:t>
            </a:r>
            <a:r>
              <a:rPr lang="en-US" sz="1800" dirty="0" err="1" smtClean="0"/>
              <a:t>coba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cek</a:t>
            </a:r>
            <a:r>
              <a:rPr lang="en-US" sz="1800" dirty="0" smtClean="0"/>
              <a:t> </a:t>
            </a:r>
            <a:r>
              <a:rPr lang="en-US" sz="1800" dirty="0" err="1" smtClean="0"/>
              <a:t>dulu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D </a:t>
            </a:r>
            <a:r>
              <a:rPr lang="en-US" sz="1800" dirty="0" err="1" smtClean="0"/>
              <a:t>nya</a:t>
            </a:r>
            <a:r>
              <a:rPr lang="en-US" sz="1800" dirty="0" smtClean="0"/>
              <a:t>. </a:t>
            </a:r>
            <a:r>
              <a:rPr lang="en-US" sz="1800" dirty="0" err="1" smtClean="0"/>
              <a:t>Jika</a:t>
            </a:r>
            <a:r>
              <a:rPr lang="en-US" sz="1800" dirty="0" smtClean="0"/>
              <a:t> </a:t>
            </a:r>
            <a:r>
              <a:rPr lang="en-US" sz="1800" b="1" dirty="0" smtClean="0"/>
              <a:t>D &lt; 0</a:t>
            </a:r>
            <a:r>
              <a:rPr lang="en-US" sz="1800" dirty="0" smtClean="0"/>
              <a:t> 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memang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akar-akar</a:t>
            </a:r>
            <a:r>
              <a:rPr lang="en-US" sz="1800" dirty="0" smtClean="0"/>
              <a:t> </a:t>
            </a:r>
            <a:r>
              <a:rPr lang="en-US" sz="1800" dirty="0" err="1" smtClean="0"/>
              <a:t>persamaan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kuadrat</a:t>
            </a:r>
            <a:r>
              <a:rPr lang="en-US" sz="1800" dirty="0" smtClean="0"/>
              <a:t>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sketsa</a:t>
            </a:r>
            <a:r>
              <a:rPr lang="en-US" sz="1800" dirty="0" smtClean="0"/>
              <a:t> </a:t>
            </a:r>
            <a:r>
              <a:rPr lang="en-US" sz="1800" dirty="0" err="1" smtClean="0"/>
              <a:t>grafik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kuadrat</a:t>
            </a:r>
            <a:r>
              <a:rPr lang="en-US" sz="1800" dirty="0" smtClean="0"/>
              <a:t> </a:t>
            </a:r>
            <a:r>
              <a:rPr lang="en-US" sz="1800" b="1" i="1" dirty="0" err="1" smtClean="0"/>
              <a:t>tidak</a:t>
            </a:r>
            <a:r>
              <a:rPr lang="en-US" sz="1800" dirty="0" smtClean="0"/>
              <a:t> </a:t>
            </a:r>
            <a:r>
              <a:rPr lang="en-US" sz="1800" dirty="0" err="1" smtClean="0"/>
              <a:t>memotong</a:t>
            </a:r>
            <a:r>
              <a:rPr lang="en-US" sz="1800" dirty="0" smtClean="0"/>
              <a:t> </a:t>
            </a:r>
            <a:r>
              <a:rPr lang="en-US" sz="1800" dirty="0" err="1" smtClean="0"/>
              <a:t>sumbu</a:t>
            </a:r>
            <a:r>
              <a:rPr lang="en-US" sz="1800" dirty="0" smtClean="0"/>
              <a:t> x. </a:t>
            </a:r>
            <a:r>
              <a:rPr lang="en-US" sz="1800" dirty="0" err="1" smtClean="0"/>
              <a:t>jika</a:t>
            </a:r>
            <a:r>
              <a:rPr lang="en-US" sz="1800" dirty="0" smtClean="0"/>
              <a:t> </a:t>
            </a:r>
            <a:r>
              <a:rPr lang="en-US" sz="1800" b="1" dirty="0" smtClean="0"/>
              <a:t>D &gt; 0 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akar-akar</a:t>
            </a:r>
            <a:r>
              <a:rPr lang="en-US" sz="1800" dirty="0" smtClean="0"/>
              <a:t> </a:t>
            </a:r>
            <a:r>
              <a:rPr lang="en-US" sz="1800" dirty="0" err="1" smtClean="0"/>
              <a:t>persamaan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kuadrat</a:t>
            </a:r>
            <a:r>
              <a:rPr lang="en-US" sz="1800" dirty="0" smtClean="0"/>
              <a:t> </a:t>
            </a:r>
            <a:r>
              <a:rPr lang="en-US" sz="1800" dirty="0" err="1" smtClean="0"/>
              <a:t>namun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kesulitan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menentukannya</a:t>
            </a:r>
            <a:r>
              <a:rPr lang="en-US" sz="1800" dirty="0" smtClean="0"/>
              <a:t>,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cari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rumus</a:t>
            </a:r>
            <a:r>
              <a:rPr lang="en-US" sz="1800" dirty="0" smtClean="0"/>
              <a:t> </a:t>
            </a:r>
            <a:r>
              <a:rPr lang="en-US" sz="1800" dirty="0" err="1" smtClean="0"/>
              <a:t>abc</a:t>
            </a:r>
            <a:r>
              <a:rPr lang="en-US" sz="1800" dirty="0" smtClean="0"/>
              <a:t> :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setelah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mendapatkan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x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 </a:t>
            </a:r>
            <a:r>
              <a:rPr lang="en-US" sz="1800" dirty="0" err="1" smtClean="0"/>
              <a:t>dan</a:t>
            </a:r>
            <a:r>
              <a:rPr lang="en-US" sz="1800" dirty="0" smtClean="0"/>
              <a:t> x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 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titik</a:t>
            </a:r>
            <a:r>
              <a:rPr lang="en-US" sz="1800" dirty="0" smtClean="0"/>
              <a:t> </a:t>
            </a:r>
            <a:r>
              <a:rPr lang="en-US" sz="1800" dirty="0" err="1" smtClean="0"/>
              <a:t>potong</a:t>
            </a:r>
            <a:r>
              <a:rPr lang="en-US" sz="1800" dirty="0" smtClean="0"/>
              <a:t> </a:t>
            </a:r>
            <a:r>
              <a:rPr lang="en-US" sz="1800" dirty="0" err="1" smtClean="0"/>
              <a:t>grafik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kuadrat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sumbu</a:t>
            </a:r>
            <a:r>
              <a:rPr lang="en-US" sz="1800" dirty="0" smtClean="0"/>
              <a:t> x :</a:t>
            </a:r>
            <a:r>
              <a:rPr lang="en-US" sz="1800" b="1" dirty="0" smtClean="0"/>
              <a:t>( x</a:t>
            </a:r>
            <a:r>
              <a:rPr lang="en-US" sz="1800" b="1" baseline="-25000" dirty="0" smtClean="0"/>
              <a:t>1</a:t>
            </a:r>
            <a:r>
              <a:rPr lang="en-US" sz="1800" b="1" dirty="0" smtClean="0"/>
              <a:t> , 0 )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( x</a:t>
            </a:r>
            <a:r>
              <a:rPr lang="en-US" sz="1800" b="1" baseline="-25000" dirty="0" smtClean="0"/>
              <a:t>2</a:t>
            </a:r>
            <a:r>
              <a:rPr lang="en-US" sz="1800" b="1" dirty="0" smtClean="0"/>
              <a:t> , 0 )</a:t>
            </a:r>
            <a:r>
              <a:rPr lang="en-US" sz="1800" dirty="0" smtClean="0"/>
              <a:t>  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05200" y="4876800"/>
          <a:ext cx="2096589" cy="685800"/>
        </p:xfrm>
        <a:graphic>
          <a:graphicData uri="http://schemas.openxmlformats.org/presentationml/2006/ole">
            <p:oleObj spid="_x0000_s27650" name="Equation" r:id="rId3" imgW="13586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29000" y="1600200"/>
            <a:ext cx="5562600" cy="2667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2.  </a:t>
            </a:r>
            <a:r>
              <a:rPr lang="en-US" sz="1800" b="1" dirty="0" err="1" smtClean="0"/>
              <a:t>Menentukan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titik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potong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grafik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dengan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sumbu</a:t>
            </a:r>
            <a:r>
              <a:rPr lang="en-US" sz="1800" b="1" dirty="0" smtClean="0"/>
              <a:t> y → x = 0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x = 0 </a:t>
            </a:r>
            <a:r>
              <a:rPr lang="en-US" sz="1800" dirty="0" err="1" smtClean="0"/>
              <a:t>maka</a:t>
            </a:r>
            <a:r>
              <a:rPr lang="en-US" sz="1800" dirty="0" smtClean="0"/>
              <a:t> </a:t>
            </a:r>
            <a:r>
              <a:rPr lang="en-US" sz="1800" b="1" dirty="0" smtClean="0"/>
              <a:t>y = c 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titik</a:t>
            </a:r>
            <a:r>
              <a:rPr lang="en-US" sz="1800" dirty="0" smtClean="0"/>
              <a:t> </a:t>
            </a:r>
            <a:r>
              <a:rPr lang="en-US" sz="1800" dirty="0" err="1" smtClean="0"/>
              <a:t>potong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sumbu</a:t>
            </a:r>
            <a:r>
              <a:rPr lang="en-US" sz="1800" dirty="0" smtClean="0"/>
              <a:t> </a:t>
            </a:r>
            <a:r>
              <a:rPr lang="en-US" sz="1800" b="1" dirty="0" smtClean="0"/>
              <a:t>y = (0,c).</a:t>
            </a:r>
          </a:p>
          <a:p>
            <a:pPr algn="just">
              <a:buNone/>
            </a:pPr>
            <a:r>
              <a:rPr lang="en-US" sz="1800" b="1" dirty="0" smtClean="0"/>
              <a:t>3. </a:t>
            </a:r>
            <a:r>
              <a:rPr lang="en-US" sz="1800" b="1" dirty="0" err="1" smtClean="0"/>
              <a:t>Menentukan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sumbu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simetri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x</a:t>
            </a:r>
            <a:r>
              <a:rPr lang="en-US" sz="1800" b="1" baseline="-25000" dirty="0" err="1" smtClean="0"/>
              <a:t>p</a:t>
            </a:r>
            <a:r>
              <a:rPr lang="en-US" sz="1800" b="1" dirty="0" smtClean="0"/>
              <a:t>)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titik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ekstrem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y</a:t>
            </a:r>
            <a:r>
              <a:rPr lang="en-US" sz="1800" b="1" baseline="-25000" dirty="0" err="1" smtClean="0"/>
              <a:t>p</a:t>
            </a:r>
            <a:r>
              <a:rPr lang="en-US" sz="1800" b="1" dirty="0" smtClean="0"/>
              <a:t>),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penentuan</a:t>
            </a:r>
            <a:r>
              <a:rPr lang="en-US" sz="1800" dirty="0" smtClean="0"/>
              <a:t> </a:t>
            </a:r>
            <a:r>
              <a:rPr lang="en-US" sz="1800" dirty="0" err="1" smtClean="0"/>
              <a:t>sumbu</a:t>
            </a:r>
            <a:r>
              <a:rPr lang="en-US" sz="1800" dirty="0" smtClean="0"/>
              <a:t> </a:t>
            </a:r>
            <a:r>
              <a:rPr lang="en-US" sz="1800" dirty="0" err="1" smtClean="0"/>
              <a:t>simetri</a:t>
            </a:r>
            <a:r>
              <a:rPr lang="en-US" sz="1800" dirty="0" smtClean="0"/>
              <a:t> (</a:t>
            </a:r>
            <a:r>
              <a:rPr lang="en-US" sz="1800" dirty="0" err="1" smtClean="0"/>
              <a:t>x</a:t>
            </a:r>
            <a:r>
              <a:rPr lang="en-US" sz="1800" baseline="-25000" dirty="0" err="1" smtClean="0"/>
              <a:t>p</a:t>
            </a:r>
            <a:r>
              <a:rPr lang="en-US" sz="1800" dirty="0" smtClean="0"/>
              <a:t>)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eksterm</a:t>
            </a:r>
            <a:r>
              <a:rPr lang="en-US" sz="1800" dirty="0" smtClean="0"/>
              <a:t> (</a:t>
            </a:r>
            <a:r>
              <a:rPr lang="en-US" sz="1800" dirty="0" err="1" smtClean="0"/>
              <a:t>y</a:t>
            </a:r>
            <a:r>
              <a:rPr lang="en-US" sz="1800" baseline="-25000" dirty="0" err="1" smtClean="0"/>
              <a:t>p</a:t>
            </a:r>
            <a:r>
              <a:rPr lang="en-US" sz="1800" dirty="0" smtClean="0"/>
              <a:t>) </a:t>
            </a:r>
            <a:r>
              <a:rPr lang="en-US" sz="1800" dirty="0" err="1" smtClean="0"/>
              <a:t>diperoleh</a:t>
            </a:r>
            <a:r>
              <a:rPr lang="en-US" sz="1800" dirty="0" smtClean="0"/>
              <a:t> </a:t>
            </a:r>
            <a:r>
              <a:rPr lang="en-US" sz="1800" dirty="0" err="1" smtClean="0"/>
              <a:t>titik</a:t>
            </a:r>
            <a:r>
              <a:rPr lang="en-US" sz="1800" dirty="0" smtClean="0"/>
              <a:t> </a:t>
            </a:r>
            <a:r>
              <a:rPr lang="en-US" sz="1800" dirty="0" err="1" smtClean="0"/>
              <a:t>puncak</a:t>
            </a:r>
            <a:r>
              <a:rPr lang="en-US" sz="1800" dirty="0" smtClean="0"/>
              <a:t> </a:t>
            </a:r>
            <a:r>
              <a:rPr lang="en-US" sz="1800" dirty="0" err="1" smtClean="0"/>
              <a:t>grafik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kuadrat</a:t>
            </a:r>
            <a:r>
              <a:rPr lang="en-US" sz="1800" dirty="0" smtClean="0"/>
              <a:t>/parabola :</a:t>
            </a:r>
            <a:r>
              <a:rPr lang="en-US" sz="1800" b="1" dirty="0" smtClean="0"/>
              <a:t> (</a:t>
            </a:r>
            <a:r>
              <a:rPr lang="en-US" sz="1800" b="1" dirty="0" err="1" smtClean="0"/>
              <a:t>X</a:t>
            </a:r>
            <a:r>
              <a:rPr lang="en-US" sz="1800" b="1" baseline="-25000" dirty="0" err="1" smtClean="0"/>
              <a:t>p</a:t>
            </a:r>
            <a:r>
              <a:rPr lang="en-US" sz="1800" b="1" dirty="0" err="1" smtClean="0"/>
              <a:t>,Y</a:t>
            </a:r>
            <a:r>
              <a:rPr lang="en-US" sz="1800" b="1" baseline="-25000" dirty="0" err="1" smtClean="0"/>
              <a:t>p</a:t>
            </a:r>
            <a:r>
              <a:rPr lang="en-US" sz="1800" b="1" dirty="0" smtClean="0"/>
              <a:t>).</a:t>
            </a:r>
          </a:p>
        </p:txBody>
      </p:sp>
      <p:sp>
        <p:nvSpPr>
          <p:cNvPr id="28674" name="AutoShape 2" descr="http://2.bp.blogspot.com/-mTU9K0mwWMY/TqEKKDiwH6I/AAAAAAAABkk/rT_cch3KVNM/s1600/mtk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00200"/>
            <a:ext cx="30003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81000" y="4800600"/>
            <a:ext cx="6831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kuadrat</a:t>
            </a:r>
            <a:r>
              <a:rPr lang="en-US" dirty="0" smtClean="0"/>
              <a:t>/parabola </a:t>
            </a:r>
            <a:r>
              <a:rPr lang="en-US" dirty="0" err="1" smtClean="0"/>
              <a:t>dari</a:t>
            </a:r>
            <a:r>
              <a:rPr lang="en-US" dirty="0" smtClean="0"/>
              <a:t> y = x</a:t>
            </a:r>
            <a:r>
              <a:rPr lang="en-US" baseline="30000" dirty="0" smtClean="0"/>
              <a:t>2</a:t>
            </a:r>
            <a:r>
              <a:rPr lang="en-US" dirty="0" smtClean="0"/>
              <a:t> + 3x + 2 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Gambarlah</a:t>
            </a:r>
            <a:r>
              <a:rPr lang="en-US" sz="3200" dirty="0" smtClean="0"/>
              <a:t> </a:t>
            </a:r>
            <a:r>
              <a:rPr lang="en-US" sz="3200" dirty="0" err="1" smtClean="0"/>
              <a:t>grafik</a:t>
            </a:r>
            <a:r>
              <a:rPr lang="en-US" sz="3200" dirty="0" smtClean="0"/>
              <a:t> y = 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+ 3x + 2 !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685800" y="1600199"/>
            <a:ext cx="5257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1.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Koordinat</a:t>
            </a:r>
            <a:r>
              <a:rPr lang="en-GB" dirty="0" smtClean="0"/>
              <a:t> </a:t>
            </a:r>
            <a:r>
              <a:rPr lang="en-GB" dirty="0" err="1" smtClean="0"/>
              <a:t>Kartesius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2. </a:t>
            </a:r>
            <a:r>
              <a:rPr lang="en-GB" dirty="0" err="1" smtClean="0"/>
              <a:t>Garis</a:t>
            </a:r>
            <a:r>
              <a:rPr lang="en-GB" dirty="0" smtClean="0"/>
              <a:t> </a:t>
            </a:r>
            <a:r>
              <a:rPr lang="en-GB" dirty="0" err="1" smtClean="0"/>
              <a:t>Lurus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3. </a:t>
            </a:r>
            <a:r>
              <a:rPr lang="en-GB" dirty="0" err="1" smtClean="0"/>
              <a:t>Grafik</a:t>
            </a:r>
            <a:r>
              <a:rPr lang="en-GB" dirty="0" smtClean="0"/>
              <a:t>  </a:t>
            </a:r>
            <a:r>
              <a:rPr lang="en-GB" dirty="0" err="1" smtClean="0"/>
              <a:t>persamaan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1. </a:t>
            </a:r>
            <a:r>
              <a:rPr lang="en-US" sz="1800" dirty="0" err="1" smtClean="0"/>
              <a:t>Gambarlah</a:t>
            </a:r>
            <a:r>
              <a:rPr lang="en-US" sz="1800" dirty="0" smtClean="0"/>
              <a:t> </a:t>
            </a:r>
            <a:r>
              <a:rPr lang="en-US" sz="1800" dirty="0" err="1" smtClean="0"/>
              <a:t>titik-titik</a:t>
            </a:r>
            <a:r>
              <a:rPr lang="en-US" sz="1800" dirty="0" smtClean="0"/>
              <a:t> </a:t>
            </a:r>
            <a:r>
              <a:rPr lang="en-US" sz="1800" dirty="0" err="1" smtClean="0"/>
              <a:t>berikut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bidang</a:t>
            </a:r>
            <a:r>
              <a:rPr lang="en-US" sz="1800" dirty="0" smtClean="0"/>
              <a:t> </a:t>
            </a:r>
            <a:r>
              <a:rPr lang="en-US" sz="1800" dirty="0" err="1" smtClean="0"/>
              <a:t>koordinat</a:t>
            </a:r>
            <a:r>
              <a:rPr lang="en-US" sz="1800" dirty="0" smtClean="0"/>
              <a:t> </a:t>
            </a:r>
            <a:r>
              <a:rPr lang="en-US" sz="1800" dirty="0" err="1" smtClean="0"/>
              <a:t>Cartesius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r>
              <a:rPr lang="en-US" sz="1800" dirty="0" smtClean="0"/>
              <a:t>a. P (–4,–2)   c. R (0, –3)    e. T (3, 3)</a:t>
            </a:r>
            <a:br>
              <a:rPr lang="en-US" sz="1800" dirty="0" smtClean="0"/>
            </a:br>
            <a:r>
              <a:rPr lang="en-US" sz="1800" dirty="0" smtClean="0"/>
              <a:t>b. Q (–2, 0)   d. S (1, –2)</a:t>
            </a:r>
          </a:p>
          <a:p>
            <a:pPr>
              <a:buNone/>
            </a:pPr>
            <a:r>
              <a:rPr lang="en-US" sz="1800" dirty="0" smtClean="0"/>
              <a:t>2.  </a:t>
            </a:r>
            <a:r>
              <a:rPr lang="en-US" sz="1800" dirty="0" err="1" smtClean="0"/>
              <a:t>Gambarkan</a:t>
            </a:r>
            <a:r>
              <a:rPr lang="en-US" sz="1800" dirty="0" smtClean="0"/>
              <a:t> </a:t>
            </a:r>
            <a:r>
              <a:rPr lang="en-US" sz="1800" dirty="0" err="1" smtClean="0"/>
              <a:t>garis</a:t>
            </a:r>
            <a:r>
              <a:rPr lang="en-US" sz="1800" dirty="0" smtClean="0"/>
              <a:t> </a:t>
            </a:r>
            <a:r>
              <a:rPr lang="en-US" sz="1800" dirty="0" err="1" smtClean="0"/>
              <a:t>lurus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titik</a:t>
            </a:r>
            <a:r>
              <a:rPr lang="en-US" sz="1800" dirty="0" smtClean="0"/>
              <a:t> P(3, –3) </a:t>
            </a:r>
            <a:r>
              <a:rPr lang="en-US" sz="1800" dirty="0" err="1" smtClean="0"/>
              <a:t>dan</a:t>
            </a:r>
            <a:r>
              <a:rPr lang="en-US" sz="1800" dirty="0" smtClean="0"/>
              <a:t> Q(–3, 3).</a:t>
            </a:r>
          </a:p>
          <a:p>
            <a:pPr>
              <a:buNone/>
            </a:pPr>
            <a:r>
              <a:rPr lang="en-US" sz="1800" dirty="0" smtClean="0"/>
              <a:t>3. </a:t>
            </a:r>
            <a:r>
              <a:rPr lang="es-ES" sz="1800" dirty="0" err="1" smtClean="0"/>
              <a:t>Tentukanlah</a:t>
            </a:r>
            <a:r>
              <a:rPr lang="es-ES" sz="1800" dirty="0" smtClean="0"/>
              <a:t> </a:t>
            </a:r>
            <a:r>
              <a:rPr lang="es-ES" sz="1800" dirty="0" err="1" smtClean="0"/>
              <a:t>gradien</a:t>
            </a:r>
            <a:r>
              <a:rPr lang="es-ES" sz="1800" dirty="0" smtClean="0"/>
              <a:t> </a:t>
            </a:r>
            <a:r>
              <a:rPr lang="es-ES" sz="1800" dirty="0" err="1" smtClean="0"/>
              <a:t>dari</a:t>
            </a:r>
            <a:r>
              <a:rPr lang="es-ES" sz="1800" dirty="0" smtClean="0"/>
              <a:t> </a:t>
            </a:r>
            <a:r>
              <a:rPr lang="es-ES" sz="1800" dirty="0" err="1" smtClean="0"/>
              <a:t>persamaan</a:t>
            </a:r>
            <a:r>
              <a:rPr lang="es-ES" sz="1800" dirty="0" smtClean="0"/>
              <a:t> </a:t>
            </a:r>
            <a:r>
              <a:rPr lang="es-ES" sz="1800" dirty="0" err="1" smtClean="0"/>
              <a:t>garis</a:t>
            </a:r>
            <a:r>
              <a:rPr lang="es-ES" sz="1800" dirty="0" smtClean="0"/>
              <a:t> </a:t>
            </a:r>
            <a:r>
              <a:rPr lang="es-ES" sz="1800" dirty="0" err="1" smtClean="0"/>
              <a:t>berikut</a:t>
            </a:r>
            <a:r>
              <a:rPr lang="es-ES" sz="1800" dirty="0" smtClean="0"/>
              <a:t>.</a:t>
            </a:r>
            <a:br>
              <a:rPr lang="es-ES" sz="1800" dirty="0" smtClean="0"/>
            </a:br>
            <a:r>
              <a:rPr lang="es-ES" sz="1800" dirty="0" smtClean="0"/>
              <a:t>a. y = 4x + 6      </a:t>
            </a:r>
            <a:br>
              <a:rPr lang="es-ES" sz="1800" dirty="0" smtClean="0"/>
            </a:br>
            <a:r>
              <a:rPr lang="es-ES" sz="1800" dirty="0" smtClean="0"/>
              <a:t>b. 2 + 4y = 3x + 5</a:t>
            </a:r>
            <a:br>
              <a:rPr lang="es-ES" sz="1800" dirty="0" smtClean="0"/>
            </a:br>
            <a:r>
              <a:rPr lang="es-ES" sz="1800" dirty="0" smtClean="0"/>
              <a:t>c. 2y = x + 12</a:t>
            </a:r>
          </a:p>
          <a:p>
            <a:pPr>
              <a:buNone/>
            </a:pPr>
            <a:r>
              <a:rPr lang="es-ES" sz="1800" dirty="0" smtClean="0"/>
              <a:t>	d. 3y = 6 + 9x</a:t>
            </a:r>
          </a:p>
          <a:p>
            <a:pPr>
              <a:buNone/>
            </a:pPr>
            <a:r>
              <a:rPr lang="es-ES" sz="1800" dirty="0" smtClean="0"/>
              <a:t>4. </a:t>
            </a:r>
            <a:r>
              <a:rPr lang="en-US" sz="1800" dirty="0" smtClean="0"/>
              <a:t> </a:t>
            </a:r>
            <a:r>
              <a:rPr lang="en-US" sz="1800" dirty="0" err="1" smtClean="0"/>
              <a:t>Tentukan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persamaan</a:t>
            </a:r>
            <a:r>
              <a:rPr lang="en-US" sz="1800" dirty="0" smtClean="0"/>
              <a:t> </a:t>
            </a:r>
            <a:r>
              <a:rPr lang="en-US" sz="1800" dirty="0" err="1" smtClean="0"/>
              <a:t>garis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:</a:t>
            </a:r>
            <a:br>
              <a:rPr lang="en-US" sz="1800" dirty="0" smtClean="0"/>
            </a:br>
            <a:r>
              <a:rPr lang="en-US" sz="1800" dirty="0" smtClean="0"/>
              <a:t>a. </a:t>
            </a:r>
            <a:r>
              <a:rPr lang="en-US" sz="1800" dirty="0" err="1" smtClean="0"/>
              <a:t>titik</a:t>
            </a:r>
            <a:r>
              <a:rPr lang="en-US" sz="1800" dirty="0" smtClean="0"/>
              <a:t> K(–2, –4)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sejajar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garis</a:t>
            </a:r>
            <a:r>
              <a:rPr lang="en-US" sz="1800" dirty="0" smtClean="0"/>
              <a:t> 3x + y – 5 = 0,</a:t>
            </a:r>
            <a:br>
              <a:rPr lang="en-US" sz="1800" dirty="0" smtClean="0"/>
            </a:br>
            <a:r>
              <a:rPr lang="en-US" sz="1800" dirty="0" smtClean="0"/>
              <a:t>b. </a:t>
            </a:r>
            <a:r>
              <a:rPr lang="en-US" sz="1800" dirty="0" err="1" smtClean="0"/>
              <a:t>titik</a:t>
            </a:r>
            <a:r>
              <a:rPr lang="en-US" sz="1800" dirty="0" smtClean="0"/>
              <a:t> R(1, –3)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sejajar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garis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titik</a:t>
            </a:r>
            <a:r>
              <a:rPr lang="en-US" sz="1800" dirty="0" smtClean="0"/>
              <a:t> A(4, 1) </a:t>
            </a:r>
            <a:r>
              <a:rPr lang="en-US" sz="1800" dirty="0" err="1" smtClean="0"/>
              <a:t>dan</a:t>
            </a:r>
            <a:r>
              <a:rPr lang="en-US" sz="1800" dirty="0" smtClean="0"/>
              <a:t> B(–1, 2),</a:t>
            </a:r>
            <a:br>
              <a:rPr lang="en-US" sz="1800" dirty="0" smtClean="0"/>
            </a:br>
            <a:r>
              <a:rPr lang="en-US" sz="1800" dirty="0" smtClean="0"/>
              <a:t>c. </a:t>
            </a:r>
            <a:r>
              <a:rPr lang="en-US" sz="1800" dirty="0" err="1" smtClean="0"/>
              <a:t>titik</a:t>
            </a:r>
            <a:r>
              <a:rPr lang="en-US" sz="1800" dirty="0" smtClean="0"/>
              <a:t> L(5, 1)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tegak</a:t>
            </a:r>
            <a:r>
              <a:rPr lang="en-US" sz="1800" dirty="0" smtClean="0"/>
              <a:t> </a:t>
            </a:r>
            <a:r>
              <a:rPr lang="en-US" sz="1800" dirty="0" err="1" smtClean="0"/>
              <a:t>lurus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garis</a:t>
            </a:r>
            <a:r>
              <a:rPr lang="en-US" sz="1800" dirty="0" smtClean="0"/>
              <a:t> x –2y + 3 = 0</a:t>
            </a:r>
          </a:p>
          <a:p>
            <a:pPr>
              <a:buNone/>
            </a:pPr>
            <a:r>
              <a:rPr lang="en-US" sz="1800" dirty="0" smtClean="0"/>
              <a:t>5. </a:t>
            </a:r>
            <a:r>
              <a:rPr lang="en-US" sz="1800" dirty="0" err="1" smtClean="0"/>
              <a:t>Tentukan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koordinat</a:t>
            </a:r>
            <a:r>
              <a:rPr lang="en-US" sz="1800" dirty="0" smtClean="0"/>
              <a:t> </a:t>
            </a:r>
            <a:r>
              <a:rPr lang="en-US" sz="1800" dirty="0" err="1" smtClean="0"/>
              <a:t>titik</a:t>
            </a:r>
            <a:r>
              <a:rPr lang="en-US" sz="1800" dirty="0" smtClean="0"/>
              <a:t> </a:t>
            </a:r>
            <a:r>
              <a:rPr lang="en-US" sz="1800" dirty="0" err="1" smtClean="0"/>
              <a:t>potong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garis</a:t>
            </a:r>
            <a:r>
              <a:rPr lang="en-US" sz="1800" dirty="0" smtClean="0"/>
              <a:t> 3x + y = 5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garis</a:t>
            </a:r>
            <a:r>
              <a:rPr lang="en-US" sz="1800" dirty="0" smtClean="0"/>
              <a:t> 2x – 3y = 7.</a:t>
            </a:r>
          </a:p>
          <a:p>
            <a:pPr>
              <a:buNone/>
            </a:pPr>
            <a:r>
              <a:rPr lang="en-US" sz="1800" dirty="0" smtClean="0"/>
              <a:t>6. </a:t>
            </a:r>
            <a:r>
              <a:rPr lang="en-US" sz="1800" dirty="0" err="1" smtClean="0"/>
              <a:t>Buatlah</a:t>
            </a:r>
            <a:r>
              <a:rPr lang="en-US" sz="1800" dirty="0" smtClean="0"/>
              <a:t> </a:t>
            </a:r>
            <a:r>
              <a:rPr lang="en-US" sz="1800" dirty="0" err="1" smtClean="0"/>
              <a:t>grafik</a:t>
            </a:r>
            <a:r>
              <a:rPr lang="en-US" sz="1800" dirty="0" smtClean="0"/>
              <a:t> </a:t>
            </a:r>
            <a:r>
              <a:rPr lang="en-US" sz="1800" dirty="0" err="1" smtClean="0"/>
              <a:t>kuadrat</a:t>
            </a:r>
            <a:r>
              <a:rPr lang="en-US" sz="1800" dirty="0" smtClean="0"/>
              <a:t>/parabola y = x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+ 5x - 6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Tujuan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Agar </a:t>
            </a:r>
            <a:r>
              <a:rPr lang="en-GB" dirty="0" err="1" smtClean="0"/>
              <a:t>mahasiswa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:</a:t>
            </a:r>
            <a:endParaRPr lang="en-US" dirty="0" smtClean="0"/>
          </a:p>
          <a:p>
            <a:pPr lvl="0"/>
            <a:r>
              <a:rPr lang="en-GB" dirty="0" err="1" smtClean="0"/>
              <a:t>Menggunakan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koordinat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menentukan</a:t>
            </a:r>
            <a:r>
              <a:rPr lang="en-GB" dirty="0" smtClean="0"/>
              <a:t>  </a:t>
            </a:r>
            <a:r>
              <a:rPr lang="en-GB" dirty="0" err="1" smtClean="0"/>
              <a:t>titik-titik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kurva-kurva</a:t>
            </a:r>
            <a:r>
              <a:rPr lang="en-GB" dirty="0" smtClean="0"/>
              <a:t>.</a:t>
            </a:r>
            <a:endParaRPr lang="en-US" dirty="0" smtClean="0"/>
          </a:p>
          <a:p>
            <a:pPr lvl="0"/>
            <a:r>
              <a:rPr lang="en-GB" dirty="0" err="1" smtClean="0"/>
              <a:t>Mencari</a:t>
            </a:r>
            <a:r>
              <a:rPr lang="en-GB" dirty="0" smtClean="0"/>
              <a:t> </a:t>
            </a:r>
            <a:r>
              <a:rPr lang="en-GB" dirty="0" err="1" smtClean="0"/>
              <a:t>persamaan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garis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err="1" smtClean="0"/>
              <a:t>Menggambarkan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persamaan</a:t>
            </a:r>
            <a:r>
              <a:rPr lang="en-GB" dirty="0" smtClean="0"/>
              <a:t> yang </a:t>
            </a:r>
            <a:r>
              <a:rPr lang="en-GB" dirty="0" err="1" smtClean="0"/>
              <a:t>benar</a:t>
            </a:r>
            <a:r>
              <a:rPr lang="en-GB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Koordinat</a:t>
            </a:r>
            <a:r>
              <a:rPr lang="en-US" dirty="0" smtClean="0"/>
              <a:t> </a:t>
            </a:r>
            <a:r>
              <a:rPr lang="en-US" dirty="0" err="1" smtClean="0"/>
              <a:t>Kartesius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0" y="1600200"/>
            <a:ext cx="6324600" cy="4495800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en-US" sz="1600" dirty="0" err="1" smtClean="0"/>
              <a:t>Istilah</a:t>
            </a:r>
            <a:r>
              <a:rPr lang="en-US" sz="1600" dirty="0" smtClean="0"/>
              <a:t> </a:t>
            </a:r>
            <a:r>
              <a:rPr lang="en-US" sz="1600" b="1" i="1" dirty="0" err="1" smtClean="0"/>
              <a:t>Kartesius</a:t>
            </a:r>
            <a:r>
              <a:rPr lang="en-US" sz="1600" dirty="0" smtClean="0"/>
              <a:t> 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mengenang</a:t>
            </a:r>
            <a:r>
              <a:rPr lang="en-US" sz="1600" dirty="0" smtClean="0"/>
              <a:t> </a:t>
            </a:r>
            <a:r>
              <a:rPr lang="en-US" sz="1600" dirty="0" err="1" smtClean="0"/>
              <a:t>ahli</a:t>
            </a:r>
            <a:r>
              <a:rPr lang="en-US" sz="1600" dirty="0" smtClean="0"/>
              <a:t> </a:t>
            </a:r>
            <a:r>
              <a:rPr lang="en-US" sz="1600" dirty="0" err="1" smtClean="0"/>
              <a:t>matematika</a:t>
            </a:r>
            <a:r>
              <a:rPr lang="en-US" sz="1600" dirty="0" smtClean="0"/>
              <a:t> </a:t>
            </a:r>
            <a:r>
              <a:rPr lang="en-US" sz="1600" dirty="0" err="1" smtClean="0"/>
              <a:t>sekaligus</a:t>
            </a:r>
            <a:r>
              <a:rPr lang="en-US" sz="1600" dirty="0" smtClean="0"/>
              <a:t> </a:t>
            </a:r>
            <a:r>
              <a:rPr lang="en-US" sz="1600" dirty="0" err="1" smtClean="0"/>
              <a:t>filsuf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 </a:t>
            </a:r>
            <a:r>
              <a:rPr lang="en-US" sz="1600" dirty="0" err="1" smtClean="0"/>
              <a:t>Perancis</a:t>
            </a:r>
            <a:r>
              <a:rPr lang="en-US" sz="1600" dirty="0" smtClean="0"/>
              <a:t> </a:t>
            </a:r>
            <a:r>
              <a:rPr lang="en-US" sz="1600" dirty="0" err="1" smtClean="0"/>
              <a:t>Decartes</a:t>
            </a:r>
            <a:r>
              <a:rPr lang="en-US" sz="1600" dirty="0" smtClean="0"/>
              <a:t>, yang </a:t>
            </a:r>
            <a:r>
              <a:rPr lang="en-US" sz="1600" dirty="0" err="1" smtClean="0"/>
              <a:t>perannya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menggabungkan</a:t>
            </a:r>
            <a:r>
              <a:rPr lang="en-US" sz="1600" dirty="0" smtClean="0"/>
              <a:t> </a:t>
            </a:r>
            <a:r>
              <a:rPr lang="en-US" sz="1600" dirty="0" err="1" smtClean="0"/>
              <a:t>aljabar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geometri</a:t>
            </a:r>
            <a:r>
              <a:rPr lang="en-US" sz="1600" dirty="0" smtClean="0"/>
              <a:t> (</a:t>
            </a:r>
            <a:r>
              <a:rPr lang="en-US" sz="1600" dirty="0" err="1" smtClean="0"/>
              <a:t>Cartesius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 </a:t>
            </a:r>
            <a:r>
              <a:rPr lang="en-US" sz="1600" dirty="0" err="1" smtClean="0"/>
              <a:t>latinasi</a:t>
            </a:r>
            <a:r>
              <a:rPr lang="en-US" sz="1600" dirty="0" smtClean="0"/>
              <a:t> </a:t>
            </a:r>
            <a:r>
              <a:rPr lang="en-US" sz="1600" dirty="0" err="1" smtClean="0"/>
              <a:t>untuk</a:t>
            </a:r>
            <a:r>
              <a:rPr lang="en-US" sz="1600" dirty="0" smtClean="0"/>
              <a:t> Descartes).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kerjanya</a:t>
            </a:r>
            <a:r>
              <a:rPr lang="en-US" sz="1600" dirty="0" smtClean="0"/>
              <a:t> </a:t>
            </a:r>
            <a:r>
              <a:rPr lang="en-US" sz="1600" dirty="0" err="1" smtClean="0"/>
              <a:t>sangat</a:t>
            </a:r>
            <a:r>
              <a:rPr lang="en-US" sz="1600" dirty="0" smtClean="0"/>
              <a:t> </a:t>
            </a:r>
            <a:r>
              <a:rPr lang="en-US" sz="1600" dirty="0" err="1" smtClean="0"/>
              <a:t>berpengaruh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perkembangan</a:t>
            </a:r>
            <a:r>
              <a:rPr lang="en-US" sz="1600" dirty="0" smtClean="0"/>
              <a:t> </a:t>
            </a:r>
            <a:r>
              <a:rPr lang="en-US" sz="1600" dirty="0" err="1" smtClean="0"/>
              <a:t>geometri</a:t>
            </a:r>
            <a:r>
              <a:rPr lang="en-US" sz="1600" dirty="0" smtClean="0"/>
              <a:t> </a:t>
            </a:r>
            <a:r>
              <a:rPr lang="en-US" sz="1600" dirty="0" err="1" smtClean="0"/>
              <a:t>analitik</a:t>
            </a:r>
            <a:r>
              <a:rPr lang="en-US" sz="1600" dirty="0" smtClean="0"/>
              <a:t>, </a:t>
            </a:r>
            <a:r>
              <a:rPr lang="en-US" sz="1600" dirty="0" err="1" smtClean="0"/>
              <a:t>kalkulus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kartografi</a:t>
            </a:r>
            <a:r>
              <a:rPr lang="en-US" sz="1600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en-US" sz="1600" dirty="0" err="1" smtClean="0"/>
              <a:t>Dalam</a:t>
            </a:r>
            <a:r>
              <a:rPr lang="en-US" sz="1600" dirty="0" smtClean="0"/>
              <a:t> </a:t>
            </a:r>
            <a:r>
              <a:rPr lang="en-US" sz="1600" dirty="0" err="1" smtClean="0"/>
              <a:t>matematika</a:t>
            </a:r>
            <a:r>
              <a:rPr lang="en-US" sz="1600" dirty="0" smtClean="0"/>
              <a:t>, 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koordinat</a:t>
            </a:r>
            <a:r>
              <a:rPr lang="en-US" sz="1600" dirty="0" smtClean="0"/>
              <a:t> </a:t>
            </a:r>
            <a:r>
              <a:rPr lang="en-US" sz="1600" dirty="0" err="1" smtClean="0"/>
              <a:t>Kartesius</a:t>
            </a:r>
            <a:r>
              <a:rPr lang="en-US" sz="1600" dirty="0" smtClean="0"/>
              <a:t> 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tiap</a:t>
            </a:r>
            <a:r>
              <a:rPr lang="en-US" sz="1600" dirty="0" smtClean="0"/>
              <a:t> </a:t>
            </a:r>
            <a:r>
              <a:rPr lang="en-US" sz="1600" dirty="0" err="1" smtClean="0"/>
              <a:t>titik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bidang</a:t>
            </a:r>
            <a:r>
              <a:rPr lang="en-US" sz="1600" dirty="0" smtClean="0"/>
              <a:t> 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dua</a:t>
            </a:r>
            <a:r>
              <a:rPr lang="en-US" sz="1600" dirty="0" smtClean="0"/>
              <a:t> </a:t>
            </a:r>
            <a:r>
              <a:rPr lang="en-US" sz="1600" dirty="0" err="1" smtClean="0"/>
              <a:t>bilangan</a:t>
            </a:r>
            <a:r>
              <a:rPr lang="en-US" sz="1600" dirty="0" smtClean="0"/>
              <a:t> yang </a:t>
            </a:r>
            <a:r>
              <a:rPr lang="en-US" sz="1600" dirty="0" err="1" smtClean="0"/>
              <a:t>biasa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</a:t>
            </a:r>
            <a:r>
              <a:rPr lang="en-US" sz="1600" dirty="0" err="1" smtClean="0"/>
              <a:t>koordinat</a:t>
            </a:r>
            <a:r>
              <a:rPr lang="en-US" sz="1600" i="1" dirty="0" smtClean="0"/>
              <a:t> x</a:t>
            </a:r>
            <a:r>
              <a:rPr lang="en-US" sz="1600" dirty="0" smtClean="0"/>
              <a:t> (</a:t>
            </a:r>
            <a:r>
              <a:rPr lang="en-US" sz="1600" dirty="0" err="1" smtClean="0"/>
              <a:t>absis</a:t>
            </a:r>
            <a:r>
              <a:rPr lang="en-US" sz="1600" dirty="0" smtClean="0"/>
              <a:t>) </a:t>
            </a:r>
            <a:r>
              <a:rPr lang="en-US" sz="1600" dirty="0" err="1" smtClean="0"/>
              <a:t>dan</a:t>
            </a:r>
            <a:r>
              <a:rPr lang="en-US" sz="1600" dirty="0" smtClean="0"/>
              <a:t> </a:t>
            </a:r>
            <a:r>
              <a:rPr lang="en-US" sz="1600" i="1" dirty="0" err="1" smtClean="0"/>
              <a:t>koordinat</a:t>
            </a:r>
            <a:r>
              <a:rPr lang="en-US" sz="1600" i="1" dirty="0" smtClean="0"/>
              <a:t> y</a:t>
            </a:r>
            <a:r>
              <a:rPr lang="en-US" sz="1600" dirty="0" smtClean="0"/>
              <a:t> (</a:t>
            </a:r>
            <a:r>
              <a:rPr lang="en-US" sz="1600" dirty="0" err="1" smtClean="0"/>
              <a:t>ordinat</a:t>
            </a:r>
            <a:r>
              <a:rPr lang="en-US" sz="1600" dirty="0" smtClean="0"/>
              <a:t>)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titik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mendefinisikan</a:t>
            </a:r>
            <a:r>
              <a:rPr lang="en-US" sz="1600" dirty="0" smtClean="0"/>
              <a:t> </a:t>
            </a:r>
            <a:r>
              <a:rPr lang="en-US" sz="1600" dirty="0" err="1" smtClean="0"/>
              <a:t>koordinat</a:t>
            </a:r>
            <a:r>
              <a:rPr lang="en-US" sz="1600" dirty="0" smtClean="0"/>
              <a:t> </a:t>
            </a:r>
            <a:r>
              <a:rPr lang="en-US" sz="1600" dirty="0" err="1" smtClean="0"/>
              <a:t>diperlukan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dua</a:t>
            </a:r>
            <a:r>
              <a:rPr lang="en-US" sz="1600" dirty="0" smtClean="0"/>
              <a:t> </a:t>
            </a:r>
            <a:r>
              <a:rPr lang="en-US" sz="1600" dirty="0" err="1" smtClean="0"/>
              <a:t>garis</a:t>
            </a:r>
            <a:r>
              <a:rPr lang="en-US" sz="1600" dirty="0" smtClean="0"/>
              <a:t> </a:t>
            </a:r>
            <a:r>
              <a:rPr lang="en-US" sz="1600" dirty="0" err="1" smtClean="0"/>
              <a:t>berarah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tegak</a:t>
            </a:r>
            <a:r>
              <a:rPr lang="en-US" sz="1600" dirty="0" smtClean="0"/>
              <a:t> </a:t>
            </a:r>
            <a:r>
              <a:rPr lang="en-US" sz="1600" dirty="0" err="1" smtClean="0"/>
              <a:t>lurus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sama</a:t>
            </a:r>
            <a:r>
              <a:rPr lang="en-US" sz="1600" dirty="0" smtClean="0"/>
              <a:t> lain (</a:t>
            </a:r>
            <a:r>
              <a:rPr lang="en-US" sz="1600" dirty="0" err="1" smtClean="0"/>
              <a:t>sumbu</a:t>
            </a:r>
            <a:r>
              <a:rPr lang="en-US" sz="1600" dirty="0" smtClean="0"/>
              <a:t> x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sumbu</a:t>
            </a:r>
            <a:r>
              <a:rPr lang="en-US" sz="1600" dirty="0" smtClean="0"/>
              <a:t> y),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panjang</a:t>
            </a:r>
            <a:r>
              <a:rPr lang="en-US" sz="1600" dirty="0" smtClean="0"/>
              <a:t> unit, yang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</a:t>
            </a:r>
            <a:r>
              <a:rPr lang="en-US" sz="1600" dirty="0" err="1" smtClean="0"/>
              <a:t>tanda-tanda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kedua</a:t>
            </a:r>
            <a:r>
              <a:rPr lang="en-US" sz="1600" dirty="0" smtClean="0"/>
              <a:t> </a:t>
            </a:r>
            <a:r>
              <a:rPr lang="en-US" sz="1600" dirty="0" err="1" smtClean="0"/>
              <a:t>sumbu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(</a:t>
            </a:r>
            <a:r>
              <a:rPr lang="en-US" sz="1600" dirty="0" err="1" smtClean="0"/>
              <a:t>lihat</a:t>
            </a:r>
            <a:r>
              <a:rPr lang="en-US" sz="1600" dirty="0" smtClean="0"/>
              <a:t> </a:t>
            </a:r>
            <a:r>
              <a:rPr lang="en-US" sz="1600" dirty="0" err="1" smtClean="0"/>
              <a:t>Gambar</a:t>
            </a:r>
            <a:r>
              <a:rPr lang="en-US" sz="1600" dirty="0" smtClean="0"/>
              <a:t> 1).</a:t>
            </a:r>
            <a:endParaRPr lang="en-US" sz="1600" dirty="0"/>
          </a:p>
        </p:txBody>
      </p:sp>
      <p:sp>
        <p:nvSpPr>
          <p:cNvPr id="1026" name="AutoShape 2" descr="Berkas:Cartesian-coordinate-syst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Berkas:Cartesian-coordinate-syst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905000"/>
            <a:ext cx="2743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Koordinat</a:t>
            </a:r>
            <a:r>
              <a:rPr lang="en-US" dirty="0" smtClean="0"/>
              <a:t> 2 </a:t>
            </a:r>
            <a:r>
              <a:rPr lang="en-US" dirty="0" err="1" smtClean="0"/>
              <a:t>Dimensi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33800" y="1600200"/>
            <a:ext cx="5334000" cy="5257800"/>
          </a:xfrm>
        </p:spPr>
        <p:txBody>
          <a:bodyPr>
            <a:normAutofit/>
          </a:bodyPr>
          <a:lstStyle/>
          <a:p>
            <a:pPr algn="just"/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koordinat</a:t>
            </a:r>
            <a:r>
              <a:rPr lang="en-US" sz="1600" dirty="0" smtClean="0"/>
              <a:t> </a:t>
            </a:r>
            <a:r>
              <a:rPr lang="en-US" sz="1600" dirty="0" err="1" smtClean="0"/>
              <a:t>Kartesius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dua</a:t>
            </a:r>
            <a:r>
              <a:rPr lang="en-US" sz="1600" dirty="0" smtClean="0"/>
              <a:t> </a:t>
            </a:r>
            <a:r>
              <a:rPr lang="en-US" sz="1600" dirty="0" err="1" smtClean="0"/>
              <a:t>dimensi</a:t>
            </a:r>
            <a:r>
              <a:rPr lang="en-US" sz="1600" dirty="0" smtClean="0"/>
              <a:t> </a:t>
            </a:r>
            <a:r>
              <a:rPr lang="en-US" sz="1600" dirty="0" err="1" smtClean="0"/>
              <a:t>umumnya</a:t>
            </a:r>
            <a:r>
              <a:rPr lang="en-US" sz="1600" dirty="0" smtClean="0"/>
              <a:t> </a:t>
            </a:r>
            <a:r>
              <a:rPr lang="en-US" sz="1600" dirty="0" err="1" smtClean="0"/>
              <a:t>didefinisikan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dua</a:t>
            </a:r>
            <a:r>
              <a:rPr lang="en-US" sz="1600" dirty="0" smtClean="0"/>
              <a:t> </a:t>
            </a:r>
            <a:r>
              <a:rPr lang="en-US" sz="1600" dirty="0" err="1" smtClean="0"/>
              <a:t>sumbu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saling</a:t>
            </a:r>
            <a:r>
              <a:rPr lang="en-US" sz="1600" dirty="0" smtClean="0"/>
              <a:t> </a:t>
            </a:r>
            <a:r>
              <a:rPr lang="en-US" sz="1600" dirty="0" err="1" smtClean="0"/>
              <a:t>bertegak</a:t>
            </a:r>
            <a:r>
              <a:rPr lang="en-US" sz="1600" dirty="0" smtClean="0"/>
              <a:t> </a:t>
            </a:r>
            <a:r>
              <a:rPr lang="en-US" sz="1600" dirty="0" err="1" smtClean="0"/>
              <a:t>lurus</a:t>
            </a:r>
            <a:r>
              <a:rPr lang="en-US" sz="1600" dirty="0" smtClean="0"/>
              <a:t> </a:t>
            </a:r>
            <a:r>
              <a:rPr lang="en-US" sz="1600" dirty="0" err="1" smtClean="0"/>
              <a:t>antar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yang lain, yang </a:t>
            </a:r>
            <a:r>
              <a:rPr lang="en-US" sz="1600" dirty="0" err="1" smtClean="0"/>
              <a:t>keduanya</a:t>
            </a:r>
            <a:r>
              <a:rPr lang="en-US" sz="1600" dirty="0" smtClean="0"/>
              <a:t> </a:t>
            </a:r>
            <a:r>
              <a:rPr lang="en-US" sz="1600" dirty="0" err="1" smtClean="0"/>
              <a:t>terletak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(</a:t>
            </a:r>
            <a:r>
              <a:rPr lang="en-US" sz="1600" dirty="0" err="1" smtClean="0"/>
              <a:t>bidang</a:t>
            </a:r>
            <a:r>
              <a:rPr lang="en-US" sz="1600" dirty="0" smtClean="0"/>
              <a:t> </a:t>
            </a:r>
            <a:r>
              <a:rPr lang="en-US" sz="1600" dirty="0" err="1" smtClean="0"/>
              <a:t>xy</a:t>
            </a:r>
            <a:r>
              <a:rPr lang="en-US" sz="1600" dirty="0" smtClean="0"/>
              <a:t>).</a:t>
            </a:r>
          </a:p>
          <a:p>
            <a:pPr algn="just"/>
            <a:r>
              <a:rPr lang="es-ES" sz="1600" dirty="0" err="1" smtClean="0"/>
              <a:t>Sumbu</a:t>
            </a:r>
            <a:r>
              <a:rPr lang="es-ES" sz="1600" dirty="0" smtClean="0"/>
              <a:t> horizontal </a:t>
            </a:r>
            <a:r>
              <a:rPr lang="es-ES" sz="1600" dirty="0" err="1" smtClean="0"/>
              <a:t>diberi</a:t>
            </a:r>
            <a:r>
              <a:rPr lang="es-ES" sz="1600" dirty="0" smtClean="0"/>
              <a:t> </a:t>
            </a:r>
            <a:r>
              <a:rPr lang="es-ES" sz="1600" dirty="0" err="1" smtClean="0"/>
              <a:t>label</a:t>
            </a:r>
            <a:r>
              <a:rPr lang="es-ES" sz="1600" dirty="0" smtClean="0"/>
              <a:t> </a:t>
            </a:r>
            <a:r>
              <a:rPr lang="es-ES" sz="1600" i="1" dirty="0" smtClean="0"/>
              <a:t>x</a:t>
            </a:r>
            <a:r>
              <a:rPr lang="es-ES" sz="1600" dirty="0" smtClean="0"/>
              <a:t>, dan </a:t>
            </a:r>
            <a:r>
              <a:rPr lang="es-ES" sz="1600" dirty="0" err="1" smtClean="0"/>
              <a:t>sumbu</a:t>
            </a:r>
            <a:r>
              <a:rPr lang="es-ES" sz="1600" dirty="0" smtClean="0"/>
              <a:t> </a:t>
            </a:r>
            <a:r>
              <a:rPr lang="es-ES" sz="1600" dirty="0" err="1" smtClean="0"/>
              <a:t>vertikal</a:t>
            </a:r>
            <a:r>
              <a:rPr lang="es-ES" sz="1600" dirty="0" smtClean="0"/>
              <a:t> </a:t>
            </a:r>
            <a:r>
              <a:rPr lang="es-ES" sz="1600" dirty="0" err="1" smtClean="0"/>
              <a:t>diberi</a:t>
            </a:r>
            <a:r>
              <a:rPr lang="es-ES" sz="1600" dirty="0" smtClean="0"/>
              <a:t> </a:t>
            </a:r>
            <a:r>
              <a:rPr lang="es-ES" sz="1600" dirty="0" err="1" smtClean="0"/>
              <a:t>label</a:t>
            </a:r>
            <a:r>
              <a:rPr lang="es-ES" sz="1600" dirty="0" smtClean="0"/>
              <a:t> </a:t>
            </a:r>
            <a:r>
              <a:rPr lang="es-ES" sz="1600" i="1" dirty="0" smtClean="0"/>
              <a:t>y</a:t>
            </a:r>
            <a:r>
              <a:rPr lang="es-ES" sz="1600" dirty="0" smtClean="0"/>
              <a:t>.</a:t>
            </a:r>
          </a:p>
          <a:p>
            <a:pPr algn="just"/>
            <a:r>
              <a:rPr lang="en-US" sz="1600" dirty="0" smtClean="0"/>
              <a:t>Format yang </a:t>
            </a:r>
            <a:r>
              <a:rPr lang="en-US" sz="1600" dirty="0" err="1" smtClean="0"/>
              <a:t>dipakai</a:t>
            </a:r>
            <a:r>
              <a:rPr lang="en-US" sz="1600" dirty="0" smtClean="0"/>
              <a:t> </a:t>
            </a:r>
            <a:r>
              <a:rPr lang="en-US" sz="1600" dirty="0" err="1" smtClean="0"/>
              <a:t>selalu</a:t>
            </a:r>
            <a:r>
              <a:rPr lang="en-US" sz="1600" dirty="0" smtClean="0"/>
              <a:t> (</a:t>
            </a:r>
            <a:r>
              <a:rPr lang="en-US" sz="1600" i="1" dirty="0" err="1" smtClean="0"/>
              <a:t>x</a:t>
            </a:r>
            <a:r>
              <a:rPr lang="en-US" sz="1600" dirty="0" err="1" smtClean="0"/>
              <a:t>,</a:t>
            </a:r>
            <a:r>
              <a:rPr lang="en-US" sz="1600" i="1" dirty="0" err="1" smtClean="0"/>
              <a:t>y</a:t>
            </a:r>
            <a:r>
              <a:rPr lang="en-US" sz="1600" dirty="0" smtClean="0"/>
              <a:t>)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urutannya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dibalik</a:t>
            </a:r>
            <a:r>
              <a:rPr lang="en-US" sz="1600" dirty="0" smtClean="0"/>
              <a:t>-</a:t>
            </a:r>
            <a:r>
              <a:rPr lang="en-US" sz="1600" dirty="0" err="1" smtClean="0"/>
              <a:t>balik</a:t>
            </a:r>
            <a:r>
              <a:rPr lang="en-US" sz="1600" dirty="0" smtClean="0"/>
              <a:t>,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contoh</a:t>
            </a:r>
            <a:r>
              <a:rPr lang="en-US" sz="1600" dirty="0" smtClean="0"/>
              <a:t>,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Gambar</a:t>
            </a:r>
            <a:r>
              <a:rPr lang="en-US" sz="1600" dirty="0" smtClean="0"/>
              <a:t> 2, </a:t>
            </a:r>
            <a:r>
              <a:rPr lang="en-US" sz="1600" dirty="0" err="1" smtClean="0"/>
              <a:t>titik</a:t>
            </a:r>
            <a:r>
              <a:rPr lang="en-US" sz="1600" dirty="0" smtClean="0"/>
              <a:t> </a:t>
            </a:r>
            <a:r>
              <a:rPr lang="en-US" sz="1600" i="1" dirty="0" smtClean="0"/>
              <a:t>P</a:t>
            </a:r>
            <a:r>
              <a:rPr lang="en-US" sz="1600" dirty="0" smtClean="0"/>
              <a:t> </a:t>
            </a:r>
            <a:r>
              <a:rPr lang="en-US" sz="1600" dirty="0" err="1" smtClean="0"/>
              <a:t>berada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koordinat</a:t>
            </a:r>
            <a:r>
              <a:rPr lang="en-US" sz="1600" dirty="0" smtClean="0"/>
              <a:t> (3,5).</a:t>
            </a:r>
          </a:p>
          <a:p>
            <a:pPr algn="just"/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kedua</a:t>
            </a:r>
            <a:r>
              <a:rPr lang="en-US" sz="1600" dirty="0" smtClean="0"/>
              <a:t> </a:t>
            </a:r>
            <a:r>
              <a:rPr lang="en-US" sz="1600" dirty="0" err="1" smtClean="0"/>
              <a:t>sumbu</a:t>
            </a:r>
            <a:r>
              <a:rPr lang="en-US" sz="1600" dirty="0" smtClean="0"/>
              <a:t> </a:t>
            </a:r>
            <a:r>
              <a:rPr lang="en-US" sz="1600" dirty="0" err="1" smtClean="0"/>
              <a:t>bertegak</a:t>
            </a:r>
            <a:r>
              <a:rPr lang="en-US" sz="1600" dirty="0" smtClean="0"/>
              <a:t> </a:t>
            </a:r>
            <a:r>
              <a:rPr lang="en-US" sz="1600" dirty="0" err="1" smtClean="0"/>
              <a:t>lurus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sama</a:t>
            </a:r>
            <a:r>
              <a:rPr lang="en-US" sz="1600" dirty="0" smtClean="0"/>
              <a:t> lain,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</a:t>
            </a:r>
            <a:r>
              <a:rPr lang="en-US" sz="1600" dirty="0" err="1" smtClean="0"/>
              <a:t>xy</a:t>
            </a:r>
            <a:r>
              <a:rPr lang="en-US" sz="1600" dirty="0" smtClean="0"/>
              <a:t> </a:t>
            </a:r>
            <a:r>
              <a:rPr lang="en-US" sz="1600" dirty="0" err="1" smtClean="0"/>
              <a:t>terbagi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empat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</a:t>
            </a:r>
            <a:r>
              <a:rPr lang="en-US" sz="1600" b="1" dirty="0" err="1" smtClean="0"/>
              <a:t>kuadran</a:t>
            </a:r>
            <a:r>
              <a:rPr lang="en-US" sz="1600" dirty="0" smtClean="0"/>
              <a:t>, yang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Gambar</a:t>
            </a:r>
            <a:r>
              <a:rPr lang="en-US" sz="1600" dirty="0" smtClean="0"/>
              <a:t> 2 </a:t>
            </a:r>
            <a:r>
              <a:rPr lang="en-US" sz="1600" dirty="0" err="1" smtClean="0"/>
              <a:t>ditandai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angka</a:t>
            </a:r>
            <a:r>
              <a:rPr lang="en-US" sz="1600" dirty="0" smtClean="0"/>
              <a:t> I, II, III, </a:t>
            </a:r>
            <a:r>
              <a:rPr lang="en-US" sz="1600" dirty="0" err="1" smtClean="0"/>
              <a:t>dan</a:t>
            </a:r>
            <a:r>
              <a:rPr lang="en-US" sz="1600" dirty="0" smtClean="0"/>
              <a:t> IV.</a:t>
            </a:r>
          </a:p>
          <a:p>
            <a:pPr algn="just"/>
            <a:r>
              <a:rPr lang="en-US" sz="1600" dirty="0" err="1" smtClean="0"/>
              <a:t>keempat</a:t>
            </a:r>
            <a:r>
              <a:rPr lang="en-US" sz="1600" dirty="0" smtClean="0"/>
              <a:t> </a:t>
            </a:r>
            <a:r>
              <a:rPr lang="en-US" sz="1600" dirty="0" err="1" smtClean="0"/>
              <a:t>kuadran</a:t>
            </a:r>
            <a:r>
              <a:rPr lang="en-US" sz="1600" dirty="0" smtClean="0"/>
              <a:t> </a:t>
            </a:r>
            <a:r>
              <a:rPr lang="en-US" sz="1600" dirty="0" err="1" smtClean="0"/>
              <a:t>diurutkan</a:t>
            </a:r>
            <a:r>
              <a:rPr lang="en-US" sz="1600" dirty="0" smtClean="0"/>
              <a:t> </a:t>
            </a:r>
            <a:r>
              <a:rPr lang="en-US" sz="1600" dirty="0" err="1" smtClean="0"/>
              <a:t>mulai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yang </a:t>
            </a:r>
            <a:r>
              <a:rPr lang="en-US" sz="1600" dirty="0" err="1" smtClean="0"/>
              <a:t>kanan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(</a:t>
            </a:r>
            <a:r>
              <a:rPr lang="en-US" sz="1600" dirty="0" err="1" smtClean="0"/>
              <a:t>kuadran</a:t>
            </a:r>
            <a:r>
              <a:rPr lang="en-US" sz="1600" dirty="0" smtClean="0"/>
              <a:t> I), </a:t>
            </a:r>
            <a:r>
              <a:rPr lang="en-US" sz="1600" dirty="0" err="1" smtClean="0"/>
              <a:t>melingkar</a:t>
            </a:r>
            <a:r>
              <a:rPr lang="en-US" sz="1600" dirty="0" smtClean="0"/>
              <a:t> </a:t>
            </a:r>
            <a:r>
              <a:rPr lang="en-US" sz="1600" dirty="0" err="1" smtClean="0"/>
              <a:t>melawan</a:t>
            </a:r>
            <a:r>
              <a:rPr lang="en-US" sz="1600" dirty="0" smtClean="0"/>
              <a:t> </a:t>
            </a:r>
            <a:r>
              <a:rPr lang="en-US" sz="1600" dirty="0" err="1" smtClean="0"/>
              <a:t>arah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jam (</a:t>
            </a:r>
            <a:r>
              <a:rPr lang="en-US" sz="1600" dirty="0" err="1" smtClean="0"/>
              <a:t>lihat</a:t>
            </a:r>
            <a:r>
              <a:rPr lang="en-US" sz="1600" dirty="0" smtClean="0"/>
              <a:t> </a:t>
            </a:r>
            <a:r>
              <a:rPr lang="en-US" sz="1600" dirty="0" err="1" smtClean="0"/>
              <a:t>Gambar</a:t>
            </a:r>
            <a:r>
              <a:rPr lang="en-US" sz="1600" dirty="0" smtClean="0"/>
              <a:t> 2).</a:t>
            </a:r>
          </a:p>
          <a:p>
            <a:pPr algn="just"/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kuadran</a:t>
            </a:r>
            <a:r>
              <a:rPr lang="en-US" sz="1600" dirty="0" smtClean="0"/>
              <a:t> I : x </a:t>
            </a:r>
            <a:r>
              <a:rPr lang="en-US" sz="1600" dirty="0" err="1" smtClean="0"/>
              <a:t>positif</a:t>
            </a:r>
            <a:r>
              <a:rPr lang="en-US" sz="1600" dirty="0" smtClean="0"/>
              <a:t>, y </a:t>
            </a:r>
            <a:r>
              <a:rPr lang="en-US" sz="1600" dirty="0" err="1" smtClean="0"/>
              <a:t>positif</a:t>
            </a:r>
            <a:r>
              <a:rPr lang="en-US" sz="1600" dirty="0" smtClean="0"/>
              <a:t>; </a:t>
            </a:r>
            <a:r>
              <a:rPr lang="en-US" sz="1600" dirty="0" err="1" smtClean="0"/>
              <a:t>kuadran</a:t>
            </a:r>
            <a:r>
              <a:rPr lang="en-US" sz="1600" dirty="0" smtClean="0"/>
              <a:t> II : x </a:t>
            </a:r>
            <a:r>
              <a:rPr lang="en-US" sz="1600" dirty="0" err="1" smtClean="0"/>
              <a:t>negatif</a:t>
            </a:r>
            <a:r>
              <a:rPr lang="en-US" sz="1600" dirty="0" smtClean="0"/>
              <a:t>, y </a:t>
            </a:r>
            <a:r>
              <a:rPr lang="en-US" sz="1600" dirty="0" err="1" smtClean="0"/>
              <a:t>positif</a:t>
            </a:r>
            <a:r>
              <a:rPr lang="en-US" sz="1600" dirty="0" smtClean="0"/>
              <a:t>, </a:t>
            </a:r>
            <a:r>
              <a:rPr lang="en-US" sz="1600" dirty="0" err="1" smtClean="0"/>
              <a:t>kuadran</a:t>
            </a:r>
            <a:r>
              <a:rPr lang="en-US" sz="1600" dirty="0" smtClean="0"/>
              <a:t> III : x </a:t>
            </a:r>
            <a:r>
              <a:rPr lang="en-US" sz="1600" dirty="0" err="1" smtClean="0"/>
              <a:t>negatif</a:t>
            </a:r>
            <a:r>
              <a:rPr lang="en-US" sz="1600" dirty="0" smtClean="0"/>
              <a:t>, y </a:t>
            </a:r>
            <a:r>
              <a:rPr lang="en-US" sz="1600" dirty="0" err="1" smtClean="0"/>
              <a:t>negatif</a:t>
            </a:r>
            <a:r>
              <a:rPr lang="en-US" sz="1600" dirty="0" smtClean="0"/>
              <a:t>, </a:t>
            </a:r>
            <a:r>
              <a:rPr lang="en-US" sz="1600" dirty="0" err="1" smtClean="0"/>
              <a:t>kuadran</a:t>
            </a:r>
            <a:r>
              <a:rPr lang="en-US" sz="1600" dirty="0" smtClean="0"/>
              <a:t> IV : x </a:t>
            </a:r>
            <a:r>
              <a:rPr lang="en-US" sz="1600" dirty="0" err="1" smtClean="0"/>
              <a:t>positif</a:t>
            </a:r>
            <a:r>
              <a:rPr lang="en-US" sz="1600" dirty="0" smtClean="0"/>
              <a:t>, y </a:t>
            </a:r>
            <a:r>
              <a:rPr lang="en-US" sz="1600" dirty="0" err="1" smtClean="0"/>
              <a:t>negatif</a:t>
            </a:r>
            <a:r>
              <a:rPr lang="en-US" sz="1600" dirty="0" smtClean="0"/>
              <a:t>).</a:t>
            </a:r>
            <a:endParaRPr lang="en-US" sz="16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81200"/>
            <a:ext cx="34861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0" y="1600200"/>
            <a:ext cx="3432048" cy="44958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err="1" smtClean="0"/>
              <a:t>Tentukan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daerah</a:t>
            </a:r>
            <a:r>
              <a:rPr lang="en-US" sz="1800" dirty="0" smtClean="0"/>
              <a:t> </a:t>
            </a:r>
            <a:r>
              <a:rPr lang="en-US" sz="1800" dirty="0" err="1" smtClean="0"/>
              <a:t>kuadran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titik</a:t>
            </a:r>
            <a:r>
              <a:rPr lang="en-US" sz="1800" dirty="0" smtClean="0"/>
              <a:t> </a:t>
            </a:r>
            <a:r>
              <a:rPr lang="en-US" sz="1800" dirty="0" err="1" smtClean="0"/>
              <a:t>koordinat</a:t>
            </a:r>
            <a:r>
              <a:rPr lang="en-US" sz="1800" dirty="0" smtClean="0"/>
              <a:t> (</a:t>
            </a:r>
            <a:r>
              <a:rPr lang="en-US" sz="1800" dirty="0" err="1" smtClean="0"/>
              <a:t>x,y</a:t>
            </a:r>
            <a:r>
              <a:rPr lang="en-US" sz="1800" dirty="0" smtClean="0"/>
              <a:t>) </a:t>
            </a:r>
            <a:r>
              <a:rPr lang="en-US" sz="1800" dirty="0" err="1" smtClean="0"/>
              <a:t>untuk</a:t>
            </a:r>
            <a:r>
              <a:rPr lang="en-US" sz="1800" dirty="0" smtClean="0"/>
              <a:t> :</a:t>
            </a:r>
          </a:p>
          <a:p>
            <a:pPr algn="just">
              <a:buNone/>
            </a:pPr>
            <a:r>
              <a:rPr lang="en-US" sz="1800" dirty="0" smtClean="0"/>
              <a:t>	a. (0,1)</a:t>
            </a:r>
          </a:p>
          <a:p>
            <a:pPr algn="just">
              <a:buNone/>
            </a:pPr>
            <a:r>
              <a:rPr lang="en-US" sz="1800" dirty="0" smtClean="0"/>
              <a:t>	b. (2,0)</a:t>
            </a:r>
          </a:p>
          <a:p>
            <a:pPr algn="just">
              <a:buNone/>
            </a:pPr>
            <a:r>
              <a:rPr lang="en-US" sz="1800" dirty="0" smtClean="0"/>
              <a:t>	c. (5,8)</a:t>
            </a:r>
          </a:p>
          <a:p>
            <a:pPr algn="just">
              <a:buNone/>
            </a:pPr>
            <a:r>
              <a:rPr lang="en-US" sz="1800" dirty="0" smtClean="0"/>
              <a:t>	d. (-4,3)</a:t>
            </a:r>
          </a:p>
          <a:p>
            <a:pPr algn="just">
              <a:buNone/>
            </a:pPr>
            <a:r>
              <a:rPr lang="en-US" sz="1800" dirty="0" smtClean="0"/>
              <a:t>	e. (-6, -10)</a:t>
            </a:r>
          </a:p>
          <a:p>
            <a:pPr algn="just">
              <a:buNone/>
            </a:pPr>
            <a:r>
              <a:rPr lang="en-US" sz="1800" dirty="0" smtClean="0"/>
              <a:t>	f. (3,-7)</a:t>
            </a:r>
          </a:p>
          <a:p>
            <a:r>
              <a:rPr lang="es-ES" sz="1800" dirty="0" err="1" smtClean="0"/>
              <a:t>Gambarlah</a:t>
            </a:r>
            <a:r>
              <a:rPr lang="es-ES" sz="1800" dirty="0" smtClean="0"/>
              <a:t> </a:t>
            </a:r>
            <a:r>
              <a:rPr lang="es-ES" sz="1800" dirty="0" err="1" smtClean="0"/>
              <a:t>garis</a:t>
            </a:r>
            <a:r>
              <a:rPr lang="es-ES" sz="1800" dirty="0" smtClean="0"/>
              <a:t> </a:t>
            </a:r>
            <a:r>
              <a:rPr lang="es-ES" sz="1800" dirty="0" err="1" smtClean="0"/>
              <a:t>dengan</a:t>
            </a:r>
            <a:r>
              <a:rPr lang="es-ES" sz="1800" dirty="0" smtClean="0"/>
              <a:t> </a:t>
            </a:r>
            <a:r>
              <a:rPr lang="es-ES" sz="1800" dirty="0" err="1" smtClean="0"/>
              <a:t>persamaan</a:t>
            </a:r>
            <a:r>
              <a:rPr lang="es-ES" sz="1800" dirty="0" smtClean="0"/>
              <a:t>:</a:t>
            </a:r>
            <a:br>
              <a:rPr lang="es-ES" sz="1800" dirty="0" smtClean="0"/>
            </a:br>
            <a:r>
              <a:rPr lang="es-ES" sz="1800" dirty="0" smtClean="0"/>
              <a:t>a. x + y = 4,</a:t>
            </a:r>
            <a:br>
              <a:rPr lang="es-ES" sz="1800" dirty="0" smtClean="0"/>
            </a:br>
            <a:r>
              <a:rPr lang="es-ES" sz="1800" dirty="0" smtClean="0"/>
              <a:t>b. x = 2y</a:t>
            </a:r>
            <a:endParaRPr lang="en-US" sz="1800" dirty="0" smtClean="0"/>
          </a:p>
        </p:txBody>
      </p:sp>
      <p:sp>
        <p:nvSpPr>
          <p:cNvPr id="17410" name="AutoShape 2" descr="https://martinbandung.files.wordpress.com/2012/11/cartesiu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76400"/>
            <a:ext cx="43910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019800" y="4038600"/>
            <a:ext cx="2971800" cy="2133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19200" y="5105400"/>
            <a:ext cx="2057400" cy="838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2971800"/>
            <a:ext cx="37338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5257800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err="1" smtClean="0"/>
              <a:t>Persamaan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garis</a:t>
            </a:r>
            <a:r>
              <a:rPr lang="en-US" sz="2000" dirty="0" smtClean="0"/>
              <a:t> (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 </a:t>
            </a:r>
            <a:r>
              <a:rPr lang="en-US" sz="2000" b="1" dirty="0" err="1" smtClean="0"/>
              <a:t>Persamaan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garis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lurus</a:t>
            </a:r>
            <a:r>
              <a:rPr lang="en-US" sz="2000" dirty="0" smtClean="0"/>
              <a:t>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perbandingan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 </a:t>
            </a:r>
            <a:r>
              <a:rPr lang="en-US" sz="2000" dirty="0" err="1" smtClean="0"/>
              <a:t>selisih</a:t>
            </a:r>
            <a:r>
              <a:rPr lang="en-US" sz="2000" dirty="0" smtClean="0"/>
              <a:t> </a:t>
            </a:r>
            <a:r>
              <a:rPr lang="en-US" sz="2000" dirty="0" err="1" smtClean="0"/>
              <a:t>koordinat</a:t>
            </a:r>
            <a:r>
              <a:rPr lang="en-US" sz="2000" dirty="0" smtClean="0"/>
              <a:t> y </a:t>
            </a:r>
            <a:r>
              <a:rPr lang="en-US" sz="2000" dirty="0" err="1" smtClean="0"/>
              <a:t>dan</a:t>
            </a:r>
            <a:r>
              <a:rPr lang="en-US" sz="2000" dirty="0" smtClean="0"/>
              <a:t> </a:t>
            </a:r>
            <a:r>
              <a:rPr lang="en-US" sz="2000" dirty="0" err="1" smtClean="0"/>
              <a:t>koordinat</a:t>
            </a:r>
            <a:r>
              <a:rPr lang="en-US" sz="2000" dirty="0" smtClean="0"/>
              <a:t> x 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lurus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 </a:t>
            </a:r>
          </a:p>
          <a:p>
            <a:pPr algn="just">
              <a:buNone/>
            </a:pPr>
            <a:r>
              <a:rPr lang="en-US" sz="2000" dirty="0" smtClean="0"/>
              <a:t>			ax + by + c = 0 </a:t>
            </a:r>
            <a:r>
              <a:rPr lang="en-US" sz="2000" dirty="0" err="1" smtClean="0"/>
              <a:t>atau</a:t>
            </a:r>
            <a:r>
              <a:rPr lang="en-US" sz="2000" dirty="0" smtClean="0"/>
              <a:t> y =  </a:t>
            </a:r>
            <a:r>
              <a:rPr lang="en-US" sz="2000" dirty="0" err="1" smtClean="0"/>
              <a:t>mx</a:t>
            </a:r>
            <a:r>
              <a:rPr lang="en-US" sz="2000" dirty="0" smtClean="0"/>
              <a:t> + c  </a:t>
            </a:r>
          </a:p>
          <a:p>
            <a:pPr algn="just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ket</a:t>
            </a:r>
            <a:r>
              <a:rPr lang="en-US" sz="2000" dirty="0" smtClean="0"/>
              <a:t> : </a:t>
            </a:r>
            <a:r>
              <a:rPr lang="en-US" sz="2000" dirty="0" err="1" smtClean="0"/>
              <a:t>a,b,c</a:t>
            </a:r>
            <a:r>
              <a:rPr lang="en-US" sz="2000" dirty="0" smtClean="0"/>
              <a:t> = </a:t>
            </a:r>
            <a:r>
              <a:rPr lang="en-US" sz="2000" dirty="0" err="1" smtClean="0"/>
              <a:t>konstanta</a:t>
            </a: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	       </a:t>
            </a:r>
            <a:r>
              <a:rPr lang="en-US" sz="2000" dirty="0" err="1" smtClean="0"/>
              <a:t>x,y</a:t>
            </a:r>
            <a:r>
              <a:rPr lang="en-US" sz="2000" dirty="0" smtClean="0"/>
              <a:t>   =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koordinat</a:t>
            </a:r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	        m    = </a:t>
            </a:r>
            <a:r>
              <a:rPr lang="en-US" sz="2000" dirty="0" err="1" smtClean="0"/>
              <a:t>gradien</a:t>
            </a:r>
            <a:r>
              <a:rPr lang="en-US" sz="2000" dirty="0" smtClean="0"/>
              <a:t>/</a:t>
            </a:r>
            <a:r>
              <a:rPr lang="en-US" sz="2000" dirty="0" err="1" smtClean="0"/>
              <a:t>kemiringan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Persamaan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2 </a:t>
            </a:r>
            <a:r>
              <a:rPr lang="en-US" sz="2000" dirty="0" err="1" smtClean="0"/>
              <a:t>Titik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Dimana</a:t>
            </a:r>
            <a:r>
              <a:rPr lang="en-US" sz="2000" dirty="0" smtClean="0"/>
              <a:t> (x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(x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,y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koordinat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2 </a:t>
            </a:r>
            <a:r>
              <a:rPr lang="en-US" sz="2000" dirty="0" err="1" smtClean="0"/>
              <a:t>titik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5105400"/>
          <a:ext cx="1905000" cy="780362"/>
        </p:xfrm>
        <a:graphic>
          <a:graphicData uri="http://schemas.openxmlformats.org/presentationml/2006/ole">
            <p:oleObj spid="_x0000_s19458" name="Equation" r:id="rId3" imgW="1054080" imgH="431640" progId="Equation.3">
              <p:embed/>
            </p:oleObj>
          </a:graphicData>
        </a:graphic>
      </p:graphicFrame>
      <p:sp>
        <p:nvSpPr>
          <p:cNvPr id="19460" name="AutoShape 4" descr="http://4.bp.blogspot.com/-XdtCZSE2vHY/UOflZ-QeEEI/AAAAAAAADpc/ZiOfCDRcuIU/s320/Picture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4114800"/>
            <a:ext cx="26384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00600" y="1600200"/>
            <a:ext cx="4191000" cy="4495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dirty="0" smtClean="0"/>
              <a:t>1.Tentukan </a:t>
            </a:r>
            <a:r>
              <a:rPr lang="en-US" sz="1800" dirty="0" err="1" smtClean="0"/>
              <a:t>apakah</a:t>
            </a:r>
            <a:r>
              <a:rPr lang="en-US" sz="1800" dirty="0" smtClean="0"/>
              <a:t> </a:t>
            </a:r>
            <a:r>
              <a:rPr lang="en-US" sz="1800" dirty="0" err="1" smtClean="0"/>
              <a:t>titik-titik</a:t>
            </a:r>
            <a:r>
              <a:rPr lang="en-US" sz="1800" dirty="0" smtClean="0"/>
              <a:t> </a:t>
            </a:r>
            <a:r>
              <a:rPr lang="en-US" sz="1800" dirty="0" err="1" smtClean="0"/>
              <a:t>berikut</a:t>
            </a:r>
            <a:r>
              <a:rPr lang="en-US" sz="1800" dirty="0" smtClean="0"/>
              <a:t> </a:t>
            </a:r>
            <a:r>
              <a:rPr lang="en-US" sz="1800" dirty="0" err="1" smtClean="0"/>
              <a:t>membentuk</a:t>
            </a:r>
            <a:r>
              <a:rPr lang="en-US" sz="1800" dirty="0" smtClean="0"/>
              <a:t> </a:t>
            </a:r>
            <a:r>
              <a:rPr lang="en-US" sz="1800" dirty="0" err="1" smtClean="0"/>
              <a:t>garis</a:t>
            </a:r>
            <a:r>
              <a:rPr lang="en-US" sz="1800" dirty="0" smtClean="0"/>
              <a:t> </a:t>
            </a:r>
            <a:r>
              <a:rPr lang="en-US" sz="1800" dirty="0" err="1" smtClean="0"/>
              <a:t>lurus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?</a:t>
            </a:r>
          </a:p>
          <a:p>
            <a:pPr algn="just">
              <a:buNone/>
            </a:pPr>
            <a:r>
              <a:rPr lang="en-US" sz="1800" dirty="0" smtClean="0"/>
              <a:t>a. D(2, –2), E(1, –1), F(0, 0) </a:t>
            </a:r>
            <a:r>
              <a:rPr lang="en-US" sz="1800" dirty="0" smtClean="0"/>
              <a:t>K(3</a:t>
            </a:r>
            <a:r>
              <a:rPr lang="en-US" sz="1800" dirty="0" smtClean="0"/>
              <a:t>, 0), L(1, 1)</a:t>
            </a:r>
          </a:p>
          <a:p>
            <a:pPr algn="just">
              <a:buNone/>
            </a:pPr>
            <a:r>
              <a:rPr lang="en-US" sz="1800" dirty="0" smtClean="0"/>
              <a:t>b. G(-2,1), H(1,0), I (4,3)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2.Tentukan </a:t>
            </a:r>
            <a:r>
              <a:rPr lang="en-US" sz="1800" dirty="0" err="1" smtClean="0"/>
              <a:t>persamaan</a:t>
            </a:r>
            <a:r>
              <a:rPr lang="en-US" sz="1800" dirty="0" smtClean="0"/>
              <a:t> </a:t>
            </a:r>
            <a:r>
              <a:rPr lang="en-US" sz="1800" dirty="0" err="1" smtClean="0"/>
              <a:t>garis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titik-titik</a:t>
            </a:r>
            <a:r>
              <a:rPr lang="en-US" sz="1800" dirty="0" smtClean="0"/>
              <a:t> </a:t>
            </a:r>
            <a:r>
              <a:rPr lang="en-US" sz="1800" dirty="0" err="1" smtClean="0"/>
              <a:t>koordinat</a:t>
            </a:r>
            <a:r>
              <a:rPr lang="en-US" sz="1800" dirty="0" smtClean="0"/>
              <a:t> </a:t>
            </a:r>
            <a:r>
              <a:rPr lang="en-US" sz="1800" dirty="0" err="1" smtClean="0"/>
              <a:t>berikut</a:t>
            </a:r>
            <a:r>
              <a:rPr lang="en-US" sz="1800" dirty="0" smtClean="0"/>
              <a:t> :</a:t>
            </a:r>
            <a:br>
              <a:rPr lang="en-US" sz="1800" dirty="0" smtClean="0"/>
            </a:br>
            <a:r>
              <a:rPr lang="en-US" sz="1800" dirty="0" smtClean="0"/>
              <a:t>a. A(3, 3) </a:t>
            </a:r>
            <a:r>
              <a:rPr lang="en-US" sz="1800" dirty="0" err="1" smtClean="0"/>
              <a:t>dan</a:t>
            </a:r>
            <a:r>
              <a:rPr lang="en-US" sz="1800" dirty="0" smtClean="0"/>
              <a:t> B(2, 1)</a:t>
            </a:r>
          </a:p>
          <a:p>
            <a:pPr algn="just">
              <a:buNone/>
            </a:pPr>
            <a:r>
              <a:rPr lang="en-US" sz="1800" dirty="0" smtClean="0"/>
              <a:t>	b. C(–1, 4) </a:t>
            </a:r>
            <a:r>
              <a:rPr lang="en-US" sz="1800" dirty="0" err="1" smtClean="0"/>
              <a:t>dan</a:t>
            </a:r>
            <a:r>
              <a:rPr lang="en-US" sz="1800" dirty="0" smtClean="0"/>
              <a:t> D(1, 3)</a:t>
            </a:r>
          </a:p>
          <a:p>
            <a:pPr algn="just">
              <a:buNone/>
            </a:pPr>
            <a:r>
              <a:rPr lang="en-US" sz="1800" dirty="0" smtClean="0"/>
              <a:t>	c. E(6, 10) </a:t>
            </a:r>
            <a:r>
              <a:rPr lang="en-US" sz="1800" dirty="0" err="1" smtClean="0"/>
              <a:t>dan</a:t>
            </a:r>
            <a:r>
              <a:rPr lang="en-US" sz="1800" dirty="0" smtClean="0"/>
              <a:t> F(–5, 2)</a:t>
            </a:r>
          </a:p>
          <a:p>
            <a:endParaRPr lang="en-US" sz="1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52600"/>
            <a:ext cx="43910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3200400"/>
            <a:ext cx="37338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Gradien</a:t>
            </a:r>
            <a:r>
              <a:rPr lang="en-US" dirty="0" smtClean="0"/>
              <a:t> (m)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Gradien (m) merupakan tingkat kemiringan ruas garis atapun garis.</a:t>
            </a:r>
          </a:p>
          <a:p>
            <a:r>
              <a:rPr lang="en-US" sz="2400" dirty="0" err="1" smtClean="0"/>
              <a:t>Gradien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membagi</a:t>
            </a:r>
            <a:r>
              <a:rPr lang="en-US" sz="2400" dirty="0" smtClean="0"/>
              <a:t> </a:t>
            </a:r>
            <a:r>
              <a:rPr lang="el-GR" sz="2400" dirty="0" smtClean="0"/>
              <a:t>Δ</a:t>
            </a:r>
            <a:r>
              <a:rPr lang="en-US" sz="2400" dirty="0" smtClean="0"/>
              <a:t>y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l-GR" sz="2400" dirty="0" smtClean="0"/>
              <a:t>Δ</a:t>
            </a:r>
            <a:r>
              <a:rPr lang="en-US" sz="2400" dirty="0" smtClean="0"/>
              <a:t>x.</a:t>
            </a:r>
          </a:p>
          <a:p>
            <a:pPr>
              <a:buNone/>
            </a:pPr>
            <a:r>
              <a:rPr lang="en-US" sz="2400" dirty="0" smtClean="0"/>
              <a:t>									</a:t>
            </a:r>
          </a:p>
          <a:p>
            <a:pPr>
              <a:buNone/>
            </a:pPr>
            <a:r>
              <a:rPr lang="en-US" sz="2400" dirty="0" smtClean="0"/>
              <a:t>						</a:t>
            </a:r>
            <a:r>
              <a:rPr lang="en-US" sz="2400" dirty="0" err="1" smtClean="0"/>
              <a:t>dimana</a:t>
            </a:r>
            <a:r>
              <a:rPr lang="en-US" sz="2400" dirty="0" smtClean="0"/>
              <a:t> : ax + by +c = 0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Gradien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: y = </a:t>
            </a:r>
            <a:r>
              <a:rPr lang="en-US" sz="2400" dirty="0" err="1" smtClean="0"/>
              <a:t>mx</a:t>
            </a:r>
            <a:r>
              <a:rPr lang="en-US" sz="2400" dirty="0" smtClean="0"/>
              <a:t> + c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00199" y="3200400"/>
          <a:ext cx="3469341" cy="914400"/>
        </p:xfrm>
        <a:graphic>
          <a:graphicData uri="http://schemas.openxmlformats.org/presentationml/2006/ole">
            <p:oleObj spid="_x0000_s20482" name="Equation" r:id="rId3" imgW="1638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5780</TotalTime>
  <Words>547</Words>
  <Application>Microsoft Office PowerPoint</Application>
  <PresentationFormat>On-screen Show (4:3)</PresentationFormat>
  <Paragraphs>153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Median</vt:lpstr>
      <vt:lpstr>Equation</vt:lpstr>
      <vt:lpstr>Microsoft Equation 3.0</vt:lpstr>
      <vt:lpstr>Fungsi </vt:lpstr>
      <vt:lpstr>Agenda</vt:lpstr>
      <vt:lpstr>Tujuan </vt:lpstr>
      <vt:lpstr>Sistem Koordinat Kartesius</vt:lpstr>
      <vt:lpstr>Sistem Koordinat 2 Dimensi</vt:lpstr>
      <vt:lpstr>Contoh</vt:lpstr>
      <vt:lpstr>Persamaan Garis Lurus</vt:lpstr>
      <vt:lpstr>Contoh</vt:lpstr>
      <vt:lpstr>Gradien (m)</vt:lpstr>
      <vt:lpstr>1. Menentukan Gradien Garis Singgung Kurva</vt:lpstr>
      <vt:lpstr>Grafik Garis Singgung dengan Kurva</vt:lpstr>
      <vt:lpstr>Hubungan Gradien dengan 2 Buah Garis </vt:lpstr>
      <vt:lpstr>Hubungan Gradien dengan 2 Buah Garis </vt:lpstr>
      <vt:lpstr>Contoh-contoh soal</vt:lpstr>
      <vt:lpstr>Grafik Persamaan</vt:lpstr>
      <vt:lpstr>Grafik Persamaan</vt:lpstr>
      <vt:lpstr>Grafik Persamaan</vt:lpstr>
      <vt:lpstr>Grafik Persamaan</vt:lpstr>
      <vt:lpstr>Gambarlah grafik y = x2 + 3x + 2 !</vt:lpstr>
      <vt:lpstr>Latihan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ismail - [2010]</dc:creator>
  <cp:lastModifiedBy>ismail - [2010]</cp:lastModifiedBy>
  <cp:revision>59</cp:revision>
  <dcterms:created xsi:type="dcterms:W3CDTF">2015-06-19T02:28:57Z</dcterms:created>
  <dcterms:modified xsi:type="dcterms:W3CDTF">2015-09-15T05:52:41Z</dcterms:modified>
</cp:coreProperties>
</file>