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2" r:id="rId9"/>
    <p:sldId id="281" r:id="rId10"/>
    <p:sldId id="262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9" autoAdjust="0"/>
    <p:restoredTop sz="94660"/>
  </p:normalViewPr>
  <p:slideViewPr>
    <p:cSldViewPr>
      <p:cViewPr>
        <p:scale>
          <a:sx n="70" d="100"/>
          <a:sy n="70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C8B733-CC10-47EC-9197-00679FB932A1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DB7BEF-28A9-4836-8DD8-B13105F36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4343400"/>
            <a:ext cx="5638800" cy="12192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&amp; </a:t>
            </a:r>
            <a:r>
              <a:rPr lang="en-US" dirty="0" err="1" smtClean="0"/>
              <a:t>Grafiknya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/>
              <a:t>Riri</a:t>
            </a:r>
            <a:r>
              <a:rPr lang="en-US" dirty="0" smtClean="0"/>
              <a:t> </a:t>
            </a:r>
            <a:r>
              <a:rPr lang="en-US" dirty="0" err="1" smtClean="0"/>
              <a:t>Irawati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smtClean="0"/>
              <a:t>3 </a:t>
            </a:r>
            <a:r>
              <a:rPr lang="en-US" dirty="0" err="1" smtClean="0"/>
              <a:t>sks</a:t>
            </a:r>
            <a:endParaRPr lang="en-US" dirty="0"/>
          </a:p>
        </p:txBody>
      </p:sp>
      <p:sp>
        <p:nvSpPr>
          <p:cNvPr id="16386" name="AutoShape 2" descr="Image result for fungsi dan grafikny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14400"/>
            <a:ext cx="3886200" cy="304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j-lt"/>
              </a:rPr>
              <a:t>Jika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suatu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f </a:t>
            </a:r>
            <a:r>
              <a:rPr lang="en-US" sz="2000" dirty="0" err="1" smtClean="0">
                <a:latin typeface="+mj-lt"/>
              </a:rPr>
              <a:t>memetakan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setiap</a:t>
            </a:r>
            <a:r>
              <a:rPr lang="en-US" sz="2000" dirty="0" smtClean="0">
                <a:latin typeface="+mj-lt"/>
              </a:rPr>
              <a:t> x </a:t>
            </a:r>
            <a:r>
              <a:rPr lang="en-US" sz="2000" dirty="0" err="1" smtClean="0">
                <a:latin typeface="+mj-lt"/>
              </a:rPr>
              <a:t>anggota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himpunan</a:t>
            </a:r>
            <a:r>
              <a:rPr lang="en-US" sz="2000" dirty="0" smtClean="0">
                <a:latin typeface="+mj-lt"/>
              </a:rPr>
              <a:t> A </a:t>
            </a:r>
            <a:r>
              <a:rPr lang="en-US" sz="2000" dirty="0" err="1" smtClean="0">
                <a:latin typeface="+mj-lt"/>
              </a:rPr>
              <a:t>ke</a:t>
            </a:r>
            <a:r>
              <a:rPr lang="en-US" sz="2000" dirty="0" smtClean="0">
                <a:latin typeface="+mj-lt"/>
              </a:rPr>
              <a:t> y </a:t>
            </a:r>
            <a:r>
              <a:rPr lang="en-US" sz="2000" dirty="0" err="1" smtClean="0">
                <a:latin typeface="+mj-lt"/>
              </a:rPr>
              <a:t>anggota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himpunan</a:t>
            </a:r>
            <a:r>
              <a:rPr lang="en-US" sz="2000" dirty="0" smtClean="0">
                <a:latin typeface="+mj-lt"/>
              </a:rPr>
              <a:t> B, </a:t>
            </a:r>
            <a:r>
              <a:rPr lang="en-US" sz="2000" dirty="0" err="1" smtClean="0">
                <a:latin typeface="+mj-lt"/>
              </a:rPr>
              <a:t>maka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ditulis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notasi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yaitu</a:t>
            </a:r>
            <a:r>
              <a:rPr lang="en-US" sz="2000" dirty="0" smtClean="0">
                <a:latin typeface="+mj-lt"/>
              </a:rPr>
              <a:t>: f : x → y.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f </a:t>
            </a:r>
            <a:r>
              <a:rPr lang="en-US" sz="2000" dirty="0" err="1" smtClean="0">
                <a:latin typeface="+mj-lt"/>
              </a:rPr>
              <a:t>seperti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notasi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tersebut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juga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dituliskan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rumus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fungsinya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yaitu</a:t>
            </a:r>
            <a:r>
              <a:rPr lang="en-US" sz="2000" dirty="0" smtClean="0">
                <a:latin typeface="+mj-lt"/>
              </a:rPr>
              <a:t>: f(x) = y.</a:t>
            </a:r>
          </a:p>
          <a:p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materi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bahas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linear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kuadrat</a:t>
            </a:r>
            <a:r>
              <a:rPr lang="en-US" sz="2000" dirty="0" smtClean="0"/>
              <a:t>. </a:t>
            </a:r>
          </a:p>
          <a:p>
            <a:pPr lvl="1"/>
            <a:r>
              <a:rPr lang="en-US" sz="1700" dirty="0" err="1" smtClean="0"/>
              <a:t>Bentuk</a:t>
            </a:r>
            <a:r>
              <a:rPr lang="en-US" sz="1700" dirty="0" smtClean="0"/>
              <a:t> </a:t>
            </a:r>
            <a:r>
              <a:rPr lang="en-US" sz="1700" dirty="0" err="1" smtClean="0"/>
              <a:t>umum</a:t>
            </a:r>
            <a:r>
              <a:rPr lang="en-US" sz="1700" dirty="0" smtClean="0"/>
              <a:t> </a:t>
            </a:r>
            <a:r>
              <a:rPr lang="en-US" sz="1700" dirty="0" err="1" smtClean="0"/>
              <a:t>fungsi</a:t>
            </a:r>
            <a:r>
              <a:rPr lang="en-US" sz="1700" dirty="0" smtClean="0"/>
              <a:t> linear </a:t>
            </a:r>
            <a:r>
              <a:rPr lang="en-US" sz="1700" dirty="0" err="1" smtClean="0"/>
              <a:t>adalah</a:t>
            </a:r>
            <a:r>
              <a:rPr lang="en-US" sz="1700" dirty="0" smtClean="0"/>
              <a:t> </a:t>
            </a:r>
            <a:r>
              <a:rPr lang="en-US" sz="1700" b="1" dirty="0" smtClean="0"/>
              <a:t>f (x) = ax + b</a:t>
            </a:r>
            <a:r>
              <a:rPr lang="en-US" sz="1700" dirty="0" smtClean="0"/>
              <a:t> </a:t>
            </a:r>
            <a:r>
              <a:rPr lang="en-US" sz="1700" dirty="0" err="1" smtClean="0"/>
              <a:t>dengan</a:t>
            </a:r>
            <a:r>
              <a:rPr lang="en-US" sz="1700" dirty="0" smtClean="0"/>
              <a:t> </a:t>
            </a:r>
            <a:r>
              <a:rPr lang="en-US" sz="1700" b="1" dirty="0" smtClean="0"/>
              <a:t>a ≠ 0.</a:t>
            </a:r>
          </a:p>
          <a:p>
            <a:pPr lvl="1">
              <a:buNone/>
            </a:pPr>
            <a:r>
              <a:rPr lang="en-US" sz="1700" b="1" dirty="0" smtClean="0"/>
              <a:t>	</a:t>
            </a:r>
            <a:r>
              <a:rPr lang="en-US" sz="1700" dirty="0" err="1" smtClean="0"/>
              <a:t>ket</a:t>
            </a:r>
            <a:r>
              <a:rPr lang="en-US" sz="1700" dirty="0" smtClean="0"/>
              <a:t> : </a:t>
            </a:r>
            <a:r>
              <a:rPr lang="en-US" sz="1700" b="1" dirty="0" smtClean="0"/>
              <a:t>a </a:t>
            </a:r>
            <a:r>
              <a:rPr lang="en-US" sz="1700" dirty="0" err="1" smtClean="0"/>
              <a:t>adalah</a:t>
            </a:r>
            <a:r>
              <a:rPr lang="en-US" sz="1700" dirty="0" smtClean="0"/>
              <a:t> </a:t>
            </a:r>
            <a:r>
              <a:rPr lang="en-US" sz="1700" dirty="0" err="1" smtClean="0"/>
              <a:t>koefisien</a:t>
            </a:r>
            <a:r>
              <a:rPr lang="en-US" sz="1700" dirty="0" smtClean="0"/>
              <a:t> x</a:t>
            </a:r>
          </a:p>
          <a:p>
            <a:pPr lvl="1">
              <a:buNone/>
            </a:pPr>
            <a:r>
              <a:rPr lang="en-US" sz="1700" dirty="0" smtClean="0"/>
              <a:t>	       </a:t>
            </a:r>
            <a:r>
              <a:rPr lang="en-US" sz="1700" b="1" dirty="0" smtClean="0"/>
              <a:t>b</a:t>
            </a:r>
            <a:r>
              <a:rPr lang="en-US" sz="1700" dirty="0" smtClean="0"/>
              <a:t> </a:t>
            </a:r>
            <a:r>
              <a:rPr lang="en-US" sz="1700" dirty="0" err="1" smtClean="0"/>
              <a:t>adalah</a:t>
            </a:r>
            <a:r>
              <a:rPr lang="en-US" sz="1700" dirty="0" smtClean="0"/>
              <a:t> </a:t>
            </a:r>
            <a:r>
              <a:rPr lang="en-US" sz="1700" dirty="0" err="1" smtClean="0"/>
              <a:t>koefisien</a:t>
            </a:r>
            <a:r>
              <a:rPr lang="en-US" sz="1700" dirty="0" smtClean="0"/>
              <a:t> </a:t>
            </a:r>
            <a:r>
              <a:rPr lang="en-US" sz="1700" dirty="0" err="1" smtClean="0"/>
              <a:t>suku</a:t>
            </a:r>
            <a:r>
              <a:rPr lang="en-US" sz="1700" dirty="0" smtClean="0"/>
              <a:t> </a:t>
            </a:r>
            <a:r>
              <a:rPr lang="en-US" sz="1700" dirty="0" err="1" smtClean="0"/>
              <a:t>tetap</a:t>
            </a:r>
            <a:r>
              <a:rPr lang="en-US" sz="1700" dirty="0" smtClean="0"/>
              <a:t>/</a:t>
            </a:r>
            <a:r>
              <a:rPr lang="en-US" sz="1700" dirty="0" err="1" smtClean="0"/>
              <a:t>konstanta</a:t>
            </a:r>
            <a:endParaRPr lang="en-US" sz="1700" dirty="0" smtClean="0"/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dirty="0" err="1" smtClean="0"/>
              <a:t>Contoh</a:t>
            </a:r>
            <a:r>
              <a:rPr lang="en-US" sz="1700" dirty="0" smtClean="0"/>
              <a:t> :</a:t>
            </a:r>
          </a:p>
          <a:p>
            <a:pPr lvl="1">
              <a:buNone/>
            </a:pPr>
            <a:r>
              <a:rPr lang="en-US" sz="1700" dirty="0" smtClean="0"/>
              <a:t>	f (x) = x		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nilai</a:t>
            </a:r>
            <a:r>
              <a:rPr lang="en-US" sz="1700" dirty="0" smtClean="0"/>
              <a:t> a = 1 </a:t>
            </a:r>
            <a:r>
              <a:rPr lang="en-US" sz="1700" dirty="0" err="1" smtClean="0"/>
              <a:t>dan</a:t>
            </a:r>
            <a:r>
              <a:rPr lang="en-US" sz="1700" dirty="0" smtClean="0"/>
              <a:t> b = 0</a:t>
            </a:r>
          </a:p>
          <a:p>
            <a:pPr lvl="1">
              <a:buNone/>
            </a:pPr>
            <a:r>
              <a:rPr lang="en-US" sz="1700" dirty="0" smtClean="0"/>
              <a:t>	f (x) = 2x – 3	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nilai</a:t>
            </a:r>
            <a:r>
              <a:rPr lang="en-US" sz="1700" dirty="0" smtClean="0"/>
              <a:t> a = 2 </a:t>
            </a:r>
            <a:r>
              <a:rPr lang="en-US" sz="1700" dirty="0" err="1" smtClean="0"/>
              <a:t>dan</a:t>
            </a:r>
            <a:r>
              <a:rPr lang="en-US" sz="1700" dirty="0" smtClean="0"/>
              <a:t> b = -3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4495800"/>
          </a:xfrm>
        </p:spPr>
        <p:txBody>
          <a:bodyPr>
            <a:normAutofit/>
          </a:bodyPr>
          <a:lstStyle/>
          <a:p>
            <a:pPr lvl="1" algn="just"/>
            <a:r>
              <a:rPr lang="en-US" sz="2100" dirty="0" err="1" smtClean="0"/>
              <a:t>Bentuk</a:t>
            </a:r>
            <a:r>
              <a:rPr lang="en-US" sz="2100" dirty="0" smtClean="0"/>
              <a:t> </a:t>
            </a:r>
            <a:r>
              <a:rPr lang="en-US" sz="2100" dirty="0" err="1" smtClean="0"/>
              <a:t>umum</a:t>
            </a:r>
            <a:r>
              <a:rPr lang="en-US" sz="2100" dirty="0" smtClean="0"/>
              <a:t> </a:t>
            </a:r>
            <a:r>
              <a:rPr lang="en-US" sz="2100" dirty="0" err="1" smtClean="0"/>
              <a:t>fungsi</a:t>
            </a:r>
            <a:r>
              <a:rPr lang="en-US" sz="2100" dirty="0" smtClean="0"/>
              <a:t> </a:t>
            </a:r>
            <a:r>
              <a:rPr lang="en-US" sz="2100" dirty="0" err="1" smtClean="0"/>
              <a:t>kuadrat</a:t>
            </a:r>
            <a:r>
              <a:rPr lang="en-US" sz="2100" dirty="0" smtClean="0"/>
              <a:t> </a:t>
            </a:r>
            <a:r>
              <a:rPr lang="en-US" sz="2100" dirty="0" err="1" smtClean="0"/>
              <a:t>adalah</a:t>
            </a:r>
            <a:r>
              <a:rPr lang="en-US" sz="2100" dirty="0" smtClean="0"/>
              <a:t> </a:t>
            </a:r>
            <a:r>
              <a:rPr lang="en-US" sz="2100" b="1" dirty="0" smtClean="0"/>
              <a:t>f (x) = ax</a:t>
            </a:r>
            <a:r>
              <a:rPr lang="en-US" sz="2100" b="1" baseline="30000" dirty="0" smtClean="0"/>
              <a:t>2</a:t>
            </a:r>
            <a:r>
              <a:rPr lang="en-US" sz="2100" b="1" dirty="0" smtClean="0"/>
              <a:t> + </a:t>
            </a:r>
            <a:r>
              <a:rPr lang="en-US" sz="2100" b="1" dirty="0" err="1" smtClean="0"/>
              <a:t>bx</a:t>
            </a:r>
            <a:r>
              <a:rPr lang="en-US" sz="2100" b="1" dirty="0" smtClean="0"/>
              <a:t> + c</a:t>
            </a:r>
            <a:r>
              <a:rPr lang="en-US" sz="2100" dirty="0" smtClean="0"/>
              <a:t> </a:t>
            </a:r>
            <a:r>
              <a:rPr lang="en-US" sz="2100" dirty="0" err="1" smtClean="0"/>
              <a:t>dengan</a:t>
            </a:r>
            <a:r>
              <a:rPr lang="en-US" sz="2100" dirty="0" smtClean="0"/>
              <a:t> </a:t>
            </a:r>
            <a:r>
              <a:rPr lang="en-US" sz="2100" b="1" dirty="0" smtClean="0"/>
              <a:t>a ≠ 0</a:t>
            </a:r>
          </a:p>
          <a:p>
            <a:pPr lvl="1" algn="just">
              <a:buNone/>
            </a:pPr>
            <a:r>
              <a:rPr lang="en-US" sz="2100" b="1" dirty="0" smtClean="0"/>
              <a:t>	</a:t>
            </a:r>
            <a:r>
              <a:rPr lang="en-US" sz="2100" dirty="0" err="1" smtClean="0"/>
              <a:t>ket</a:t>
            </a:r>
            <a:r>
              <a:rPr lang="en-US" sz="2100" dirty="0" smtClean="0"/>
              <a:t> :</a:t>
            </a:r>
            <a:r>
              <a:rPr lang="en-US" sz="2100" b="1" dirty="0" smtClean="0"/>
              <a:t> a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koefisien</a:t>
            </a:r>
            <a:r>
              <a:rPr lang="en-US" sz="2100" dirty="0" smtClean="0"/>
              <a:t> x</a:t>
            </a:r>
            <a:r>
              <a:rPr lang="en-US" sz="2100" baseline="30000" dirty="0" smtClean="0"/>
              <a:t>2</a:t>
            </a:r>
          </a:p>
          <a:p>
            <a:pPr lvl="1" algn="just">
              <a:buNone/>
            </a:pPr>
            <a:r>
              <a:rPr lang="en-US" sz="2100" b="1" baseline="30000" dirty="0" smtClean="0"/>
              <a:t> </a:t>
            </a:r>
            <a:r>
              <a:rPr lang="en-US" sz="2100" b="1" dirty="0" smtClean="0"/>
              <a:t>           b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koefisien</a:t>
            </a:r>
            <a:r>
              <a:rPr lang="en-US" sz="2100" dirty="0" smtClean="0"/>
              <a:t> x</a:t>
            </a:r>
          </a:p>
          <a:p>
            <a:pPr lvl="1" algn="just">
              <a:buNone/>
            </a:pPr>
            <a:r>
              <a:rPr lang="en-US" sz="2100" b="1" dirty="0" smtClean="0"/>
              <a:t>           c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konstanta</a:t>
            </a:r>
            <a:endParaRPr lang="en-US" sz="2100" dirty="0" smtClean="0"/>
          </a:p>
          <a:p>
            <a:pPr lvl="1" algn="just"/>
            <a:r>
              <a:rPr lang="en-US" sz="2100" dirty="0" err="1" smtClean="0"/>
              <a:t>Contoh</a:t>
            </a:r>
            <a:r>
              <a:rPr lang="en-US" sz="2100" dirty="0" smtClean="0"/>
              <a:t> :</a:t>
            </a:r>
          </a:p>
          <a:p>
            <a:pPr lvl="1" algn="just">
              <a:buNone/>
            </a:pPr>
            <a:r>
              <a:rPr lang="en-US" sz="2100" dirty="0" smtClean="0"/>
              <a:t>	f (x) = x</a:t>
            </a:r>
            <a:r>
              <a:rPr lang="en-US" sz="2100" baseline="30000" dirty="0" smtClean="0"/>
              <a:t>2		         	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nilai</a:t>
            </a:r>
            <a:r>
              <a:rPr lang="en-US" sz="2100" dirty="0" smtClean="0"/>
              <a:t> a = 1, b = 0 </a:t>
            </a:r>
            <a:r>
              <a:rPr lang="en-US" sz="2100" dirty="0" err="1" smtClean="0"/>
              <a:t>dan</a:t>
            </a:r>
            <a:r>
              <a:rPr lang="en-US" sz="2100" dirty="0" smtClean="0"/>
              <a:t> c = 0</a:t>
            </a:r>
          </a:p>
          <a:p>
            <a:pPr lvl="1" algn="just">
              <a:buNone/>
            </a:pPr>
            <a:r>
              <a:rPr lang="en-US" sz="2100" dirty="0" smtClean="0"/>
              <a:t>	</a:t>
            </a:r>
            <a:r>
              <a:rPr lang="es-ES" sz="2100" dirty="0" smtClean="0"/>
              <a:t>f (x) = -2x</a:t>
            </a:r>
            <a:r>
              <a:rPr lang="es-ES" sz="2100" baseline="30000" dirty="0" smtClean="0"/>
              <a:t>2</a:t>
            </a:r>
            <a:r>
              <a:rPr lang="es-ES" sz="2100" dirty="0" smtClean="0"/>
              <a:t> + 3x		</a:t>
            </a:r>
            <a:r>
              <a:rPr lang="es-ES" sz="2100" dirty="0" err="1" smtClean="0"/>
              <a:t>dengan</a:t>
            </a:r>
            <a:r>
              <a:rPr lang="es-ES" sz="2100" dirty="0" smtClean="0"/>
              <a:t> </a:t>
            </a:r>
            <a:r>
              <a:rPr lang="es-ES" sz="2100" dirty="0" err="1" smtClean="0"/>
              <a:t>nilai</a:t>
            </a:r>
            <a:r>
              <a:rPr lang="es-ES" sz="2100" dirty="0" smtClean="0"/>
              <a:t> a = -2 , b = 3 dan c = 0</a:t>
            </a:r>
          </a:p>
          <a:p>
            <a:pPr lvl="1" algn="just">
              <a:buNone/>
            </a:pPr>
            <a:r>
              <a:rPr lang="es-ES" sz="2100" dirty="0" smtClean="0"/>
              <a:t>	</a:t>
            </a:r>
            <a:r>
              <a:rPr lang="en-US" sz="2100" dirty="0" smtClean="0"/>
              <a:t>f (x) = 3x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 – 2x + 1	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nilai</a:t>
            </a:r>
            <a:r>
              <a:rPr lang="en-US" sz="2100" dirty="0" smtClean="0"/>
              <a:t> a = 3, b = -2 </a:t>
            </a:r>
            <a:r>
              <a:rPr lang="en-US" sz="2100" dirty="0" err="1" smtClean="0"/>
              <a:t>dan</a:t>
            </a:r>
            <a:r>
              <a:rPr lang="en-US" sz="2100" dirty="0" smtClean="0"/>
              <a:t> c = 1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63040"/>
            <a:ext cx="8382000" cy="493776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+mj-lt"/>
              </a:rPr>
              <a:t>Misal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diketahui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skalar</a:t>
            </a:r>
            <a:r>
              <a:rPr lang="en-US" sz="2000" dirty="0" smtClean="0">
                <a:latin typeface="+mj-lt"/>
              </a:rPr>
              <a:t> (k) </a:t>
            </a:r>
            <a:r>
              <a:rPr lang="en-US" sz="2000" dirty="0" err="1" smtClean="0">
                <a:latin typeface="+mj-lt"/>
              </a:rPr>
              <a:t>bilangan</a:t>
            </a:r>
            <a:r>
              <a:rPr lang="en-US" sz="2000" dirty="0" smtClean="0">
                <a:latin typeface="+mj-lt"/>
              </a:rPr>
              <a:t> real 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fungsi-fungsi</a:t>
            </a:r>
            <a:r>
              <a:rPr lang="en-US" sz="2000" dirty="0" smtClean="0">
                <a:latin typeface="+mj-lt"/>
              </a:rPr>
              <a:t> f 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 g </a:t>
            </a:r>
            <a:r>
              <a:rPr lang="en-US" sz="2000" dirty="0" err="1" smtClean="0">
                <a:latin typeface="+mj-lt"/>
              </a:rPr>
              <a:t>berlaku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operasi-operasi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yaitu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Jumlahkan</a:t>
            </a:r>
            <a:r>
              <a:rPr lang="en-US" sz="2000" dirty="0" smtClean="0">
                <a:latin typeface="+mj-lt"/>
              </a:rPr>
              <a:t> f + g, </a:t>
            </a:r>
            <a:r>
              <a:rPr lang="en-US" sz="2000" b="1" dirty="0" err="1" smtClean="0">
                <a:latin typeface="+mj-lt"/>
              </a:rPr>
              <a:t>Kurangkan</a:t>
            </a:r>
            <a:r>
              <a:rPr lang="en-US" sz="2000" dirty="0" smtClean="0">
                <a:latin typeface="+mj-lt"/>
              </a:rPr>
              <a:t> f – g, </a:t>
            </a:r>
            <a:r>
              <a:rPr lang="en-US" sz="2000" b="1" dirty="0" err="1" smtClean="0">
                <a:latin typeface="+mj-lt"/>
              </a:rPr>
              <a:t>dikalikan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skalar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alibri"/>
                <a:cs typeface="Calibri"/>
              </a:rPr>
              <a:t>k . </a:t>
            </a:r>
            <a:r>
              <a:rPr lang="en-US" sz="2000" dirty="0" smtClean="0">
                <a:latin typeface="+mj-lt"/>
              </a:rPr>
              <a:t>f, </a:t>
            </a:r>
            <a:r>
              <a:rPr lang="en-US" sz="2000" b="1" dirty="0" err="1" smtClean="0">
                <a:latin typeface="+mj-lt"/>
              </a:rPr>
              <a:t>perkalian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antara</a:t>
            </a:r>
            <a:r>
              <a:rPr lang="en-US" sz="2000" dirty="0" smtClean="0">
                <a:latin typeface="+mj-lt"/>
              </a:rPr>
              <a:t> f . g,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hasil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bagi</a:t>
            </a:r>
            <a:r>
              <a:rPr lang="en-US" sz="2000" dirty="0" smtClean="0">
                <a:latin typeface="+mj-lt"/>
              </a:rPr>
              <a:t> f/g </a:t>
            </a:r>
            <a:r>
              <a:rPr lang="en-US" sz="2000" dirty="0" err="1" smtClean="0">
                <a:latin typeface="+mj-lt"/>
              </a:rPr>
              <a:t>masing-masing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didefinisikan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sebagai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berikut</a:t>
            </a:r>
            <a:r>
              <a:rPr lang="en-US" sz="2000" dirty="0" smtClean="0">
                <a:latin typeface="+mj-lt"/>
              </a:rPr>
              <a:t>: </a:t>
            </a:r>
          </a:p>
          <a:p>
            <a:pPr algn="just">
              <a:buNone/>
            </a:pPr>
            <a:endParaRPr lang="en-US" sz="2000" dirty="0" smtClean="0">
              <a:latin typeface="+mj-lt"/>
            </a:endParaRPr>
          </a:p>
          <a:p>
            <a:pPr algn="just"/>
            <a:endParaRPr lang="en-US" sz="20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1350" y="2870200"/>
          <a:ext cx="3890963" cy="482600"/>
        </p:xfrm>
        <a:graphic>
          <a:graphicData uri="http://schemas.openxmlformats.org/presentationml/2006/ole">
            <p:oleObj spid="_x0000_s19457" name="Equation" r:id="rId3" imgW="1638000" imgH="203040" progId="Equation.3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27063" y="3479800"/>
          <a:ext cx="3921125" cy="482600"/>
        </p:xfrm>
        <a:graphic>
          <a:graphicData uri="http://schemas.openxmlformats.org/presentationml/2006/ole">
            <p:oleObj spid="_x0000_s19458" name="Equation" r:id="rId4" imgW="1650960" imgH="20304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27063" y="4038600"/>
          <a:ext cx="2986087" cy="482600"/>
        </p:xfrm>
        <a:graphic>
          <a:graphicData uri="http://schemas.openxmlformats.org/presentationml/2006/ole">
            <p:oleObj spid="_x0000_s19459" name="Equation" r:id="rId5" imgW="1257120" imgH="20304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27063" y="4648200"/>
          <a:ext cx="3408362" cy="482600"/>
        </p:xfrm>
        <a:graphic>
          <a:graphicData uri="http://schemas.openxmlformats.org/presentationml/2006/ole">
            <p:oleObj spid="_x0000_s19460" name="Equation" r:id="rId6" imgW="1434960" imgH="20304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41350" y="5334000"/>
          <a:ext cx="4856163" cy="1085850"/>
        </p:xfrm>
        <a:graphic>
          <a:graphicData uri="http://schemas.openxmlformats.org/presentationml/2006/ole">
            <p:oleObj spid="_x0000_s19461" name="Equation" r:id="rId7" imgW="20444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+mj-lt"/>
              </a:rPr>
              <a:t>1. </a:t>
            </a:r>
            <a:r>
              <a:rPr lang="en-US" sz="2000" dirty="0" err="1" smtClean="0">
                <a:latin typeface="+mj-lt"/>
              </a:rPr>
              <a:t>Jika</a:t>
            </a:r>
            <a:r>
              <a:rPr lang="en-US" sz="2000" dirty="0" smtClean="0">
                <a:latin typeface="+mj-lt"/>
              </a:rPr>
              <a:t> </a:t>
            </a:r>
            <a:r>
              <a:rPr lang="nl-NL" sz="2000" i="1" dirty="0" smtClean="0">
                <a:latin typeface="+mj-lt"/>
              </a:rPr>
              <a:t>f(x)</a:t>
            </a:r>
            <a:r>
              <a:rPr lang="nl-NL" sz="2000" dirty="0" smtClean="0">
                <a:latin typeface="+mj-lt"/>
              </a:rPr>
              <a:t> dan </a:t>
            </a:r>
            <a:r>
              <a:rPr lang="nl-NL" sz="2000" i="1" dirty="0" smtClean="0">
                <a:latin typeface="+mj-lt"/>
              </a:rPr>
              <a:t>g(x)</a:t>
            </a:r>
            <a:r>
              <a:rPr lang="nl-NL" sz="2000" dirty="0" smtClean="0">
                <a:latin typeface="+mj-lt"/>
              </a:rPr>
              <a:t> diberikan oleh </a:t>
            </a:r>
            <a:r>
              <a:rPr lang="nl-NL" sz="2000" i="1" dirty="0" smtClean="0">
                <a:latin typeface="+mj-lt"/>
              </a:rPr>
              <a:t>f(x) = x </a:t>
            </a:r>
            <a:r>
              <a:rPr lang="nl-NL" sz="2000" dirty="0" smtClean="0">
                <a:latin typeface="+mj-lt"/>
              </a:rPr>
              <a:t>dan </a:t>
            </a:r>
            <a:r>
              <a:rPr lang="nl-NL" sz="2000" i="1" dirty="0" smtClean="0">
                <a:latin typeface="+mj-lt"/>
              </a:rPr>
              <a:t>g(x) = 2x   </a:t>
            </a:r>
            <a:r>
              <a:rPr lang="en-US" sz="2000" dirty="0" err="1" smtClean="0">
                <a:latin typeface="+mj-lt"/>
              </a:rPr>
              <a:t>maka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tentukan</a:t>
            </a:r>
            <a:r>
              <a:rPr lang="en-US" sz="2000" dirty="0" smtClean="0">
                <a:latin typeface="+mj-lt"/>
              </a:rPr>
              <a:t>:  </a:t>
            </a:r>
            <a:r>
              <a:rPr lang="en-US" sz="2000" i="1" dirty="0" smtClean="0">
                <a:latin typeface="+mj-lt"/>
              </a:rPr>
              <a:t>f + g</a:t>
            </a:r>
            <a:r>
              <a:rPr lang="en-US" sz="2000" dirty="0" smtClean="0">
                <a:latin typeface="+mj-lt"/>
              </a:rPr>
              <a:t>, </a:t>
            </a:r>
            <a:r>
              <a:rPr lang="en-US" sz="2000" i="1" dirty="0" smtClean="0">
                <a:latin typeface="+mj-lt"/>
              </a:rPr>
              <a:t>f – g</a:t>
            </a:r>
            <a:r>
              <a:rPr lang="en-US" sz="2000" dirty="0" smtClean="0">
                <a:latin typeface="+mj-lt"/>
              </a:rPr>
              <a:t>, 10.f(x), 4.g(x), </a:t>
            </a:r>
            <a:r>
              <a:rPr lang="en-US" sz="2000" i="1" dirty="0" smtClean="0">
                <a:latin typeface="+mj-lt"/>
              </a:rPr>
              <a:t>f </a:t>
            </a:r>
            <a:r>
              <a:rPr lang="en-US" sz="2000" b="1" i="1" dirty="0" smtClean="0">
                <a:latin typeface="+mj-lt"/>
              </a:rPr>
              <a:t>.</a:t>
            </a:r>
            <a:r>
              <a:rPr lang="en-US" sz="2000" i="1" dirty="0" smtClean="0">
                <a:latin typeface="+mj-lt"/>
              </a:rPr>
              <a:t> g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i="1" dirty="0" smtClean="0">
                <a:latin typeface="+mj-lt"/>
              </a:rPr>
              <a:t>f/g</a:t>
            </a:r>
            <a:r>
              <a:rPr lang="en-US" sz="2000" dirty="0" smtClean="0">
                <a:latin typeface="+mj-lt"/>
              </a:rPr>
              <a:t>. </a:t>
            </a:r>
          </a:p>
          <a:p>
            <a:pPr>
              <a:buNone/>
            </a:pPr>
            <a:endParaRPr lang="nl-NL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2. </a:t>
            </a:r>
            <a:r>
              <a:rPr lang="en-US" sz="2000" dirty="0" err="1" smtClean="0">
                <a:latin typeface="+mj-lt"/>
              </a:rPr>
              <a:t>Jika</a:t>
            </a:r>
            <a:r>
              <a:rPr lang="en-US" sz="2000" dirty="0" smtClean="0">
                <a:latin typeface="+mj-lt"/>
              </a:rPr>
              <a:t> f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g </a:t>
            </a:r>
            <a:r>
              <a:rPr lang="en-US" sz="2000" dirty="0" err="1" smtClean="0">
                <a:latin typeface="+mj-lt"/>
              </a:rPr>
              <a:t>masing-masing</a:t>
            </a:r>
            <a:r>
              <a:rPr lang="en-US" sz="2000" dirty="0" smtClean="0">
                <a:latin typeface="+mj-lt"/>
              </a:rPr>
              <a:t>:		    </a:t>
            </a:r>
            <a:r>
              <a:rPr lang="en-US" sz="2000" dirty="0" err="1" smtClean="0">
                <a:latin typeface="+mj-lt"/>
              </a:rPr>
              <a:t>dan</a:t>
            </a: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	 </a:t>
            </a:r>
            <a:r>
              <a:rPr lang="en-US" sz="2000" dirty="0" err="1" smtClean="0">
                <a:latin typeface="+mj-lt"/>
              </a:rPr>
              <a:t>maka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tentukan</a:t>
            </a:r>
            <a:r>
              <a:rPr lang="en-US" sz="2000" dirty="0" smtClean="0">
                <a:latin typeface="+mj-lt"/>
              </a:rPr>
              <a:t>: </a:t>
            </a:r>
            <a:r>
              <a:rPr lang="en-US" sz="2000" i="1" dirty="0" smtClean="0">
                <a:latin typeface="+mj-lt"/>
              </a:rPr>
              <a:t>f + g</a:t>
            </a:r>
            <a:r>
              <a:rPr lang="en-US" sz="2000" dirty="0" smtClean="0">
                <a:latin typeface="+mj-lt"/>
              </a:rPr>
              <a:t>, </a:t>
            </a:r>
            <a:r>
              <a:rPr lang="en-US" sz="2000" i="1" dirty="0" smtClean="0">
                <a:latin typeface="+mj-lt"/>
              </a:rPr>
              <a:t>f – g</a:t>
            </a:r>
            <a:r>
              <a:rPr lang="en-US" sz="2000" dirty="0" smtClean="0">
                <a:latin typeface="+mj-lt"/>
              </a:rPr>
              <a:t>, 5.f(x), 3.g(x), </a:t>
            </a:r>
            <a:r>
              <a:rPr lang="en-US" sz="2000" i="1" dirty="0" smtClean="0">
                <a:latin typeface="+mj-lt"/>
              </a:rPr>
              <a:t>f </a:t>
            </a:r>
            <a:r>
              <a:rPr lang="en-US" sz="2000" b="1" i="1" dirty="0" smtClean="0">
                <a:latin typeface="+mj-lt"/>
              </a:rPr>
              <a:t>.</a:t>
            </a:r>
            <a:r>
              <a:rPr lang="en-US" sz="2000" i="1" dirty="0" smtClean="0">
                <a:latin typeface="+mj-lt"/>
              </a:rPr>
              <a:t> g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i="1" dirty="0" smtClean="0">
                <a:latin typeface="+mj-lt"/>
              </a:rPr>
              <a:t>f/g</a:t>
            </a:r>
            <a:r>
              <a:rPr lang="en-US" sz="2000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3. </a:t>
            </a:r>
            <a:r>
              <a:rPr lang="nl-NL" sz="2000" dirty="0" smtClean="0">
                <a:latin typeface="+mj-lt"/>
              </a:rPr>
              <a:t>Jika </a:t>
            </a:r>
            <a:r>
              <a:rPr lang="nl-NL" sz="2000" i="1" dirty="0" smtClean="0">
                <a:latin typeface="+mj-lt"/>
              </a:rPr>
              <a:t>f(x) = x – 3 </a:t>
            </a:r>
            <a:r>
              <a:rPr lang="nl-NL" sz="2000" dirty="0" smtClean="0">
                <a:latin typeface="+mj-lt"/>
              </a:rPr>
              <a:t>dan </a:t>
            </a:r>
            <a:r>
              <a:rPr lang="nl-NL" sz="2000" i="1" dirty="0" smtClean="0">
                <a:latin typeface="+mj-lt"/>
              </a:rPr>
              <a:t> g(x) = 2x</a:t>
            </a:r>
            <a:r>
              <a:rPr lang="nl-NL" sz="2000" i="1" baseline="30000" dirty="0" smtClean="0">
                <a:latin typeface="+mj-lt"/>
              </a:rPr>
              <a:t>3</a:t>
            </a:r>
            <a:r>
              <a:rPr lang="nl-NL" sz="2000" i="1" dirty="0" smtClean="0">
                <a:latin typeface="+mj-lt"/>
              </a:rPr>
              <a:t> + 5x. </a:t>
            </a:r>
            <a:r>
              <a:rPr lang="en-US" sz="2000" dirty="0" err="1" smtClean="0">
                <a:latin typeface="+mj-lt"/>
              </a:rPr>
              <a:t>maka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tentukan</a:t>
            </a:r>
            <a:r>
              <a:rPr lang="en-US" sz="2000" dirty="0" smtClean="0">
                <a:latin typeface="+mj-lt"/>
              </a:rPr>
              <a:t>: </a:t>
            </a:r>
            <a:r>
              <a:rPr lang="en-US" sz="2000" i="1" dirty="0" smtClean="0">
                <a:latin typeface="+mj-lt"/>
              </a:rPr>
              <a:t>f + g</a:t>
            </a:r>
            <a:r>
              <a:rPr lang="en-US" sz="2000" dirty="0" smtClean="0">
                <a:latin typeface="+mj-lt"/>
              </a:rPr>
              <a:t>, </a:t>
            </a:r>
          </a:p>
          <a:p>
            <a:pPr>
              <a:buNone/>
            </a:pPr>
            <a:r>
              <a:rPr lang="en-US" sz="2000" i="1" dirty="0" smtClean="0">
                <a:latin typeface="+mj-lt"/>
              </a:rPr>
              <a:t>	f – g</a:t>
            </a:r>
            <a:r>
              <a:rPr lang="en-US" sz="2000" dirty="0" smtClean="0">
                <a:latin typeface="+mj-lt"/>
              </a:rPr>
              <a:t>, 2.f(x), 6.g(x), </a:t>
            </a:r>
            <a:r>
              <a:rPr lang="en-US" sz="2000" i="1" dirty="0" smtClean="0">
                <a:latin typeface="+mj-lt"/>
              </a:rPr>
              <a:t>f </a:t>
            </a:r>
            <a:r>
              <a:rPr lang="en-US" sz="2000" b="1" i="1" dirty="0" smtClean="0">
                <a:latin typeface="+mj-lt"/>
              </a:rPr>
              <a:t>.</a:t>
            </a:r>
            <a:r>
              <a:rPr lang="en-US" sz="2000" i="1" dirty="0" smtClean="0">
                <a:latin typeface="+mj-lt"/>
              </a:rPr>
              <a:t> g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 </a:t>
            </a:r>
            <a:r>
              <a:rPr lang="en-US" sz="2000" i="1" dirty="0" smtClean="0">
                <a:latin typeface="+mj-lt"/>
              </a:rPr>
              <a:t>f/g</a:t>
            </a:r>
            <a:r>
              <a:rPr lang="en-US" sz="2000" dirty="0" smtClean="0">
                <a:latin typeface="+mj-lt"/>
              </a:rPr>
              <a:t>. </a:t>
            </a: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2743200"/>
          <a:ext cx="1447799" cy="392624"/>
        </p:xfrm>
        <a:graphic>
          <a:graphicData uri="http://schemas.openxmlformats.org/presentationml/2006/ole">
            <p:oleObj spid="_x0000_s23554" name="Equation" r:id="rId3" imgW="749160" imgH="203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6096000" y="2717800"/>
          <a:ext cx="1676400" cy="406400"/>
        </p:xfrm>
        <a:graphic>
          <a:graphicData uri="http://schemas.openxmlformats.org/presentationml/2006/ole">
            <p:oleObj spid="_x0000_s23555" name="Equation" r:id="rId4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Polinommial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91640"/>
            <a:ext cx="8991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polinomial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 = </a:t>
            </a:r>
            <a:r>
              <a:rPr lang="en-US" sz="2000" dirty="0" err="1" smtClean="0"/>
              <a:t>ax</a:t>
            </a:r>
            <a:r>
              <a:rPr lang="en-US" sz="2000" baseline="30000" dirty="0" err="1" smtClean="0"/>
              <a:t>n</a:t>
            </a:r>
            <a:r>
              <a:rPr lang="en-US" sz="2000" dirty="0" smtClean="0"/>
              <a:t> + bx</a:t>
            </a:r>
            <a:r>
              <a:rPr lang="en-US" sz="2000" baseline="30000" dirty="0" smtClean="0"/>
              <a:t>n–1</a:t>
            </a:r>
            <a:r>
              <a:rPr lang="en-US" sz="2000" dirty="0" smtClean="0"/>
              <a:t> + … 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 &gt; 2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polinomial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dahulu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diferensial</a:t>
            </a:r>
            <a:r>
              <a:rPr lang="en-US" sz="2000" dirty="0" smtClean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sz="2000" b="1" dirty="0" err="1" smtClean="0"/>
              <a:t>Langkah-langkah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menggambar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grafik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polinomial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pPr fontAlgn="base">
              <a:lnSpc>
                <a:spcPct val="150000"/>
              </a:lnSpc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-x (y = 0)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000" dirty="0" smtClean="0"/>
              <a:t>	2.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-y (x = 0)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000" dirty="0" smtClean="0"/>
              <a:t>	3.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ekstrim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(y’ = 0)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Gambarlah grafik fungsi y = x</a:t>
            </a:r>
            <a:r>
              <a:rPr lang="sv-SE" baseline="30000" dirty="0" smtClean="0"/>
              <a:t>4</a:t>
            </a:r>
            <a:r>
              <a:rPr lang="sv-SE" dirty="0" smtClean="0"/>
              <a:t> – 4x</a:t>
            </a:r>
            <a:r>
              <a:rPr lang="sv-SE" baseline="30000" dirty="0" smtClean="0"/>
              <a:t>2</a:t>
            </a:r>
            <a:r>
              <a:rPr lang="sv-SE" dirty="0" smtClean="0"/>
              <a:t> – 5!</a:t>
            </a:r>
          </a:p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 lvl="1" fontAlgn="base">
              <a:buNone/>
            </a:pPr>
            <a:r>
              <a:rPr lang="en-US" i="1" u="sng" dirty="0" err="1" smtClean="0"/>
              <a:t>Titik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potong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dengan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sumbu</a:t>
            </a:r>
            <a:r>
              <a:rPr lang="en-US" i="1" u="sng" dirty="0" smtClean="0"/>
              <a:t>-x (y = 0):</a:t>
            </a:r>
            <a:endParaRPr lang="en-US" dirty="0" smtClean="0"/>
          </a:p>
          <a:p>
            <a:pPr lvl="1" fontAlgn="base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 – 4x</a:t>
            </a:r>
            <a:r>
              <a:rPr lang="en-US" baseline="30000" dirty="0" smtClean="0"/>
              <a:t>2</a:t>
            </a:r>
            <a:r>
              <a:rPr lang="en-US" dirty="0" smtClean="0"/>
              <a:t> – 5 = 0</a:t>
            </a:r>
          </a:p>
          <a:p>
            <a:pPr lvl="1" fontAlgn="base">
              <a:buNone/>
            </a:pP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 – 5)(x</a:t>
            </a:r>
            <a:r>
              <a:rPr lang="en-US" baseline="30000" dirty="0" smtClean="0"/>
              <a:t>2</a:t>
            </a:r>
            <a:r>
              <a:rPr lang="en-US" dirty="0" smtClean="0"/>
              <a:t> + 1) = 0</a:t>
            </a:r>
          </a:p>
          <a:p>
            <a:pPr lvl="1" fontAlgn="base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– 5 = 0 </a:t>
            </a:r>
            <a:r>
              <a:rPr lang="en-US" dirty="0" err="1" smtClean="0"/>
              <a:t>atau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 + 1 = 0</a:t>
            </a:r>
          </a:p>
          <a:p>
            <a:pPr lvl="1" fontAlgn="base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 = 5 </a:t>
            </a:r>
            <a:r>
              <a:rPr lang="en-US" dirty="0" err="1" smtClean="0"/>
              <a:t>atau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 = –1</a:t>
            </a:r>
          </a:p>
          <a:p>
            <a:pPr lvl="1" fontAlgn="base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 = –1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x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 = 5 → x = ±√5</a:t>
            </a:r>
          </a:p>
          <a:p>
            <a:pPr lvl="1" fontAlgn="base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-x: (√5, 0) </a:t>
            </a:r>
            <a:r>
              <a:rPr lang="en-US" dirty="0" err="1" smtClean="0"/>
              <a:t>dan</a:t>
            </a:r>
            <a:r>
              <a:rPr lang="en-US" dirty="0" smtClean="0"/>
              <a:t> (–√5, 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i="1" u="sng" dirty="0" err="1" smtClean="0"/>
              <a:t>Titik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potong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dengan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sumbu</a:t>
            </a:r>
            <a:r>
              <a:rPr lang="en-US" i="1" u="sng" dirty="0" smtClean="0"/>
              <a:t>-y (x = 0):</a:t>
            </a:r>
            <a:endParaRPr lang="en-US" dirty="0" smtClean="0"/>
          </a:p>
          <a:p>
            <a:pPr lvl="1" fontAlgn="base">
              <a:buNone/>
            </a:pPr>
            <a:r>
              <a:rPr lang="en-US" dirty="0" smtClean="0"/>
              <a:t>y = 0</a:t>
            </a:r>
            <a:r>
              <a:rPr lang="en-US" baseline="30000" dirty="0" smtClean="0"/>
              <a:t>4</a:t>
            </a:r>
            <a:r>
              <a:rPr lang="en-US" dirty="0" smtClean="0"/>
              <a:t> – 4(0)</a:t>
            </a:r>
            <a:r>
              <a:rPr lang="en-US" baseline="30000" dirty="0" smtClean="0"/>
              <a:t>2</a:t>
            </a:r>
            <a:r>
              <a:rPr lang="en-US" dirty="0" smtClean="0"/>
              <a:t> – 5 = –5</a:t>
            </a:r>
          </a:p>
          <a:p>
            <a:pPr lvl="1" fontAlgn="base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-y: (0, –5)</a:t>
            </a:r>
          </a:p>
          <a:p>
            <a:pPr fontAlgn="base"/>
            <a:r>
              <a:rPr lang="en-US" i="1" u="sng" dirty="0" err="1" smtClean="0"/>
              <a:t>Titik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ekstrim</a:t>
            </a:r>
            <a:r>
              <a:rPr lang="en-US" i="1" u="sng" dirty="0" smtClean="0"/>
              <a:t> (y’ = 0)</a:t>
            </a:r>
            <a:endParaRPr lang="en-US" dirty="0" smtClean="0"/>
          </a:p>
          <a:p>
            <a:pPr lvl="1" fontAlgn="base">
              <a:buNone/>
            </a:pPr>
            <a:r>
              <a:rPr lang="en-US" dirty="0" smtClean="0"/>
              <a:t>y’ = 0</a:t>
            </a:r>
          </a:p>
          <a:p>
            <a:pPr lvl="1" fontAlgn="base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3</a:t>
            </a:r>
            <a:r>
              <a:rPr lang="en-US" dirty="0" smtClean="0"/>
              <a:t> – 8x = 0</a:t>
            </a:r>
          </a:p>
          <a:p>
            <a:pPr lvl="1" fontAlgn="base">
              <a:buNone/>
            </a:pPr>
            <a:r>
              <a:rPr lang="en-US" dirty="0" smtClean="0"/>
              <a:t>4x(x</a:t>
            </a:r>
            <a:r>
              <a:rPr lang="en-US" baseline="30000" dirty="0" smtClean="0"/>
              <a:t>2</a:t>
            </a:r>
            <a:r>
              <a:rPr lang="en-US" dirty="0" smtClean="0"/>
              <a:t> – 2) = 0</a:t>
            </a:r>
          </a:p>
          <a:p>
            <a:pPr lvl="1" fontAlgn="base">
              <a:buNone/>
            </a:pPr>
            <a:r>
              <a:rPr lang="en-US" dirty="0" smtClean="0"/>
              <a:t>4x = 0 </a:t>
            </a:r>
            <a:r>
              <a:rPr lang="en-US" dirty="0" err="1" smtClean="0"/>
              <a:t>atau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 – 2 = 0</a:t>
            </a:r>
          </a:p>
          <a:p>
            <a:pPr lvl="1" fontAlgn="base">
              <a:buNone/>
            </a:pPr>
            <a:r>
              <a:rPr lang="en-US" dirty="0" smtClean="0"/>
              <a:t>x = 0 </a:t>
            </a:r>
            <a:r>
              <a:rPr lang="en-US" dirty="0" err="1" smtClean="0"/>
              <a:t>atau</a:t>
            </a:r>
            <a:r>
              <a:rPr lang="en-US" dirty="0" smtClean="0"/>
              <a:t> x = ±√2</a:t>
            </a:r>
          </a:p>
          <a:p>
            <a:pPr lvl="1" fontAlgn="base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x = 0 → y = 0</a:t>
            </a:r>
            <a:r>
              <a:rPr lang="en-US" baseline="30000" dirty="0" smtClean="0"/>
              <a:t>4</a:t>
            </a:r>
            <a:r>
              <a:rPr lang="en-US" dirty="0" smtClean="0"/>
              <a:t> – 4(0)</a:t>
            </a:r>
            <a:r>
              <a:rPr lang="en-US" baseline="30000" dirty="0" smtClean="0"/>
              <a:t>2</a:t>
            </a:r>
            <a:r>
              <a:rPr lang="en-US" dirty="0" smtClean="0"/>
              <a:t> – 5 = –5</a:t>
            </a:r>
          </a:p>
          <a:p>
            <a:pPr lvl="1" fontAlgn="base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x = –√2 → y = (–√2)</a:t>
            </a:r>
            <a:r>
              <a:rPr lang="en-US" baseline="30000" dirty="0" smtClean="0"/>
              <a:t>4</a:t>
            </a:r>
            <a:r>
              <a:rPr lang="en-US" dirty="0" smtClean="0"/>
              <a:t> – 4(–√2)</a:t>
            </a:r>
            <a:r>
              <a:rPr lang="en-US" baseline="30000" dirty="0" smtClean="0"/>
              <a:t>2</a:t>
            </a:r>
            <a:r>
              <a:rPr lang="en-US" dirty="0" smtClean="0"/>
              <a:t> – 5 = 4 – 4(2) – 5 = –9</a:t>
            </a:r>
          </a:p>
          <a:p>
            <a:pPr lvl="1" fontAlgn="base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x = √2 → y = (√2)</a:t>
            </a:r>
            <a:r>
              <a:rPr lang="en-US" baseline="30000" dirty="0" smtClean="0"/>
              <a:t>4</a:t>
            </a:r>
            <a:r>
              <a:rPr lang="en-US" dirty="0" smtClean="0"/>
              <a:t> – 4(√2)</a:t>
            </a:r>
            <a:r>
              <a:rPr lang="en-US" baseline="30000" dirty="0" smtClean="0"/>
              <a:t>2</a:t>
            </a:r>
            <a:r>
              <a:rPr lang="en-US" dirty="0" smtClean="0"/>
              <a:t> – 5 = 4 – 4(2) – 5 = –9</a:t>
            </a:r>
          </a:p>
          <a:p>
            <a:pPr lvl="1" fontAlgn="base">
              <a:buNone/>
            </a:pP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ekstrimnya</a:t>
            </a:r>
            <a:r>
              <a:rPr lang="en-US" dirty="0" smtClean="0"/>
              <a:t>: (0,  –5), (–√2, –9), (√2, –9)</a:t>
            </a:r>
          </a:p>
          <a:p>
            <a:pPr lvl="1" fontAlgn="base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u="sng" dirty="0" err="1" smtClean="0"/>
              <a:t>Sketsa</a:t>
            </a:r>
            <a:r>
              <a:rPr lang="en-US" u="sng" dirty="0" smtClean="0"/>
              <a:t>:</a:t>
            </a:r>
            <a:endParaRPr lang="en-US" dirty="0" smtClean="0"/>
          </a:p>
          <a:p>
            <a:pPr lvl="1" fontAlgn="base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x = 1 → y’ = 4(1)</a:t>
            </a:r>
            <a:r>
              <a:rPr lang="en-US" baseline="30000" dirty="0" smtClean="0"/>
              <a:t>3</a:t>
            </a:r>
            <a:r>
              <a:rPr lang="en-US" dirty="0" smtClean="0"/>
              <a:t> – 8(1) = –4 (</a:t>
            </a:r>
            <a:r>
              <a:rPr lang="en-US" dirty="0" err="1" smtClean="0"/>
              <a:t>negatif</a:t>
            </a:r>
            <a:r>
              <a:rPr lang="en-US" dirty="0" smtClean="0"/>
              <a:t>)</a:t>
            </a:r>
          </a:p>
          <a:p>
            <a:pPr lvl="1" fontAlgn="base">
              <a:buNone/>
            </a:pP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berselang-seling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x = 1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√2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–√2 </a:t>
            </a:r>
            <a:r>
              <a:rPr lang="en-US" dirty="0" err="1" smtClean="0"/>
              <a:t>dan</a:t>
            </a:r>
            <a:r>
              <a:rPr lang="en-US" dirty="0" smtClean="0"/>
              <a:t> 0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–√2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√2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pPr lvl="1" fontAlgn="base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bertanda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bertanda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5410200"/>
            <a:ext cx="4038600" cy="116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1" y="1219200"/>
            <a:ext cx="819959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err="1" smtClean="0"/>
              <a:t>Contoh</a:t>
            </a:r>
            <a:r>
              <a:rPr lang="en-US" sz="2800" u="sng" dirty="0" smtClean="0"/>
              <a:t> 2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" y="1600200"/>
            <a:ext cx="5943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000" dirty="0" smtClean="0"/>
              <a:t>   2. Gambarlah grafik fungsi y = 5x</a:t>
            </a:r>
            <a:r>
              <a:rPr lang="sv-SE" sz="2000" baseline="30000" dirty="0" smtClean="0"/>
              <a:t>3</a:t>
            </a:r>
            <a:r>
              <a:rPr lang="sv-SE" sz="2000" dirty="0" smtClean="0"/>
              <a:t> – 3x</a:t>
            </a:r>
            <a:r>
              <a:rPr lang="sv-SE" sz="2000" baseline="30000" dirty="0" smtClean="0"/>
              <a:t>5</a:t>
            </a:r>
            <a:r>
              <a:rPr lang="sv-SE" sz="2000" dirty="0" smtClean="0"/>
              <a:t>!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sz="1600" dirty="0" smtClean="0"/>
              <a:t>Jawab : </a:t>
            </a:r>
          </a:p>
          <a:p>
            <a:pPr fontAlgn="base"/>
            <a:r>
              <a:rPr lang="en-US" sz="1600" i="1" u="sng" dirty="0" err="1" smtClean="0"/>
              <a:t>Titik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potong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dengan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sumbu</a:t>
            </a:r>
            <a:r>
              <a:rPr lang="en-US" sz="1600" i="1" u="sng" dirty="0" smtClean="0"/>
              <a:t>-x (y = 0)</a:t>
            </a:r>
            <a:r>
              <a:rPr lang="en-US" sz="1600" dirty="0" smtClean="0"/>
              <a:t>:</a:t>
            </a:r>
          </a:p>
          <a:p>
            <a:pPr lvl="1" fontAlgn="base">
              <a:buNone/>
            </a:pPr>
            <a:r>
              <a:rPr lang="en-US" sz="1600" dirty="0" smtClean="0"/>
              <a:t>5x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 – 3x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smtClean="0"/>
              <a:t>x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(5 – 3x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 = 0</a:t>
            </a:r>
          </a:p>
          <a:p>
            <a:pPr lvl="1" fontAlgn="base">
              <a:buNone/>
            </a:pPr>
            <a:r>
              <a:rPr lang="en-US" sz="1600" dirty="0" smtClean="0"/>
              <a:t>x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 = 0 </a:t>
            </a:r>
            <a:r>
              <a:rPr lang="en-US" sz="1600" dirty="0" err="1" smtClean="0"/>
              <a:t>atau</a:t>
            </a:r>
            <a:r>
              <a:rPr lang="en-US" sz="1600" dirty="0" smtClean="0"/>
              <a:t> 5 – 3x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smtClean="0"/>
              <a:t>x = 0 </a:t>
            </a:r>
            <a:r>
              <a:rPr lang="en-US" sz="1600" dirty="0" err="1" smtClean="0"/>
              <a:t>atau</a:t>
            </a:r>
            <a:r>
              <a:rPr lang="en-US" sz="1600" dirty="0" smtClean="0"/>
              <a:t> 3x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5</a:t>
            </a:r>
          </a:p>
          <a:p>
            <a:pPr lvl="1" fontAlgn="base">
              <a:buNone/>
            </a:pPr>
            <a:r>
              <a:rPr lang="en-US" sz="1600" dirty="0" smtClean="0"/>
              <a:t>x = 0 </a:t>
            </a:r>
            <a:r>
              <a:rPr lang="en-US" sz="1600" dirty="0" err="1" smtClean="0"/>
              <a:t>atau</a:t>
            </a:r>
            <a:r>
              <a:rPr lang="en-US" sz="1600" dirty="0" smtClean="0"/>
              <a:t> x = ±√(5/3)</a:t>
            </a:r>
          </a:p>
          <a:p>
            <a:pPr lvl="1" fontAlgn="base">
              <a:buNone/>
            </a:pPr>
            <a:r>
              <a:rPr lang="en-US" sz="1600" dirty="0" err="1" smtClean="0"/>
              <a:t>Jadi</a:t>
            </a:r>
            <a:r>
              <a:rPr lang="en-US" sz="1600" dirty="0" smtClean="0"/>
              <a:t>, 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potong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-x:</a:t>
            </a:r>
          </a:p>
          <a:p>
            <a:pPr fontAlgn="base"/>
            <a:r>
              <a:rPr lang="en-US" sz="1600" i="1" u="sng" dirty="0" err="1" smtClean="0"/>
              <a:t>Titik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potong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dengan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sumbu</a:t>
            </a:r>
            <a:r>
              <a:rPr lang="en-US" sz="1600" i="1" u="sng" dirty="0" smtClean="0"/>
              <a:t>-y (x = 0):</a:t>
            </a:r>
            <a:endParaRPr lang="en-US" sz="1600" dirty="0" smtClean="0"/>
          </a:p>
          <a:p>
            <a:pPr lvl="1" fontAlgn="base">
              <a:buNone/>
            </a:pPr>
            <a:r>
              <a:rPr lang="en-US" sz="1600" dirty="0" smtClean="0"/>
              <a:t>y = 5(0)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 – 3(0)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err="1" smtClean="0"/>
              <a:t>Jadi</a:t>
            </a:r>
            <a:r>
              <a:rPr lang="en-US" sz="1600" dirty="0" smtClean="0"/>
              <a:t>, </a:t>
            </a:r>
            <a:r>
              <a:rPr lang="en-US" sz="1600" dirty="0" err="1" smtClean="0"/>
              <a:t>titik</a:t>
            </a:r>
            <a:r>
              <a:rPr lang="en-US" sz="1600" dirty="0" smtClean="0"/>
              <a:t> </a:t>
            </a:r>
            <a:r>
              <a:rPr lang="en-US" sz="1600" dirty="0" err="1" smtClean="0"/>
              <a:t>potong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sumbu</a:t>
            </a:r>
            <a:r>
              <a:rPr lang="en-US" sz="1600" dirty="0" smtClean="0"/>
              <a:t>-y: (0, 0)</a:t>
            </a:r>
          </a:p>
          <a:p>
            <a:pPr lvl="1" fontAlgn="base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4800600" y="1642170"/>
            <a:ext cx="449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i="1" dirty="0" smtClean="0"/>
              <a:t>       </a:t>
            </a:r>
            <a:r>
              <a:rPr lang="en-US" sz="1600" i="1" u="sng" dirty="0" err="1" smtClean="0"/>
              <a:t>Titik</a:t>
            </a:r>
            <a:r>
              <a:rPr lang="en-US" sz="1600" i="1" u="sng" dirty="0" smtClean="0"/>
              <a:t> </a:t>
            </a:r>
            <a:r>
              <a:rPr lang="en-US" sz="1600" i="1" u="sng" dirty="0" err="1" smtClean="0"/>
              <a:t>ekstrim</a:t>
            </a:r>
            <a:r>
              <a:rPr lang="en-US" sz="1600" i="1" u="sng" dirty="0" smtClean="0"/>
              <a:t> (y’ = 0):</a:t>
            </a:r>
            <a:endParaRPr lang="en-US" sz="1600" u="sng" dirty="0" smtClean="0"/>
          </a:p>
          <a:p>
            <a:pPr lvl="1" fontAlgn="base">
              <a:buNone/>
            </a:pPr>
            <a:r>
              <a:rPr lang="en-US" sz="1600" dirty="0" smtClean="0"/>
              <a:t>y’ = 0</a:t>
            </a:r>
          </a:p>
          <a:p>
            <a:pPr lvl="1" fontAlgn="base">
              <a:buNone/>
            </a:pPr>
            <a:r>
              <a:rPr lang="en-US" sz="1600" dirty="0" smtClean="0"/>
              <a:t>15x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– 15x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smtClean="0"/>
              <a:t>15x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(1 – 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 = 0</a:t>
            </a:r>
          </a:p>
          <a:p>
            <a:pPr lvl="1" fontAlgn="base">
              <a:buNone/>
            </a:pPr>
            <a:r>
              <a:rPr lang="en-US" sz="1600" dirty="0" smtClean="0"/>
              <a:t>15x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0 </a:t>
            </a:r>
            <a:r>
              <a:rPr lang="en-US" sz="1600" dirty="0" err="1" smtClean="0"/>
              <a:t>atau</a:t>
            </a:r>
            <a:r>
              <a:rPr lang="en-US" sz="1600" dirty="0" smtClean="0"/>
              <a:t> 1 – 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15x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0 → x = ±0 (</a:t>
            </a:r>
            <a:r>
              <a:rPr lang="en-US" sz="1600" dirty="0" err="1" smtClean="0"/>
              <a:t>batas</a:t>
            </a:r>
            <a:r>
              <a:rPr lang="en-US" sz="1600" dirty="0" smtClean="0"/>
              <a:t> </a:t>
            </a:r>
            <a:r>
              <a:rPr lang="en-US" sz="1600" dirty="0" err="1" smtClean="0"/>
              <a:t>rangkap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x = 0)</a:t>
            </a:r>
          </a:p>
          <a:p>
            <a:pPr lvl="1" fontAlgn="base"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1 – 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0</a:t>
            </a:r>
          </a:p>
          <a:p>
            <a:pPr lvl="1" fontAlgn="base">
              <a:buNone/>
            </a:pPr>
            <a:r>
              <a:rPr lang="en-US" sz="1600" dirty="0" smtClean="0"/>
              <a:t>x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 = 1 → x = ±√1 = ± 1</a:t>
            </a:r>
          </a:p>
          <a:p>
            <a:pPr lvl="1" fontAlgn="base">
              <a:buNone/>
            </a:pPr>
            <a:r>
              <a:rPr lang="en-US" sz="1600" dirty="0" smtClean="0"/>
              <a:t>x = 0 → y = 0</a:t>
            </a:r>
          </a:p>
          <a:p>
            <a:pPr lvl="1" fontAlgn="base">
              <a:buNone/>
            </a:pPr>
            <a:r>
              <a:rPr lang="en-US" sz="1600" dirty="0" smtClean="0"/>
              <a:t>x = –1 → y = 5(–1)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 – 3(–1)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 = –5 + 3 = –2</a:t>
            </a:r>
          </a:p>
          <a:p>
            <a:pPr lvl="1" fontAlgn="base">
              <a:buNone/>
            </a:pPr>
            <a:r>
              <a:rPr lang="en-US" sz="1600" dirty="0" smtClean="0"/>
              <a:t>x = 1 → y = 5(1)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 – 3(1)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 = 5 – 3 = 2</a:t>
            </a:r>
          </a:p>
          <a:p>
            <a:pPr lvl="1" fontAlgn="base">
              <a:buNone/>
            </a:pPr>
            <a:r>
              <a:rPr lang="en-US" sz="1600" dirty="0" err="1" smtClean="0"/>
              <a:t>Jadi</a:t>
            </a:r>
            <a:r>
              <a:rPr lang="en-US" sz="1600" dirty="0" smtClean="0"/>
              <a:t>, </a:t>
            </a:r>
            <a:r>
              <a:rPr lang="en-US" sz="1600" dirty="0" err="1" smtClean="0"/>
              <a:t>titik-titik</a:t>
            </a:r>
            <a:r>
              <a:rPr lang="en-US" sz="1600" dirty="0" smtClean="0"/>
              <a:t> </a:t>
            </a:r>
            <a:r>
              <a:rPr lang="en-US" sz="1600" dirty="0" err="1" smtClean="0"/>
              <a:t>ekstrimnya</a:t>
            </a:r>
            <a:r>
              <a:rPr lang="en-US" sz="1600" dirty="0" smtClean="0"/>
              <a:t>: (0, 0), (–1, –2), (1, 2)</a:t>
            </a:r>
          </a:p>
          <a:p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4648200"/>
          <a:ext cx="1835727" cy="381000"/>
        </p:xfrm>
        <a:graphic>
          <a:graphicData uri="http://schemas.openxmlformats.org/presentationml/2006/ole">
            <p:oleObj spid="_x0000_s43010" name="Equation" r:id="rId3" imgW="1346040" imgH="27936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2666206" y="4037806"/>
            <a:ext cx="4876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1. </a:t>
            </a:r>
            <a:r>
              <a:rPr lang="en-GB" dirty="0" err="1" smtClean="0">
                <a:latin typeface="+mj-lt"/>
              </a:rPr>
              <a:t>Fungsi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dan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grafiknya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2. </a:t>
            </a:r>
            <a:r>
              <a:rPr lang="en-GB" dirty="0" err="1" smtClean="0">
                <a:latin typeface="+mj-lt"/>
              </a:rPr>
              <a:t>Operasi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pada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fungsi</a:t>
            </a:r>
            <a:r>
              <a:rPr lang="en-GB" dirty="0" smtClean="0">
                <a:latin typeface="+mj-lt"/>
              </a:rPr>
              <a:t> ( +, *, / </a:t>
            </a:r>
            <a:r>
              <a:rPr lang="en-GB" dirty="0" err="1" smtClean="0">
                <a:latin typeface="+mj-lt"/>
              </a:rPr>
              <a:t>dan</a:t>
            </a:r>
            <a:r>
              <a:rPr lang="en-GB" dirty="0" smtClean="0">
                <a:latin typeface="+mj-lt"/>
              </a:rPr>
              <a:t> dot)</a:t>
            </a:r>
            <a:endParaRPr lang="en-US" dirty="0" smtClean="0">
              <a:latin typeface="+mj-lt"/>
            </a:endParaRPr>
          </a:p>
          <a:p>
            <a:pPr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3. </a:t>
            </a:r>
            <a:r>
              <a:rPr lang="en-GB" dirty="0" err="1" smtClean="0">
                <a:latin typeface="+mj-lt"/>
              </a:rPr>
              <a:t>Fungsi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polinommial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000" u="sng" dirty="0" err="1" smtClean="0"/>
              <a:t>Sketsa</a:t>
            </a:r>
            <a:r>
              <a:rPr lang="en-US" sz="2000" u="sng" dirty="0" smtClean="0"/>
              <a:t>:</a:t>
            </a:r>
            <a:endParaRPr lang="en-US" sz="2000" dirty="0" smtClean="0"/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x = 10 → y’ = 15(10)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– 15(10)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 = 1500 – 1500000 →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endParaRPr lang="en-US" sz="2000" dirty="0" smtClean="0"/>
          </a:p>
          <a:p>
            <a:pPr algn="just" fontAlgn="base">
              <a:lnSpc>
                <a:spcPct val="150000"/>
              </a:lnSpc>
            </a:pPr>
            <a:r>
              <a:rPr lang="en-US" sz="2000" dirty="0" err="1" smtClean="0"/>
              <a:t>Karena</a:t>
            </a:r>
            <a:r>
              <a:rPr lang="en-US" sz="2000" dirty="0" smtClean="0"/>
              <a:t> 0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rangkap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merubah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.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x = 0 </a:t>
            </a:r>
            <a:r>
              <a:rPr lang="en-US" sz="2000" dirty="0" err="1" smtClean="0"/>
              <a:t>hasilnya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,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kanan</a:t>
            </a:r>
            <a:r>
              <a:rPr lang="en-US" sz="2000" dirty="0" smtClean="0"/>
              <a:t> 1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0 </a:t>
            </a:r>
            <a:r>
              <a:rPr lang="en-US" sz="2000" dirty="0" err="1" smtClean="0"/>
              <a:t>dan</a:t>
            </a:r>
            <a:r>
              <a:rPr lang="en-US" sz="2000" dirty="0" smtClean="0"/>
              <a:t> 1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–1 </a:t>
            </a:r>
            <a:r>
              <a:rPr lang="en-US" sz="2000" dirty="0" err="1" smtClean="0"/>
              <a:t>dan</a:t>
            </a:r>
            <a:r>
              <a:rPr lang="en-US" sz="2000" dirty="0" smtClean="0"/>
              <a:t> 0 </a:t>
            </a:r>
            <a:r>
              <a:rPr lang="en-US" sz="2000" dirty="0" err="1" smtClean="0"/>
              <a:t>tandanya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sebelah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–1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negatif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105400"/>
            <a:ext cx="442943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848600" cy="505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>
                <a:latin typeface="+mj-lt"/>
              </a:rPr>
              <a:t>1. Diketahui f(x)=5x, g(x)=x+3, h(x)=x</a:t>
            </a:r>
            <a:r>
              <a:rPr lang="sv-SE" baseline="30000" dirty="0" smtClean="0">
                <a:latin typeface="+mj-lt"/>
              </a:rPr>
              <a:t>2</a:t>
            </a:r>
            <a:r>
              <a:rPr lang="sv-SE" dirty="0" smtClean="0">
                <a:latin typeface="+mj-lt"/>
              </a:rPr>
              <a:t>+2x-3</a:t>
            </a:r>
          </a:p>
          <a:p>
            <a:pPr>
              <a:buNone/>
            </a:pPr>
            <a:r>
              <a:rPr lang="sv-SE" dirty="0" smtClean="0">
                <a:latin typeface="+mj-lt"/>
              </a:rPr>
              <a:t>	Carilah f+g, g-h, f.g, h/g !</a:t>
            </a:r>
          </a:p>
          <a:p>
            <a:pPr>
              <a:buNone/>
            </a:pPr>
            <a:r>
              <a:rPr lang="sv-SE" dirty="0" smtClean="0">
                <a:latin typeface="+mj-lt"/>
              </a:rPr>
              <a:t>2. Gambarlah grafik fungsi y = x</a:t>
            </a:r>
            <a:r>
              <a:rPr lang="sv-SE" baseline="30000" dirty="0" smtClean="0">
                <a:latin typeface="+mj-lt"/>
              </a:rPr>
              <a:t>2</a:t>
            </a:r>
            <a:r>
              <a:rPr lang="sv-SE" dirty="0" smtClean="0">
                <a:latin typeface="+mj-lt"/>
              </a:rPr>
              <a:t> +2x+ 1 dan y = x</a:t>
            </a:r>
            <a:r>
              <a:rPr lang="sv-SE" baseline="30000" dirty="0" smtClean="0">
                <a:latin typeface="+mj-lt"/>
              </a:rPr>
              <a:t>4</a:t>
            </a:r>
            <a:r>
              <a:rPr lang="sv-SE" dirty="0" smtClean="0">
                <a:latin typeface="+mj-lt"/>
              </a:rPr>
              <a:t> – x</a:t>
            </a:r>
            <a:r>
              <a:rPr lang="sv-SE" baseline="30000" dirty="0" smtClean="0">
                <a:latin typeface="+mj-lt"/>
              </a:rPr>
              <a:t>3</a:t>
            </a:r>
            <a:r>
              <a:rPr lang="sv-SE" dirty="0" smtClean="0">
                <a:latin typeface="+mj-lt"/>
              </a:rPr>
              <a:t>!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000" dirty="0" smtClean="0">
                <a:latin typeface="+mj-lt"/>
              </a:rPr>
              <a:t>Agar </a:t>
            </a:r>
            <a:r>
              <a:rPr lang="en-GB" sz="2000" dirty="0" err="1" smtClean="0">
                <a:latin typeface="+mj-lt"/>
              </a:rPr>
              <a:t>mahasiswa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memahami</a:t>
            </a:r>
            <a:r>
              <a:rPr lang="en-GB" sz="2000" dirty="0" smtClean="0">
                <a:latin typeface="+mj-lt"/>
              </a:rPr>
              <a:t> :</a:t>
            </a:r>
            <a:endParaRPr lang="en-US" sz="20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GB" sz="2000" dirty="0" smtClean="0">
                <a:latin typeface="+mj-lt"/>
              </a:rPr>
              <a:t>1. Cara </a:t>
            </a:r>
            <a:r>
              <a:rPr lang="en-GB" sz="2000" dirty="0" err="1" smtClean="0">
                <a:latin typeface="+mj-lt"/>
              </a:rPr>
              <a:t>penulisan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fungsi</a:t>
            </a:r>
            <a:r>
              <a:rPr lang="en-GB" sz="2000" dirty="0" smtClean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GB" sz="2000" dirty="0" smtClean="0">
                <a:latin typeface="+mj-lt"/>
              </a:rPr>
              <a:t>2. </a:t>
            </a:r>
            <a:r>
              <a:rPr lang="en-GB" sz="2000" dirty="0" err="1" smtClean="0">
                <a:latin typeface="+mj-lt"/>
              </a:rPr>
              <a:t>Dapat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mengoperasikan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fungsi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sebagaimana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layaknya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suatu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bilangan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meskipun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fungsi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bukan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termasuk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bilangan</a:t>
            </a:r>
            <a:r>
              <a:rPr lang="en-GB" sz="2000" dirty="0" smtClean="0">
                <a:latin typeface="+mj-lt"/>
              </a:rPr>
              <a:t>.</a:t>
            </a:r>
            <a:endParaRPr lang="en-US" sz="2000" dirty="0" smtClean="0">
              <a:latin typeface="+mj-lt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GB" sz="2000" dirty="0" smtClean="0">
                <a:latin typeface="+mj-lt"/>
              </a:rPr>
              <a:t>3. </a:t>
            </a:r>
            <a:r>
              <a:rPr lang="en-GB" sz="2000" dirty="0" err="1" smtClean="0">
                <a:latin typeface="+mj-lt"/>
              </a:rPr>
              <a:t>Sifat</a:t>
            </a:r>
            <a:r>
              <a:rPr lang="en-GB" sz="2000" dirty="0" smtClean="0">
                <a:latin typeface="+mj-lt"/>
              </a:rPr>
              <a:t>-</a:t>
            </a:r>
            <a:r>
              <a:rPr lang="en-GB" sz="2000" dirty="0" err="1" smtClean="0">
                <a:latin typeface="+mj-lt"/>
              </a:rPr>
              <a:t>sifat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dasar</a:t>
            </a:r>
            <a:r>
              <a:rPr lang="en-GB" sz="2000" dirty="0" smtClean="0">
                <a:latin typeface="+mj-lt"/>
              </a:rPr>
              <a:t> &amp; </a:t>
            </a:r>
            <a:r>
              <a:rPr lang="en-GB" sz="2000" dirty="0" err="1" smtClean="0">
                <a:latin typeface="+mj-lt"/>
              </a:rPr>
              <a:t>pengoperasian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fungsi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polinomial</a:t>
            </a:r>
            <a:r>
              <a:rPr lang="en-GB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5444637"/>
            <a:ext cx="1390650" cy="13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638800"/>
          </a:xfrm>
        </p:spPr>
        <p:txBody>
          <a:bodyPr>
            <a:normAutofit/>
          </a:bodyPr>
          <a:lstStyle/>
          <a:p>
            <a:r>
              <a:rPr lang="en-US" sz="1700" b="1" dirty="0" err="1" smtClean="0"/>
              <a:t>Definisi</a:t>
            </a:r>
            <a:r>
              <a:rPr lang="en-US" sz="1700" b="1" dirty="0" smtClean="0"/>
              <a:t>: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err="1" smtClean="0"/>
              <a:t>Fungsi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A </a:t>
            </a:r>
            <a:r>
              <a:rPr lang="en-US" sz="1700" dirty="0" err="1" smtClean="0"/>
              <a:t>ke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B </a:t>
            </a:r>
            <a:r>
              <a:rPr lang="en-US" sz="1700" dirty="0" err="1" smtClean="0"/>
              <a:t>adalah</a:t>
            </a:r>
            <a:r>
              <a:rPr lang="en-US" sz="1700" dirty="0" smtClean="0"/>
              <a:t> </a:t>
            </a:r>
            <a:r>
              <a:rPr lang="en-US" sz="1700" dirty="0" err="1" smtClean="0"/>
              <a:t>relasi</a:t>
            </a:r>
            <a:r>
              <a:rPr lang="en-US" sz="1700" dirty="0" smtClean="0"/>
              <a:t> </a:t>
            </a:r>
            <a:r>
              <a:rPr lang="en-US" sz="1700" dirty="0" err="1" smtClean="0"/>
              <a:t>khusus</a:t>
            </a:r>
            <a:r>
              <a:rPr lang="en-US" sz="1700" dirty="0" smtClean="0"/>
              <a:t> yang </a:t>
            </a:r>
            <a:r>
              <a:rPr lang="en-US" sz="1700" dirty="0" err="1" smtClean="0"/>
              <a:t>memasangkan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setiap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A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tepat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B.</a:t>
            </a:r>
          </a:p>
          <a:p>
            <a:r>
              <a:rPr lang="en-US" sz="1700" dirty="0" err="1" smtClean="0"/>
              <a:t>Dengan</a:t>
            </a:r>
            <a:r>
              <a:rPr lang="en-US" sz="1700" dirty="0" smtClean="0"/>
              <a:t> diagram </a:t>
            </a:r>
            <a:r>
              <a:rPr lang="en-US" sz="1700" dirty="0" err="1" smtClean="0"/>
              <a:t>panah</a:t>
            </a:r>
            <a:r>
              <a:rPr lang="en-US" sz="1700" dirty="0" smtClean="0"/>
              <a:t> </a:t>
            </a:r>
            <a:r>
              <a:rPr lang="en-US" sz="1700" dirty="0" err="1" smtClean="0"/>
              <a:t>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ditunjukkan</a:t>
            </a:r>
            <a:r>
              <a:rPr lang="en-US" sz="1700" dirty="0" smtClean="0"/>
              <a:t> </a:t>
            </a:r>
            <a:r>
              <a:rPr lang="en-US" sz="1700" dirty="0" err="1" smtClean="0"/>
              <a:t>bahwa</a:t>
            </a:r>
            <a:r>
              <a:rPr lang="en-US" sz="1700" dirty="0" smtClean="0"/>
              <a:t> :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Ini</a:t>
            </a:r>
            <a:r>
              <a:rPr lang="en-US" sz="1700" dirty="0" smtClean="0"/>
              <a:t> </a:t>
            </a:r>
            <a:r>
              <a:rPr lang="en-US" sz="1700" dirty="0" err="1" smtClean="0"/>
              <a:t>adalah</a:t>
            </a:r>
            <a:r>
              <a:rPr lang="en-US" sz="1700" dirty="0" smtClean="0"/>
              <a:t> </a:t>
            </a:r>
            <a:r>
              <a:rPr lang="en-US" sz="1700" b="1" dirty="0" err="1" smtClean="0"/>
              <a:t>fungsi</a:t>
            </a:r>
            <a:r>
              <a:rPr lang="en-US" sz="1700" dirty="0" smtClean="0"/>
              <a:t>, </a:t>
            </a:r>
            <a:r>
              <a:rPr lang="en-US" sz="1700" dirty="0" err="1" smtClean="0"/>
              <a:t>sebab</a:t>
            </a:r>
            <a:r>
              <a:rPr lang="en-US" sz="1700" dirty="0" smtClean="0"/>
              <a:t> </a:t>
            </a:r>
            <a:r>
              <a:rPr lang="en-US" sz="1700" dirty="0" err="1" smtClean="0"/>
              <a:t>setiap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A </a:t>
            </a:r>
            <a:r>
              <a:rPr lang="en-US" sz="1700" dirty="0" err="1" smtClean="0"/>
              <a:t>dipasangkan</a:t>
            </a:r>
            <a:r>
              <a:rPr lang="en-US" sz="1700" dirty="0" smtClean="0"/>
              <a:t> </a:t>
            </a:r>
          </a:p>
          <a:p>
            <a:pPr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tepat</a:t>
            </a:r>
            <a:r>
              <a:rPr lang="en-US" sz="1700" dirty="0" smtClean="0"/>
              <a:t> </a:t>
            </a:r>
            <a:r>
              <a:rPr lang="en-US" sz="1700" dirty="0" err="1" smtClean="0"/>
              <a:t>satu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B</a:t>
            </a:r>
          </a:p>
          <a:p>
            <a:pPr algn="just"/>
            <a:endParaRPr lang="en-US" sz="1700" dirty="0" smtClean="0"/>
          </a:p>
          <a:p>
            <a:pPr algn="just"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Ini</a:t>
            </a:r>
            <a:r>
              <a:rPr lang="en-US" sz="1700" dirty="0" smtClean="0"/>
              <a:t> </a:t>
            </a:r>
            <a:r>
              <a:rPr lang="en-US" sz="1700" b="1" dirty="0" err="1" smtClean="0"/>
              <a:t>bukan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fungsi</a:t>
            </a:r>
            <a:r>
              <a:rPr lang="en-US" sz="1700" dirty="0" smtClean="0"/>
              <a:t>, </a:t>
            </a:r>
            <a:r>
              <a:rPr lang="en-US" sz="1700" dirty="0" err="1" smtClean="0"/>
              <a:t>sebab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A </a:t>
            </a:r>
            <a:r>
              <a:rPr lang="en-US" sz="1700" dirty="0" err="1" smtClean="0"/>
              <a:t>yaitu</a:t>
            </a:r>
            <a:r>
              <a:rPr lang="en-US" sz="1700" dirty="0" smtClean="0"/>
              <a:t> 2 yang </a:t>
            </a:r>
          </a:p>
          <a:p>
            <a:pPr algn="just"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tidak</a:t>
            </a:r>
            <a:r>
              <a:rPr lang="en-US" sz="1700" dirty="0" smtClean="0"/>
              <a:t> </a:t>
            </a:r>
            <a:r>
              <a:rPr lang="en-US" sz="1700" dirty="0" err="1" smtClean="0"/>
              <a:t>dipasangkan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anggota</a:t>
            </a:r>
            <a:r>
              <a:rPr lang="en-US" sz="1700" dirty="0" smtClean="0"/>
              <a:t> B</a:t>
            </a:r>
          </a:p>
          <a:p>
            <a:pPr algn="just">
              <a:buNone/>
            </a:pPr>
            <a:endParaRPr lang="en-US" sz="1700" dirty="0" smtClean="0"/>
          </a:p>
          <a:p>
            <a:pPr algn="just"/>
            <a:r>
              <a:rPr lang="en-US" sz="1700" dirty="0" err="1" smtClean="0"/>
              <a:t>Pada</a:t>
            </a:r>
            <a:r>
              <a:rPr lang="en-US" sz="1700" dirty="0" smtClean="0"/>
              <a:t> diagram </a:t>
            </a:r>
            <a:r>
              <a:rPr lang="en-US" sz="1700" dirty="0" err="1" smtClean="0"/>
              <a:t>panah</a:t>
            </a:r>
            <a:r>
              <a:rPr lang="en-US" sz="1700" dirty="0" smtClean="0"/>
              <a:t> </a:t>
            </a:r>
            <a:r>
              <a:rPr lang="en-US" sz="1700" dirty="0" err="1" smtClean="0"/>
              <a:t>berikut</a:t>
            </a:r>
            <a:r>
              <a:rPr lang="en-US" sz="1700" dirty="0" smtClean="0"/>
              <a:t> :</a:t>
            </a:r>
          </a:p>
          <a:p>
            <a:pPr algn="just"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A = {1 , 2 , 3 } </a:t>
            </a:r>
            <a:r>
              <a:rPr lang="en-US" sz="1700" dirty="0" err="1" smtClean="0"/>
              <a:t>dinamakan</a:t>
            </a:r>
            <a:r>
              <a:rPr lang="en-US" sz="1700" dirty="0" smtClean="0"/>
              <a:t> Domain / </a:t>
            </a:r>
            <a:r>
              <a:rPr lang="en-US" sz="1700" dirty="0" err="1" smtClean="0"/>
              <a:t>daerah</a:t>
            </a:r>
            <a:r>
              <a:rPr lang="en-US" sz="1700" dirty="0" smtClean="0"/>
              <a:t> </a:t>
            </a:r>
            <a:r>
              <a:rPr lang="en-US" sz="1700" dirty="0" err="1" smtClean="0"/>
              <a:t>asal</a:t>
            </a:r>
            <a:endParaRPr lang="en-US" sz="1700" dirty="0" smtClean="0"/>
          </a:p>
          <a:p>
            <a:pPr algn="just"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B = { a , b , c } </a:t>
            </a:r>
            <a:r>
              <a:rPr lang="en-US" sz="1700" dirty="0" err="1" smtClean="0"/>
              <a:t>dinamakan</a:t>
            </a:r>
            <a:r>
              <a:rPr lang="en-US" sz="1700" dirty="0" smtClean="0"/>
              <a:t> </a:t>
            </a:r>
            <a:r>
              <a:rPr lang="en-US" sz="1700" dirty="0" err="1" smtClean="0"/>
              <a:t>Kodomain</a:t>
            </a:r>
            <a:r>
              <a:rPr lang="en-US" sz="1700" dirty="0" smtClean="0"/>
              <a:t> / </a:t>
            </a:r>
            <a:r>
              <a:rPr lang="en-US" sz="1700" dirty="0" err="1" smtClean="0"/>
              <a:t>daerah</a:t>
            </a:r>
            <a:r>
              <a:rPr lang="en-US" sz="1700" dirty="0" smtClean="0"/>
              <a:t> </a:t>
            </a:r>
            <a:r>
              <a:rPr lang="en-US" sz="1700" dirty="0" err="1" smtClean="0"/>
              <a:t>kawan</a:t>
            </a:r>
            <a:endParaRPr lang="en-US" sz="1700" dirty="0" smtClean="0"/>
          </a:p>
          <a:p>
            <a:pPr algn="just">
              <a:buNone/>
            </a:pPr>
            <a:r>
              <a:rPr lang="en-US" sz="1700" dirty="0" smtClean="0"/>
              <a:t>			</a:t>
            </a:r>
            <a:r>
              <a:rPr lang="en-US" sz="1700" dirty="0" err="1" smtClean="0"/>
              <a:t>Himpunan</a:t>
            </a:r>
            <a:r>
              <a:rPr lang="en-US" sz="1700" dirty="0" smtClean="0"/>
              <a:t> { a , b } </a:t>
            </a:r>
            <a:r>
              <a:rPr lang="en-US" sz="1700" dirty="0" err="1" smtClean="0"/>
              <a:t>dinamakan</a:t>
            </a:r>
            <a:r>
              <a:rPr lang="en-US" sz="1700" dirty="0" smtClean="0"/>
              <a:t> Range / </a:t>
            </a:r>
            <a:r>
              <a:rPr lang="en-US" sz="1700" dirty="0" err="1" smtClean="0"/>
              <a:t>daerah</a:t>
            </a:r>
            <a:r>
              <a:rPr lang="en-US" sz="1700" dirty="0" smtClean="0"/>
              <a:t> </a:t>
            </a:r>
            <a:r>
              <a:rPr lang="en-US" sz="1700" dirty="0" err="1" smtClean="0"/>
              <a:t>hasil</a:t>
            </a:r>
            <a:endParaRPr lang="en-US" sz="1700" dirty="0" smtClean="0"/>
          </a:p>
          <a:p>
            <a:pPr algn="just"/>
            <a:endParaRPr lang="en-US" sz="1700" dirty="0" smtClean="0"/>
          </a:p>
        </p:txBody>
      </p:sp>
      <p:sp>
        <p:nvSpPr>
          <p:cNvPr id="1026" name="AutoShape 2" descr="http://idkf.bogor.net/yuesbi/e-DU.KU/edukasi.net/SMP/Matematika/Fungsi%20dan%20Grafiknya/images/hal2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820" y="2777637"/>
            <a:ext cx="126758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996837"/>
            <a:ext cx="1295400" cy="11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91000"/>
            <a:ext cx="8229600" cy="23622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+mj-lt"/>
              </a:rPr>
              <a:t>Pemasangan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terjadi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oleh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f </a:t>
            </a:r>
            <a:r>
              <a:rPr lang="en-US" sz="2000" dirty="0" err="1" smtClean="0">
                <a:latin typeface="+mj-lt"/>
              </a:rPr>
              <a:t>adalah</a:t>
            </a:r>
            <a:r>
              <a:rPr lang="en-US" sz="2000" dirty="0" smtClean="0">
                <a:latin typeface="+mj-lt"/>
              </a:rPr>
              <a:t> :</a:t>
            </a:r>
            <a:br>
              <a:rPr lang="en-US" sz="2000" dirty="0" smtClean="0">
                <a:latin typeface="+mj-lt"/>
              </a:rPr>
            </a:br>
            <a:r>
              <a:rPr lang="en-US" sz="2000" dirty="0" err="1" smtClean="0">
                <a:latin typeface="+mj-lt"/>
              </a:rPr>
              <a:t>Fungsi</a:t>
            </a:r>
            <a:r>
              <a:rPr lang="en-US" sz="2000" dirty="0" smtClean="0">
                <a:latin typeface="+mj-lt"/>
              </a:rPr>
              <a:t> f </a:t>
            </a:r>
            <a:r>
              <a:rPr lang="en-US" sz="2000" dirty="0" err="1" smtClean="0">
                <a:latin typeface="+mj-lt"/>
              </a:rPr>
              <a:t>memetakan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semua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anggota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himpunan</a:t>
            </a:r>
            <a:r>
              <a:rPr lang="en-US" sz="2000" dirty="0" smtClean="0">
                <a:latin typeface="+mj-lt"/>
              </a:rPr>
              <a:t> A </a:t>
            </a:r>
            <a:r>
              <a:rPr lang="en-US" sz="2000" dirty="0" err="1" smtClean="0">
                <a:latin typeface="+mj-lt"/>
              </a:rPr>
              <a:t>dengan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satu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anggota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himpunan</a:t>
            </a:r>
            <a:r>
              <a:rPr lang="en-US" sz="2000" dirty="0" smtClean="0">
                <a:latin typeface="+mj-lt"/>
              </a:rPr>
              <a:t> B, </a:t>
            </a:r>
            <a:r>
              <a:rPr lang="en-US" sz="2000" dirty="0" err="1" smtClean="0">
                <a:latin typeface="+mj-lt"/>
              </a:rPr>
              <a:t>yaitu</a:t>
            </a:r>
            <a:r>
              <a:rPr lang="en-US" sz="2000" dirty="0" smtClean="0">
                <a:latin typeface="+mj-lt"/>
              </a:rPr>
              <a:t> :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f : 1 → b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f : 2 → a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f : 3 → b</a:t>
            </a:r>
            <a:endParaRPr lang="en-US" sz="2000" dirty="0">
              <a:latin typeface="+mj-lt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0574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4191000" y="39608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67200" y="3657600"/>
            <a:ext cx="381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+mj-lt"/>
              </a:rPr>
              <a:t>Tentukan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apakah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grafik-grafik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dibawah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ini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merupakan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suatu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fungsi</a:t>
            </a:r>
            <a:r>
              <a:rPr lang="en-US" sz="1800" dirty="0" smtClean="0">
                <a:latin typeface="+mj-lt"/>
              </a:rPr>
              <a:t>?</a:t>
            </a:r>
            <a:endParaRPr lang="en-US" sz="1800" dirty="0">
              <a:latin typeface="+mj-lt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57400"/>
            <a:ext cx="20669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057400"/>
            <a:ext cx="2162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057400"/>
            <a:ext cx="27908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3675" y="4114800"/>
            <a:ext cx="320992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2743200" y="6477000"/>
            <a:ext cx="3200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A = { 1, 2, 3 } </a:t>
            </a:r>
            <a:r>
              <a:rPr lang="en-US" sz="3200" dirty="0" err="1" smtClean="0"/>
              <a:t>dan</a:t>
            </a:r>
            <a:r>
              <a:rPr lang="en-US" sz="3200" dirty="0" smtClean="0"/>
              <a:t> B = { 4, 5, 6,7,8 }. 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f </a:t>
            </a:r>
            <a:r>
              <a:rPr lang="en-US" sz="3200" dirty="0" err="1" smtClean="0"/>
              <a:t>memetakan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x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A </a:t>
            </a:r>
            <a:r>
              <a:rPr lang="en-US" sz="3200" dirty="0" err="1" smtClean="0"/>
              <a:t>ke</a:t>
            </a:r>
            <a:r>
              <a:rPr lang="en-US" sz="3200" dirty="0" smtClean="0"/>
              <a:t> x + 4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B. 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a.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diagram </a:t>
            </a:r>
            <a:r>
              <a:rPr lang="en-US" sz="3200" dirty="0" err="1" smtClean="0"/>
              <a:t>panah</a:t>
            </a:r>
            <a:endParaRPr lang="en-US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b.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c.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rumus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d.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asal</a:t>
            </a:r>
            <a:r>
              <a:rPr lang="en-US" sz="3200" dirty="0" smtClean="0"/>
              <a:t> &amp;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kawan</a:t>
            </a:r>
            <a:endParaRPr lang="en-US" sz="3200" dirty="0" smtClean="0"/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	f.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err="1" smtClean="0"/>
              <a:t>Jawab</a:t>
            </a:r>
            <a:r>
              <a:rPr lang="en-US" sz="18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Fungsi</a:t>
            </a:r>
            <a:r>
              <a:rPr lang="en-US" sz="1800" dirty="0" smtClean="0"/>
              <a:t> f </a:t>
            </a:r>
            <a:r>
              <a:rPr lang="en-US" sz="1800" dirty="0" err="1" smtClean="0"/>
              <a:t>memetakan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x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A </a:t>
            </a:r>
            <a:r>
              <a:rPr lang="en-US" sz="1800" dirty="0" err="1" smtClean="0"/>
              <a:t>ke</a:t>
            </a:r>
            <a:r>
              <a:rPr lang="en-US" sz="1800" dirty="0" smtClean="0"/>
              <a:t> x + 4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B.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a. diagram </a:t>
            </a:r>
            <a:r>
              <a:rPr lang="en-US" sz="1800" dirty="0" err="1" smtClean="0"/>
              <a:t>panah</a:t>
            </a:r>
            <a:r>
              <a:rPr lang="en-US" sz="1800" dirty="0" smtClean="0"/>
              <a:t> 	b. </a:t>
            </a:r>
            <a:r>
              <a:rPr lang="en-US" sz="1800" dirty="0" err="1" smtClean="0"/>
              <a:t>notasi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f : x → x + 4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c. </a:t>
            </a:r>
            <a:r>
              <a:rPr lang="en-US" sz="1800" dirty="0" err="1" smtClean="0"/>
              <a:t>rumus</a:t>
            </a:r>
            <a:r>
              <a:rPr lang="en-US" sz="1800" dirty="0" smtClean="0"/>
              <a:t> </a:t>
            </a:r>
            <a:r>
              <a:rPr lang="en-US" sz="1800" dirty="0" err="1" smtClean="0"/>
              <a:t>fungsi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f (x) = x + 4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d.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asal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{ 1, 2, 3 }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e.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kawan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{ 4, 5, 6, 7, 8 }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			f.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{ 5, 6, 7 }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688431"/>
            <a:ext cx="1524000" cy="165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A = { 2,4,6} </a:t>
            </a:r>
            <a:r>
              <a:rPr lang="en-US" sz="3200" dirty="0" err="1" smtClean="0"/>
              <a:t>dan</a:t>
            </a:r>
            <a:r>
              <a:rPr lang="en-US" sz="3200" dirty="0" smtClean="0"/>
              <a:t> B = {5,10,21,35,41,45}. 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f </a:t>
            </a:r>
            <a:r>
              <a:rPr lang="en-US" sz="3200" dirty="0" err="1" smtClean="0"/>
              <a:t>memetakan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x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A </a:t>
            </a:r>
            <a:r>
              <a:rPr lang="en-US" sz="3200" dirty="0" err="1" smtClean="0"/>
              <a:t>ke</a:t>
            </a:r>
            <a:r>
              <a:rPr lang="en-US" sz="3200" dirty="0" smtClean="0"/>
              <a:t> 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+ 5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B.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	a.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diagram </a:t>
            </a:r>
            <a:r>
              <a:rPr lang="en-US" sz="3200" dirty="0" err="1" smtClean="0"/>
              <a:t>panah</a:t>
            </a:r>
            <a:endParaRPr lang="en-US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	b.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	c.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rumus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	d.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asaleNyatakan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kawan</a:t>
            </a:r>
            <a:endParaRPr lang="en-US" sz="32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/>
              <a:t>	f. </a:t>
            </a:r>
            <a:r>
              <a:rPr lang="en-US" sz="3200" dirty="0" err="1" smtClean="0"/>
              <a:t>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3341</TotalTime>
  <Words>339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Equation</vt:lpstr>
      <vt:lpstr>Fungsi &amp; Grafiknya</vt:lpstr>
      <vt:lpstr>Agenda</vt:lpstr>
      <vt:lpstr>Tujuan</vt:lpstr>
      <vt:lpstr>Fungsi dan Grafiknya</vt:lpstr>
      <vt:lpstr>Fungsi dan Grafiknya</vt:lpstr>
      <vt:lpstr>Contoh</vt:lpstr>
      <vt:lpstr>Contoh-1</vt:lpstr>
      <vt:lpstr>Pembahasan</vt:lpstr>
      <vt:lpstr>Contoh-2</vt:lpstr>
      <vt:lpstr>Notasi dan Rumus Fungsi</vt:lpstr>
      <vt:lpstr>Notasi dan Rumus Fungsi</vt:lpstr>
      <vt:lpstr>Operasi pada Fungsi</vt:lpstr>
      <vt:lpstr>Contoh</vt:lpstr>
      <vt:lpstr>Fungsi Polinommial</vt:lpstr>
      <vt:lpstr>Contoh 1</vt:lpstr>
      <vt:lpstr>Contoh (lanjutan)</vt:lpstr>
      <vt:lpstr>Contoh (lanjutan)</vt:lpstr>
      <vt:lpstr>Contoh (Lanjutan) </vt:lpstr>
      <vt:lpstr>Contoh 2</vt:lpstr>
      <vt:lpstr>Contoh (lanjutan)</vt:lpstr>
      <vt:lpstr>Contoh (lanjutan)</vt:lpstr>
      <vt:lpstr>Latihan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80</cp:revision>
  <dcterms:created xsi:type="dcterms:W3CDTF">2015-06-24T01:05:00Z</dcterms:created>
  <dcterms:modified xsi:type="dcterms:W3CDTF">2015-10-06T05:05:28Z</dcterms:modified>
</cp:coreProperties>
</file>