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9" r:id="rId10"/>
    <p:sldId id="265" r:id="rId11"/>
    <p:sldId id="271" r:id="rId12"/>
    <p:sldId id="266" r:id="rId13"/>
    <p:sldId id="267" r:id="rId14"/>
    <p:sldId id="272" r:id="rId15"/>
    <p:sldId id="277" r:id="rId16"/>
    <p:sldId id="274" r:id="rId17"/>
    <p:sldId id="275" r:id="rId18"/>
    <p:sldId id="276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862E2-6E73-4883-91AE-C64F5BF88203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7A9E81-DC7D-41D1-91CA-B6186261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95600"/>
            <a:ext cx="6477000" cy="1828800"/>
          </a:xfrm>
        </p:spPr>
        <p:txBody>
          <a:bodyPr/>
          <a:lstStyle/>
          <a:p>
            <a:pPr algn="ctr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r>
              <a:rPr lang="en-US" dirty="0" smtClean="0"/>
              <a:t> &amp; </a:t>
            </a:r>
            <a:r>
              <a:rPr lang="en-US" dirty="0" err="1" smtClean="0"/>
              <a:t>Grafiknya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b="1" dirty="0" err="1" smtClean="0"/>
              <a:t>Riri</a:t>
            </a:r>
            <a:r>
              <a:rPr lang="en-US" b="1" dirty="0" smtClean="0"/>
              <a:t> </a:t>
            </a:r>
            <a:r>
              <a:rPr lang="en-US" b="1" dirty="0" err="1" smtClean="0"/>
              <a:t>Irawati</a:t>
            </a:r>
            <a:r>
              <a:rPr lang="en-US" b="1" dirty="0" smtClean="0"/>
              <a:t>, </a:t>
            </a:r>
            <a:r>
              <a:rPr lang="en-US" b="1" dirty="0" err="1" smtClean="0"/>
              <a:t>M.Kom</a:t>
            </a:r>
            <a:endParaRPr lang="en-US" b="1" dirty="0" smtClean="0"/>
          </a:p>
          <a:p>
            <a:pPr algn="r"/>
            <a:r>
              <a:rPr lang="en-US" b="1" dirty="0" smtClean="0"/>
              <a:t>3 </a:t>
            </a:r>
            <a:r>
              <a:rPr lang="en-US" b="1" dirty="0" err="1" smtClean="0"/>
              <a:t>sks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724525" cy="26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menyelesaikan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trigonometri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dipahami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trionometri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Setelah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mengetahui</a:t>
            </a:r>
            <a:r>
              <a:rPr lang="en-US" sz="1800" dirty="0" smtClean="0"/>
              <a:t>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dasarnya</a:t>
            </a:r>
            <a:r>
              <a:rPr lang="en-US" sz="1800" dirty="0" smtClean="0"/>
              <a:t>, </a:t>
            </a:r>
            <a:r>
              <a:rPr lang="en-US" sz="1800" dirty="0" err="1" smtClean="0"/>
              <a:t>selanjutnya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mengetahui</a:t>
            </a:r>
            <a:r>
              <a:rPr lang="en-US" sz="1800" dirty="0" smtClean="0"/>
              <a:t> </a:t>
            </a:r>
            <a:r>
              <a:rPr lang="en-US" sz="1800" dirty="0" err="1" smtClean="0"/>
              <a:t>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transformasi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trigonometri</a:t>
            </a:r>
            <a:r>
              <a:rPr lang="en-US" sz="1800" dirty="0" smtClean="0"/>
              <a:t> </a:t>
            </a:r>
            <a:r>
              <a:rPr lang="en-US" sz="1800" dirty="0" err="1" smtClean="0"/>
              <a:t>dasarnya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Perubahan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trigonometri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amplitudo</a:t>
            </a:r>
            <a:r>
              <a:rPr lang="en-US" sz="1800" dirty="0" smtClean="0"/>
              <a:t>, </a:t>
            </a:r>
            <a:r>
              <a:rPr lang="en-US" sz="1800" b="1" dirty="0" err="1" smtClean="0"/>
              <a:t>periode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pergeseran</a:t>
            </a:r>
            <a:r>
              <a:rPr lang="en-US" sz="1800" dirty="0" smtClean="0"/>
              <a:t> </a:t>
            </a:r>
            <a:r>
              <a:rPr lang="en-US" sz="1800" dirty="0" err="1" smtClean="0"/>
              <a:t>atas-bawah</a:t>
            </a:r>
            <a:r>
              <a:rPr lang="en-US" sz="1800" dirty="0" smtClean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kiri-kanan</a:t>
            </a:r>
            <a:r>
              <a:rPr lang="en-US" sz="1800" dirty="0" smtClean="0"/>
              <a:t>.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trigonometri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33800"/>
            <a:ext cx="4429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3238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133600"/>
            <a:ext cx="4324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342148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496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45243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2057400"/>
            <a:ext cx="4505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pPr algn="ctr"/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8534400" cy="4495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ditunjukkan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langkah-langkah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menggambar</a:t>
            </a:r>
            <a:r>
              <a:rPr lang="en-US" sz="2000" dirty="0" smtClean="0"/>
              <a:t> </a:t>
            </a:r>
            <a:r>
              <a:rPr lang="en-US" sz="2000" dirty="0" err="1" smtClean="0"/>
              <a:t>grafik</a:t>
            </a:r>
            <a:r>
              <a:rPr lang="en-US" sz="2000" dirty="0" smtClean="0"/>
              <a:t> </a:t>
            </a:r>
            <a:r>
              <a:rPr lang="en-US" sz="2000" b="1" i="1" dirty="0" smtClean="0"/>
              <a:t>y</a:t>
            </a:r>
            <a:r>
              <a:rPr lang="en-US" sz="2000" b="1" dirty="0" smtClean="0"/>
              <a:t> = sin </a:t>
            </a:r>
            <a:r>
              <a:rPr lang="en-US" sz="2000" b="1" i="1" dirty="0" smtClean="0"/>
              <a:t>x</a:t>
            </a:r>
            <a:r>
              <a:rPr lang="en-US" sz="2000" b="1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Tentu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lukislah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Cartesius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berpetak</a:t>
            </a:r>
            <a:r>
              <a:rPr lang="en-US" sz="2000" dirty="0" smtClean="0"/>
              <a:t>.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daftarlah</a:t>
            </a:r>
            <a:r>
              <a:rPr lang="en-US" sz="2000" dirty="0" smtClean="0"/>
              <a:t> </a:t>
            </a:r>
            <a:r>
              <a:rPr lang="en-US" sz="2000" dirty="0" err="1" smtClean="0"/>
              <a:t>sudut-sudut</a:t>
            </a:r>
            <a:r>
              <a:rPr lang="en-US" sz="2000" dirty="0" smtClean="0"/>
              <a:t> </a:t>
            </a:r>
            <a:r>
              <a:rPr lang="en-US" sz="2000" dirty="0" err="1" smtClean="0"/>
              <a:t>istimewa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x.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Lukislah</a:t>
            </a:r>
            <a:r>
              <a:rPr lang="en-US" sz="2000" dirty="0" smtClean="0"/>
              <a:t> </a:t>
            </a:r>
            <a:r>
              <a:rPr lang="en-US" sz="2000" dirty="0" err="1" smtClean="0"/>
              <a:t>titik-titik</a:t>
            </a:r>
            <a:r>
              <a:rPr lang="en-US" sz="2000" dirty="0" smtClean="0"/>
              <a:t> </a:t>
            </a:r>
            <a:r>
              <a:rPr lang="en-US" sz="2000" dirty="0" err="1" smtClean="0"/>
              <a:t>pasangan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berurutan</a:t>
            </a:r>
            <a:r>
              <a:rPr lang="en-US" sz="2000" dirty="0" smtClean="0"/>
              <a:t> (</a:t>
            </a:r>
            <a:r>
              <a:rPr lang="en-US" sz="2000" i="1" dirty="0" smtClean="0"/>
              <a:t>x</a:t>
            </a:r>
            <a:r>
              <a:rPr lang="en-US" sz="2000" dirty="0" smtClean="0"/>
              <a:t>, </a:t>
            </a:r>
            <a:r>
              <a:rPr lang="en-US" sz="2000" i="1" dirty="0" smtClean="0"/>
              <a:t>y</a:t>
            </a:r>
            <a:r>
              <a:rPr lang="en-US" sz="2000" dirty="0" smtClean="0"/>
              <a:t>)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</a:t>
            </a:r>
            <a:r>
              <a:rPr lang="en-US" sz="2000" dirty="0" smtClean="0"/>
              <a:t> </a:t>
            </a:r>
            <a:r>
              <a:rPr lang="en-US" sz="2000" dirty="0" err="1" smtClean="0"/>
              <a:t>Cartesius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/>
              <a:t>3. </a:t>
            </a:r>
            <a:r>
              <a:rPr lang="sv-SE" sz="2000" dirty="0" smtClean="0"/>
              <a:t>Hubungkan titik-titik tersebut dengan kurva halus (kontinu).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y = sin 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029200" cy="163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4518329" cy="28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657600"/>
            <a:ext cx="4648200" cy="29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199"/>
            <a:ext cx="51022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Gambarkan</a:t>
            </a:r>
            <a:r>
              <a:rPr lang="en-US" dirty="0" smtClean="0"/>
              <a:t> : </a:t>
            </a:r>
            <a:r>
              <a:rPr lang="en-US" dirty="0" err="1" smtClean="0"/>
              <a:t>sinx</a:t>
            </a:r>
            <a:r>
              <a:rPr lang="en-US" dirty="0" smtClean="0"/>
              <a:t>, 5 sin x, 10 sin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Gambarkan</a:t>
            </a:r>
            <a:r>
              <a:rPr lang="en-US" dirty="0" smtClean="0"/>
              <a:t> : </a:t>
            </a:r>
            <a:r>
              <a:rPr lang="en-US" dirty="0" err="1" smtClean="0"/>
              <a:t>sinx</a:t>
            </a:r>
            <a:r>
              <a:rPr lang="en-US" dirty="0" smtClean="0"/>
              <a:t>, 5 sin x, 10 sin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5486400" cy="214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5050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1. </a:t>
            </a:r>
            <a:r>
              <a:rPr lang="en-GB" dirty="0" err="1" smtClean="0"/>
              <a:t>Fungsi</a:t>
            </a:r>
            <a:r>
              <a:rPr lang="en-GB" dirty="0" smtClean="0"/>
              <a:t> </a:t>
            </a:r>
            <a:r>
              <a:rPr lang="en-GB" dirty="0" err="1" smtClean="0"/>
              <a:t>trigonometri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2. </a:t>
            </a:r>
            <a:r>
              <a:rPr lang="en-GB" dirty="0" err="1" smtClean="0"/>
              <a:t>Menggambar</a:t>
            </a:r>
            <a:r>
              <a:rPr lang="en-GB" dirty="0" smtClean="0"/>
              <a:t> </a:t>
            </a:r>
            <a:r>
              <a:rPr lang="en-GB" dirty="0" err="1" smtClean="0"/>
              <a:t>grafik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 smtClean="0"/>
              <a:t>	a. 3sinx</a:t>
            </a:r>
          </a:p>
          <a:p>
            <a:pPr>
              <a:buNone/>
            </a:pPr>
            <a:r>
              <a:rPr lang="en-US" dirty="0" smtClean="0"/>
              <a:t>	b. sinx+1</a:t>
            </a:r>
          </a:p>
          <a:p>
            <a:pPr>
              <a:buNone/>
            </a:pPr>
            <a:r>
              <a:rPr lang="en-US" dirty="0" smtClean="0"/>
              <a:t>	c. 2cosx</a:t>
            </a:r>
          </a:p>
          <a:p>
            <a:pPr>
              <a:buNone/>
            </a:pPr>
            <a:r>
              <a:rPr lang="en-US" dirty="0" smtClean="0"/>
              <a:t>	d. cosx-2</a:t>
            </a:r>
          </a:p>
          <a:p>
            <a:pPr>
              <a:buNone/>
            </a:pPr>
            <a:r>
              <a:rPr lang="en-US" dirty="0" smtClean="0"/>
              <a:t>	e. 2tanx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err="1" smtClean="0"/>
              <a:t>Mahasiswa</a:t>
            </a:r>
            <a:r>
              <a:rPr lang="en-GB" sz="2400" dirty="0" smtClean="0"/>
              <a:t> </a:t>
            </a:r>
            <a:r>
              <a:rPr lang="en-GB" sz="2400" dirty="0" err="1" smtClean="0"/>
              <a:t>memahami</a:t>
            </a:r>
            <a:r>
              <a:rPr lang="en-GB" sz="2400" dirty="0" smtClean="0"/>
              <a:t> </a:t>
            </a:r>
            <a:r>
              <a:rPr lang="en-GB" sz="2400" dirty="0" err="1" smtClean="0"/>
              <a:t>bahwa</a:t>
            </a:r>
            <a:r>
              <a:rPr lang="en-GB" sz="2400" dirty="0" smtClean="0"/>
              <a:t> </a:t>
            </a:r>
            <a:r>
              <a:rPr lang="en-GB" sz="2400" dirty="0" err="1" smtClean="0"/>
              <a:t>fungsi</a:t>
            </a:r>
            <a:r>
              <a:rPr lang="en-GB" sz="2400" dirty="0" smtClean="0"/>
              <a:t> </a:t>
            </a:r>
            <a:r>
              <a:rPr lang="en-GB" sz="2400" dirty="0" err="1" smtClean="0"/>
              <a:t>mempunyai</a:t>
            </a:r>
            <a:r>
              <a:rPr lang="en-GB" sz="2400" dirty="0" smtClean="0"/>
              <a:t> </a:t>
            </a:r>
            <a:r>
              <a:rPr lang="en-GB" sz="2400" dirty="0" err="1" smtClean="0"/>
              <a:t>peranan</a:t>
            </a:r>
            <a:r>
              <a:rPr lang="en-GB" sz="2400" dirty="0" smtClean="0"/>
              <a:t> </a:t>
            </a:r>
            <a:r>
              <a:rPr lang="en-GB" sz="2400" dirty="0" err="1" smtClean="0"/>
              <a:t>dalam</a:t>
            </a:r>
            <a:r>
              <a:rPr lang="en-GB" sz="2400" dirty="0" smtClean="0"/>
              <a:t> </a:t>
            </a:r>
            <a:r>
              <a:rPr lang="en-GB" sz="2400" dirty="0" err="1" smtClean="0"/>
              <a:t>pemecahan</a:t>
            </a:r>
            <a:r>
              <a:rPr lang="en-GB" sz="2400" dirty="0" smtClean="0"/>
              <a:t>  </a:t>
            </a:r>
            <a:r>
              <a:rPr lang="en-GB" sz="2400" dirty="0" err="1" smtClean="0"/>
              <a:t>masalah</a:t>
            </a:r>
            <a:r>
              <a:rPr lang="en-GB" sz="2400" dirty="0" smtClean="0"/>
              <a:t> </a:t>
            </a:r>
            <a:r>
              <a:rPr lang="en-GB" sz="2400" dirty="0" err="1" smtClean="0"/>
              <a:t>trigonometri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dirty="0" smtClean="0"/>
              <a:t>Agar </a:t>
            </a:r>
            <a:r>
              <a:rPr lang="en-GB" sz="2400" dirty="0" err="1" smtClean="0"/>
              <a:t>mahasiswa</a:t>
            </a:r>
            <a:r>
              <a:rPr lang="en-GB" sz="2400" dirty="0" smtClean="0"/>
              <a:t> </a:t>
            </a:r>
            <a:r>
              <a:rPr lang="en-GB" sz="2400" dirty="0" err="1" smtClean="0"/>
              <a:t>memahami</a:t>
            </a:r>
            <a:r>
              <a:rPr lang="en-GB" sz="2400" dirty="0" smtClean="0"/>
              <a:t> : </a:t>
            </a:r>
            <a:r>
              <a:rPr lang="en-GB" sz="2400" dirty="0" err="1" smtClean="0"/>
              <a:t>Sifat-sifat</a:t>
            </a:r>
            <a:r>
              <a:rPr lang="en-GB" sz="2400" dirty="0" smtClean="0"/>
              <a:t> </a:t>
            </a:r>
            <a:r>
              <a:rPr lang="en-GB" sz="2400" dirty="0" err="1" smtClean="0"/>
              <a:t>dasar</a:t>
            </a:r>
            <a:r>
              <a:rPr lang="en-GB" sz="2400" dirty="0" smtClean="0"/>
              <a:t> &amp; </a:t>
            </a:r>
            <a:r>
              <a:rPr lang="en-GB" sz="2400" dirty="0" err="1" smtClean="0"/>
              <a:t>pengoperasian</a:t>
            </a:r>
            <a:r>
              <a:rPr lang="en-GB" sz="2400" dirty="0" smtClean="0"/>
              <a:t> </a:t>
            </a:r>
            <a:r>
              <a:rPr lang="en-GB" sz="2400" dirty="0" err="1" smtClean="0"/>
              <a:t>fungsi</a:t>
            </a:r>
            <a:r>
              <a:rPr lang="en-GB" sz="2400" dirty="0" smtClean="0"/>
              <a:t> </a:t>
            </a:r>
            <a:r>
              <a:rPr lang="en-GB" sz="2400" dirty="0" err="1" smtClean="0"/>
              <a:t>conocs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trigonometri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err="1" smtClean="0"/>
              <a:t>Trigonometri</a:t>
            </a:r>
            <a:r>
              <a:rPr lang="en-US" sz="1800" dirty="0" smtClean="0"/>
              <a:t> (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Yunani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trigonon</a:t>
            </a:r>
            <a:r>
              <a:rPr lang="en-US" sz="1800" dirty="0" smtClean="0"/>
              <a:t> = </a:t>
            </a:r>
            <a:r>
              <a:rPr lang="en-US" sz="1800" dirty="0" err="1" smtClean="0"/>
              <a:t>tiga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metro = </a:t>
            </a:r>
            <a:r>
              <a:rPr lang="en-US" sz="1800" dirty="0" err="1" smtClean="0"/>
              <a:t>mengukur</a:t>
            </a:r>
            <a:r>
              <a:rPr lang="en-US" sz="1800" dirty="0" smtClean="0"/>
              <a:t>)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cabang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berhadapan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trigonometrik</a:t>
            </a:r>
            <a:r>
              <a:rPr lang="en-US" sz="1800" dirty="0" smtClean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sinus, </a:t>
            </a:r>
            <a:r>
              <a:rPr lang="en-US" sz="1800" dirty="0" err="1" smtClean="0"/>
              <a:t>cosinus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tangen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Trigonometri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kesebangunan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siku-siku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dirty="0" err="1" smtClean="0"/>
              <a:t>Sisi-sisi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bersesuaian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bangun</a:t>
            </a:r>
            <a:r>
              <a:rPr lang="en-US" sz="1800" dirty="0" smtClean="0"/>
              <a:t> </a:t>
            </a:r>
            <a:r>
              <a:rPr lang="en-US" sz="1800" dirty="0" err="1" smtClean="0"/>
              <a:t>datar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sebangun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perbandingan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</p:txBody>
      </p:sp>
      <p:sp>
        <p:nvSpPr>
          <p:cNvPr id="3074" name="AutoShape 2" descr="http://rumus-matematika.com/wp-content/uploads/2013/06/TrigonometryTriangle.svg_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2828925" cy="179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3505200"/>
          <a:ext cx="2133600" cy="3225600"/>
        </p:xfrm>
        <a:graphic>
          <a:graphicData uri="http://schemas.openxmlformats.org/presentationml/2006/ole">
            <p:oleObj spid="_x0000_s1026" name="Equation" r:id="rId4" imgW="1612800" imgH="243828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/>
              <a:t>1. Sinus (sin)</a:t>
            </a:r>
          </a:p>
          <a:p>
            <a:pPr algn="just"/>
            <a:r>
              <a:rPr lang="en-US" sz="1800" dirty="0" smtClean="0"/>
              <a:t>Sinus (</a:t>
            </a:r>
            <a:r>
              <a:rPr lang="en-US" sz="1800" dirty="0" err="1" smtClean="0"/>
              <a:t>lambang</a:t>
            </a:r>
            <a:r>
              <a:rPr lang="en-US" sz="1800" dirty="0" smtClean="0"/>
              <a:t>: sin;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Inggris</a:t>
            </a:r>
            <a:r>
              <a:rPr lang="en-US" sz="1800" dirty="0" smtClean="0"/>
              <a:t>: sine) </a:t>
            </a:r>
          </a:p>
          <a:p>
            <a:pPr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perbandingan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miring (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catatan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siku-siku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90 </a:t>
            </a:r>
            <a:r>
              <a:rPr lang="en-US" sz="1800" dirty="0" err="1" smtClean="0"/>
              <a:t>derajat</a:t>
            </a:r>
            <a:r>
              <a:rPr lang="en-US" sz="1800" dirty="0" smtClean="0"/>
              <a:t>).</a:t>
            </a:r>
          </a:p>
          <a:p>
            <a:pPr algn="just"/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dinyatakan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diatas</a:t>
            </a:r>
            <a:r>
              <a:rPr lang="en-US" sz="1800" dirty="0" smtClean="0"/>
              <a:t>. </a:t>
            </a:r>
            <a:r>
              <a:rPr lang="en-US" sz="1800" dirty="0" err="1" smtClean="0"/>
              <a:t>Nilai</a:t>
            </a:r>
            <a:r>
              <a:rPr lang="en-US" sz="1800" dirty="0" smtClean="0"/>
              <a:t> sinus </a:t>
            </a:r>
            <a:r>
              <a:rPr lang="en-US" sz="1800" dirty="0" err="1" smtClean="0"/>
              <a:t>positif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kuadran</a:t>
            </a:r>
            <a:r>
              <a:rPr lang="en-US" sz="1800" dirty="0" smtClean="0"/>
              <a:t> I </a:t>
            </a:r>
            <a:r>
              <a:rPr lang="en-US" sz="1800" dirty="0" err="1" smtClean="0"/>
              <a:t>dan</a:t>
            </a:r>
            <a:r>
              <a:rPr lang="en-US" sz="1800" dirty="0" smtClean="0"/>
              <a:t> II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negatif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kuadran</a:t>
            </a:r>
            <a:r>
              <a:rPr lang="en-US" sz="1800" dirty="0" smtClean="0"/>
              <a:t> III </a:t>
            </a:r>
            <a:r>
              <a:rPr lang="en-US" sz="1800" dirty="0" err="1" smtClean="0"/>
              <a:t>dan</a:t>
            </a:r>
            <a:r>
              <a:rPr lang="en-US" sz="1800" dirty="0" smtClean="0"/>
              <a:t> IV.</a:t>
            </a:r>
          </a:p>
          <a:p>
            <a:pPr algn="just"/>
            <a:r>
              <a:rPr lang="en-US" sz="1800" dirty="0" err="1" smtClean="0"/>
              <a:t>Nilai</a:t>
            </a:r>
            <a:r>
              <a:rPr lang="en-US" sz="1800" dirty="0" smtClean="0"/>
              <a:t> sinus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istimewa</a:t>
            </a:r>
            <a:endParaRPr lang="en-US" sz="1800" dirty="0"/>
          </a:p>
        </p:txBody>
      </p:sp>
      <p:sp>
        <p:nvSpPr>
          <p:cNvPr id="2050" name="AutoShape 2" descr="https://muhar5yah.files.wordpress.com/2008/09/konsep-kuadra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3276600" cy="26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4210050"/>
          <a:ext cx="1981200" cy="2571750"/>
        </p:xfrm>
        <a:graphic>
          <a:graphicData uri="http://schemas.openxmlformats.org/presentationml/2006/ole">
            <p:oleObj spid="_x0000_s2052" name="Equation" r:id="rId4" imgW="1193760" imgH="171432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Cosinus</a:t>
            </a:r>
            <a:r>
              <a:rPr lang="en-US" sz="1800" dirty="0" smtClean="0"/>
              <a:t> (</a:t>
            </a:r>
            <a:r>
              <a:rPr lang="en-US" sz="1800" dirty="0" err="1" smtClean="0"/>
              <a:t>cos</a:t>
            </a:r>
            <a:r>
              <a:rPr lang="en-US" sz="1800" dirty="0" smtClean="0"/>
              <a:t>)</a:t>
            </a:r>
          </a:p>
          <a:p>
            <a:pPr algn="just"/>
            <a:r>
              <a:rPr lang="en-US" sz="1800" dirty="0" err="1" smtClean="0"/>
              <a:t>Kosinus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cosinus</a:t>
            </a:r>
            <a:r>
              <a:rPr lang="en-US" sz="1800" dirty="0" smtClean="0"/>
              <a:t> (</a:t>
            </a:r>
            <a:r>
              <a:rPr lang="en-US" sz="1800" dirty="0" err="1" smtClean="0"/>
              <a:t>simbol</a:t>
            </a:r>
            <a:r>
              <a:rPr lang="en-US" sz="1800" dirty="0" smtClean="0"/>
              <a:t>: </a:t>
            </a:r>
            <a:r>
              <a:rPr lang="en-US" sz="1800" dirty="0" err="1" smtClean="0"/>
              <a:t>cos</a:t>
            </a:r>
            <a:r>
              <a:rPr lang="en-US" sz="1800" dirty="0" smtClean="0"/>
              <a:t>;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Inggris</a:t>
            </a:r>
            <a:r>
              <a:rPr lang="en-US" sz="1800" dirty="0" smtClean="0"/>
              <a:t>: cosine) </a:t>
            </a:r>
          </a:p>
          <a:p>
            <a:pPr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perbandingan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terletak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miring (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catatan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siku-siku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90 </a:t>
            </a:r>
            <a:r>
              <a:rPr lang="en-US" sz="1800" dirty="0" err="1" smtClean="0"/>
              <a:t>derajat</a:t>
            </a:r>
            <a:r>
              <a:rPr lang="en-US" sz="1800" dirty="0" smtClean="0"/>
              <a:t>).</a:t>
            </a:r>
          </a:p>
          <a:p>
            <a:pPr algn="just"/>
            <a:r>
              <a:rPr lang="sv-SE" sz="1800" dirty="0" smtClean="0"/>
              <a:t>Seperti yang telah dinyatakan dalam fungsi dasar diatas. Nilai kosinus positif di kuadran I dan IV dan negatif di kuadran II dan III.</a:t>
            </a:r>
          </a:p>
          <a:p>
            <a:pPr algn="just"/>
            <a:r>
              <a:rPr lang="sv-SE" sz="1800" dirty="0" smtClean="0"/>
              <a:t>Nilai cosinus sudut istimewa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276600" cy="26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4191000"/>
          <a:ext cx="2057400" cy="2552700"/>
        </p:xfrm>
        <a:graphic>
          <a:graphicData uri="http://schemas.openxmlformats.org/presentationml/2006/ole">
            <p:oleObj spid="_x0000_s19458" name="Equation" r:id="rId4" imgW="1218960" imgH="170172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1800" dirty="0" smtClean="0"/>
              <a:t>3. </a:t>
            </a:r>
            <a:r>
              <a:rPr lang="en-US" sz="1800" dirty="0" err="1" smtClean="0"/>
              <a:t>Tangen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Tangen</a:t>
            </a:r>
            <a:r>
              <a:rPr lang="en-US" sz="1800" dirty="0" smtClean="0"/>
              <a:t> (</a:t>
            </a:r>
            <a:r>
              <a:rPr lang="en-US" sz="1800" dirty="0" err="1" smtClean="0"/>
              <a:t>lambang</a:t>
            </a:r>
            <a:r>
              <a:rPr lang="en-US" sz="1800" dirty="0" smtClean="0"/>
              <a:t> </a:t>
            </a:r>
            <a:r>
              <a:rPr lang="en-US" sz="1800" dirty="0" err="1" smtClean="0"/>
              <a:t>tg</a:t>
            </a:r>
            <a:r>
              <a:rPr lang="en-US" sz="1800" dirty="0" smtClean="0"/>
              <a:t>, tan;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Belanda</a:t>
            </a:r>
            <a:r>
              <a:rPr lang="en-US" sz="1800" dirty="0" smtClean="0"/>
              <a:t>: </a:t>
            </a:r>
            <a:r>
              <a:rPr lang="en-US" sz="1800" dirty="0" err="1" smtClean="0"/>
              <a:t>tangens</a:t>
            </a:r>
            <a:r>
              <a:rPr lang="en-US" sz="1800" dirty="0" smtClean="0"/>
              <a:t>;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</a:t>
            </a:r>
            <a:r>
              <a:rPr lang="en-US" sz="1800" dirty="0" err="1" smtClean="0"/>
              <a:t>Inggris</a:t>
            </a:r>
            <a:r>
              <a:rPr lang="en-US" sz="1800" dirty="0" smtClean="0"/>
              <a:t>: tangent) </a:t>
            </a:r>
          </a:p>
          <a:p>
            <a:pPr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perbandingan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depan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sisi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terletak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(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catatan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siku-siku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sudut</a:t>
            </a:r>
            <a:r>
              <a:rPr lang="en-US" sz="1800" dirty="0" smtClean="0"/>
              <a:t> </a:t>
            </a:r>
            <a:r>
              <a:rPr lang="en-US" sz="1800" dirty="0" err="1" smtClean="0"/>
              <a:t>segitiga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90 </a:t>
            </a:r>
            <a:r>
              <a:rPr lang="en-US" sz="1800" dirty="0" err="1" smtClean="0"/>
              <a:t>derajat</a:t>
            </a:r>
            <a:r>
              <a:rPr lang="en-US" sz="1800" dirty="0" smtClean="0"/>
              <a:t>).</a:t>
            </a:r>
          </a:p>
          <a:p>
            <a:pPr algn="just"/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tangen</a:t>
            </a:r>
            <a:r>
              <a:rPr lang="en-US" sz="1800" dirty="0" smtClean="0"/>
              <a:t> </a:t>
            </a:r>
            <a:r>
              <a:rPr lang="en-US" sz="1800" dirty="0" err="1" smtClean="0"/>
              <a:t>positif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kuadran</a:t>
            </a:r>
            <a:r>
              <a:rPr lang="en-US" sz="1800" dirty="0" smtClean="0"/>
              <a:t> I </a:t>
            </a:r>
            <a:r>
              <a:rPr lang="en-US" sz="1800" dirty="0" err="1" smtClean="0"/>
              <a:t>dan</a:t>
            </a:r>
            <a:r>
              <a:rPr lang="en-US" sz="1800" dirty="0" smtClean="0"/>
              <a:t> III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negatif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kuadran</a:t>
            </a:r>
            <a:r>
              <a:rPr lang="en-US" sz="1800" dirty="0" smtClean="0"/>
              <a:t> II </a:t>
            </a:r>
            <a:r>
              <a:rPr lang="en-US" sz="1800" dirty="0" err="1" smtClean="0"/>
              <a:t>dan</a:t>
            </a:r>
            <a:r>
              <a:rPr lang="en-US" sz="1800" dirty="0" smtClean="0"/>
              <a:t> IV.</a:t>
            </a:r>
            <a:endParaRPr lang="en-US" sz="1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33800"/>
            <a:ext cx="3195221" cy="25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1600" y="3657600"/>
          <a:ext cx="1752600" cy="2891790"/>
        </p:xfrm>
        <a:graphic>
          <a:graphicData uri="http://schemas.openxmlformats.org/presentationml/2006/ole">
            <p:oleObj spid="_x0000_s20483" name="Equation" r:id="rId4" imgW="1015920" imgH="167616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trigonometrik</a:t>
            </a:r>
            <a:r>
              <a:rPr lang="en-US" sz="2000" dirty="0" smtClean="0"/>
              <a:t> </a:t>
            </a:r>
            <a:r>
              <a:rPr lang="en-US" sz="2000" dirty="0" err="1" smtClean="0"/>
              <a:t>diringkas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0674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Trigonometri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istimewa</a:t>
            </a:r>
            <a:r>
              <a:rPr lang="en-US" dirty="0" smtClean="0"/>
              <a:t> </a:t>
            </a:r>
            <a:r>
              <a:rPr lang="en-US" dirty="0" err="1" smtClean="0"/>
              <a:t>diringkas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005" y="2362200"/>
            <a:ext cx="632159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</TotalTime>
  <Words>470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Median</vt:lpstr>
      <vt:lpstr>Equation</vt:lpstr>
      <vt:lpstr>Fungsi Trigonometri &amp; Grafiknya</vt:lpstr>
      <vt:lpstr>Agenda</vt:lpstr>
      <vt:lpstr>Tujuan </vt:lpstr>
      <vt:lpstr>Fungsi Trigonometri</vt:lpstr>
      <vt:lpstr>Fungsi Trigonometri</vt:lpstr>
      <vt:lpstr>Fungsi Trigonometri</vt:lpstr>
      <vt:lpstr>Fungsi Trigonometri</vt:lpstr>
      <vt:lpstr>Fungsi Trigonometri</vt:lpstr>
      <vt:lpstr>Fungsi Trigonometri</vt:lpstr>
      <vt:lpstr>Grafik Fungsi Trigonometri</vt:lpstr>
      <vt:lpstr>Grafik Fungsi Trigonometri</vt:lpstr>
      <vt:lpstr>Grafik Fungsi Trigonometri</vt:lpstr>
      <vt:lpstr>Grafik Fungsi Trigonometri</vt:lpstr>
      <vt:lpstr>Grafik Fungsi Trigonometri</vt:lpstr>
      <vt:lpstr>Penyelesaian y = sin x</vt:lpstr>
      <vt:lpstr>Grafik</vt:lpstr>
      <vt:lpstr>Gambarkan : sinx, 5 sin x, 10 sin x</vt:lpstr>
      <vt:lpstr>Gambarkan : sinx, 5 sin x, 10 sin x</vt:lpstr>
      <vt:lpstr>Contoh</vt:lpstr>
      <vt:lpstr>Latihan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Trigonometri &amp; Grafiknya</dc:title>
  <dc:creator>ismail - [2010]</dc:creator>
  <cp:lastModifiedBy>ismail - [2010]</cp:lastModifiedBy>
  <cp:revision>25</cp:revision>
  <dcterms:created xsi:type="dcterms:W3CDTF">2015-06-29T00:29:24Z</dcterms:created>
  <dcterms:modified xsi:type="dcterms:W3CDTF">2015-09-16T02:44:47Z</dcterms:modified>
</cp:coreProperties>
</file>