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75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1" r:id="rId15"/>
    <p:sldId id="269" r:id="rId16"/>
    <p:sldId id="288" r:id="rId17"/>
    <p:sldId id="287" r:id="rId18"/>
    <p:sldId id="270" r:id="rId19"/>
    <p:sldId id="279" r:id="rId20"/>
    <p:sldId id="282" r:id="rId21"/>
    <p:sldId id="283" r:id="rId22"/>
    <p:sldId id="284" r:id="rId23"/>
    <p:sldId id="285" r:id="rId24"/>
    <p:sldId id="286" r:id="rId25"/>
    <p:sldId id="272" r:id="rId26"/>
    <p:sldId id="273" r:id="rId27"/>
    <p:sldId id="276" r:id="rId28"/>
    <p:sldId id="274" r:id="rId29"/>
    <p:sldId id="277" r:id="rId30"/>
    <p:sldId id="278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28702D-EE43-4FAE-A29A-8A719788499C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31D0CD-DB03-462F-851C-B935E00117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87820-C82A-419E-BB8C-F2A2FF9D300B}" type="slidenum">
              <a:rPr lang="id-ID" smtClean="0"/>
              <a:pPr/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87820-C82A-419E-BB8C-F2A2FF9D300B}" type="slidenum">
              <a:rPr lang="id-ID" smtClean="0"/>
              <a:pPr/>
              <a:t>17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F4172-7BF4-46F7-BE50-48A1AB2A7FBB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C3FB133-9128-4A4E-9A2D-A7629C6899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F4172-7BF4-46F7-BE50-48A1AB2A7FBB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FB133-9128-4A4E-9A2D-A7629C689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C3FB133-9128-4A4E-9A2D-A7629C6899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F4172-7BF4-46F7-BE50-48A1AB2A7FBB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F4172-7BF4-46F7-BE50-48A1AB2A7FBB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C3FB133-9128-4A4E-9A2D-A7629C6899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F4172-7BF4-46F7-BE50-48A1AB2A7FBB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C3FB133-9128-4A4E-9A2D-A7629C6899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FEF4172-7BF4-46F7-BE50-48A1AB2A7FBB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FB133-9128-4A4E-9A2D-A7629C6899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F4172-7BF4-46F7-BE50-48A1AB2A7FBB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C3FB133-9128-4A4E-9A2D-A7629C6899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F4172-7BF4-46F7-BE50-48A1AB2A7FBB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C3FB133-9128-4A4E-9A2D-A7629C689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F4172-7BF4-46F7-BE50-48A1AB2A7FBB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C3FB133-9128-4A4E-9A2D-A7629C689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C3FB133-9128-4A4E-9A2D-A7629C6899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F4172-7BF4-46F7-BE50-48A1AB2A7FBB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C3FB133-9128-4A4E-9A2D-A7629C6899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FEF4172-7BF4-46F7-BE50-48A1AB2A7FBB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FEF4172-7BF4-46F7-BE50-48A1AB2A7FBB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C3FB133-9128-4A4E-9A2D-A7629C6899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7.bin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5.png"/><Relationship Id="rId4" Type="http://schemas.openxmlformats.org/officeDocument/2006/relationships/oleObject" Target="../embeddings/oleObject9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3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5486400"/>
            <a:ext cx="6400800" cy="914400"/>
          </a:xfrm>
        </p:spPr>
        <p:txBody>
          <a:bodyPr>
            <a:noAutofit/>
          </a:bodyPr>
          <a:lstStyle/>
          <a:p>
            <a:pPr algn="r"/>
            <a:r>
              <a:rPr lang="en-US" sz="1800" dirty="0" err="1" smtClean="0"/>
              <a:t>Riri</a:t>
            </a:r>
            <a:r>
              <a:rPr lang="en-US" sz="1800" dirty="0" smtClean="0"/>
              <a:t> </a:t>
            </a:r>
            <a:r>
              <a:rPr lang="en-US" sz="1800" dirty="0" err="1" smtClean="0"/>
              <a:t>Irawati</a:t>
            </a:r>
            <a:endParaRPr lang="en-US" sz="1800" dirty="0" smtClean="0"/>
          </a:p>
          <a:p>
            <a:pPr algn="r"/>
            <a:r>
              <a:rPr lang="en-US" sz="1800" dirty="0" smtClean="0"/>
              <a:t>3 </a:t>
            </a:r>
            <a:r>
              <a:rPr lang="en-US" sz="1800" dirty="0" err="1" smtClean="0"/>
              <a:t>sks</a:t>
            </a: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048000"/>
            <a:ext cx="4800600" cy="1828800"/>
          </a:xfrm>
        </p:spPr>
        <p:txBody>
          <a:bodyPr/>
          <a:lstStyle/>
          <a:p>
            <a:r>
              <a:rPr lang="en-US" dirty="0" smtClean="0"/>
              <a:t>Limit </a:t>
            </a:r>
            <a:r>
              <a:rPr lang="en-US" dirty="0" err="1" smtClean="0"/>
              <a:t>fungsi</a:t>
            </a:r>
            <a:endParaRPr lang="en-US" dirty="0"/>
          </a:p>
        </p:txBody>
      </p:sp>
      <p:sp>
        <p:nvSpPr>
          <p:cNvPr id="14338" name="AutoShape 2" descr="Pictu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228600"/>
            <a:ext cx="2828925" cy="2502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219200" y="1524000"/>
            <a:ext cx="75438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2.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Lim (2x+4) </a:t>
            </a:r>
            <a:r>
              <a:rPr lang="en-US" dirty="0" err="1" smtClean="0"/>
              <a:t>adalah</a:t>
            </a:r>
            <a:r>
              <a:rPr lang="en-US" dirty="0" smtClean="0"/>
              <a:t>…. </a:t>
            </a:r>
          </a:p>
          <a:p>
            <a:pPr eaLnBrk="1" hangingPunct="1">
              <a:lnSpc>
                <a:spcPct val="50000"/>
              </a:lnSpc>
              <a:buFont typeface="Wingdings" pitchFamily="2" charset="2"/>
              <a:buNone/>
              <a:defRPr/>
            </a:pPr>
            <a:r>
              <a:rPr lang="en-US" dirty="0" smtClean="0"/>
              <a:t>                  x</a:t>
            </a:r>
            <a:r>
              <a:rPr lang="en-US" sz="1600" dirty="0" smtClean="0">
                <a:sym typeface="Wingdings" pitchFamily="2" charset="2"/>
              </a:rPr>
              <a:t></a:t>
            </a:r>
            <a:r>
              <a:rPr lang="en-US" sz="2500" dirty="0" smtClean="0"/>
              <a:t>2</a:t>
            </a:r>
          </a:p>
          <a:p>
            <a:pPr eaLnBrk="1" hangingPunct="1">
              <a:lnSpc>
                <a:spcPct val="50000"/>
              </a:lnSpc>
              <a:buFont typeface="Wingdings" pitchFamily="2" charset="2"/>
              <a:buNone/>
              <a:defRPr/>
            </a:pPr>
            <a:endParaRPr lang="en-US" sz="2500" dirty="0" smtClean="0"/>
          </a:p>
          <a:p>
            <a:pPr eaLnBrk="1" hangingPunct="1">
              <a:lnSpc>
                <a:spcPct val="50000"/>
              </a:lnSpc>
              <a:buFont typeface="Wingdings" pitchFamily="2" charset="2"/>
              <a:buNone/>
              <a:defRPr/>
            </a:pPr>
            <a:r>
              <a:rPr lang="en-US" sz="2500" dirty="0" smtClean="0"/>
              <a:t>		</a:t>
            </a:r>
            <a:r>
              <a:rPr lang="en-US" dirty="0" smtClean="0"/>
              <a:t>a. -2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		b.  2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		c.  4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		d.  6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		e.  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6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en-US" dirty="0" err="1" smtClean="0"/>
              <a:t>Jawab</a:t>
            </a:r>
            <a:endParaRPr lang="en-US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905000"/>
            <a:ext cx="75438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err="1" smtClean="0"/>
              <a:t>Pembahasan</a:t>
            </a:r>
            <a:r>
              <a:rPr lang="en-US" dirty="0" smtClean="0"/>
              <a:t>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 Lim (2x+4) = 2(2) + 4</a:t>
            </a:r>
          </a:p>
          <a:p>
            <a:pPr>
              <a:lnSpc>
                <a:spcPct val="50000"/>
              </a:lnSpc>
              <a:buNone/>
              <a:defRPr/>
            </a:pPr>
            <a:r>
              <a:rPr lang="en-US" dirty="0" smtClean="0"/>
              <a:t>x</a:t>
            </a:r>
            <a:r>
              <a:rPr lang="en-US" sz="1800" dirty="0" smtClean="0">
                <a:sym typeface="Wingdings" pitchFamily="2" charset="2"/>
              </a:rPr>
              <a:t></a:t>
            </a:r>
            <a:r>
              <a:rPr lang="en-US" sz="3200" dirty="0" smtClean="0"/>
              <a:t>2 </a:t>
            </a:r>
            <a:r>
              <a:rPr lang="en-US" dirty="0" smtClean="0"/>
              <a:t>		= 4 + 4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			= 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066800" y="1447800"/>
            <a:ext cx="75438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3.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Lim [6x-2x] </a:t>
            </a:r>
            <a:r>
              <a:rPr lang="en-US" dirty="0" err="1" smtClean="0"/>
              <a:t>adalah</a:t>
            </a:r>
            <a:r>
              <a:rPr lang="en-US" dirty="0" smtClean="0"/>
              <a:t>….</a:t>
            </a:r>
          </a:p>
          <a:p>
            <a:pPr>
              <a:lnSpc>
                <a:spcPct val="50000"/>
              </a:lnSpc>
              <a:buNone/>
              <a:defRPr/>
            </a:pPr>
            <a:r>
              <a:rPr lang="en-US" dirty="0" smtClean="0"/>
              <a:t>			x</a:t>
            </a:r>
            <a:r>
              <a:rPr lang="en-US" sz="1600" dirty="0" smtClean="0">
                <a:sym typeface="Wingdings" pitchFamily="2" charset="2"/>
              </a:rPr>
              <a:t></a:t>
            </a:r>
            <a:r>
              <a:rPr lang="en-US" sz="2500" dirty="0" smtClean="0">
                <a:sym typeface="Wingdings" pitchFamily="2" charset="2"/>
              </a:rPr>
              <a:t>3</a:t>
            </a:r>
            <a:endParaRPr lang="en-US" dirty="0" smtClean="0"/>
          </a:p>
          <a:p>
            <a:pPr eaLnBrk="1" hangingPunct="1">
              <a:lnSpc>
                <a:spcPct val="50000"/>
              </a:lnSpc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		a. -6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		b.  8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		c. 12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		d. 14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		e. 16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6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en-US" dirty="0" err="1" smtClean="0"/>
              <a:t>Jawab</a:t>
            </a:r>
            <a:endParaRPr lang="en-US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sz="quarter" idx="1"/>
          </p:nvPr>
        </p:nvSpPr>
        <p:spPr>
          <a:xfrm rot="21600000">
            <a:off x="762000" y="1600200"/>
            <a:ext cx="7543800" cy="4953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err="1" smtClean="0"/>
              <a:t>Pembahasan</a:t>
            </a:r>
            <a:r>
              <a:rPr lang="en-US" dirty="0" smtClean="0"/>
              <a:t> 1: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600" dirty="0" smtClean="0"/>
              <a:t>Lim [6x-2x] = Lim 4x = 4(3) = 12</a:t>
            </a:r>
          </a:p>
          <a:p>
            <a:pPr>
              <a:lnSpc>
                <a:spcPct val="50000"/>
              </a:lnSpc>
              <a:buNone/>
              <a:defRPr/>
            </a:pPr>
            <a:r>
              <a:rPr lang="en-US" sz="2800" dirty="0" smtClean="0"/>
              <a:t>x</a:t>
            </a:r>
            <a:r>
              <a:rPr lang="en-US" sz="1600" dirty="0" smtClean="0">
                <a:sym typeface="Wingdings" pitchFamily="2" charset="2"/>
              </a:rPr>
              <a:t></a:t>
            </a:r>
            <a:r>
              <a:rPr lang="en-US" sz="2500" dirty="0" smtClean="0">
                <a:sym typeface="Wingdings" pitchFamily="2" charset="2"/>
              </a:rPr>
              <a:t>3 </a:t>
            </a:r>
            <a:r>
              <a:rPr lang="en-US" sz="2500" dirty="0" smtClean="0"/>
              <a:t>			</a:t>
            </a:r>
            <a:r>
              <a:rPr lang="en-US" sz="2800" dirty="0" err="1" smtClean="0"/>
              <a:t>x</a:t>
            </a:r>
            <a:r>
              <a:rPr lang="en-US" sz="1400" dirty="0" err="1" smtClean="0">
                <a:sym typeface="Wingdings" pitchFamily="2" charset="2"/>
              </a:rPr>
              <a:t></a:t>
            </a:r>
            <a:r>
              <a:rPr lang="en-US" sz="2400" dirty="0" err="1" smtClean="0">
                <a:sym typeface="Wingdings" pitchFamily="2" charset="2"/>
              </a:rPr>
              <a:t>3</a:t>
            </a:r>
            <a:endParaRPr lang="en-US" sz="2500" dirty="0" smtClean="0"/>
          </a:p>
          <a:p>
            <a:pPr eaLnBrk="1" hangingPunct="1">
              <a:lnSpc>
                <a:spcPct val="50000"/>
              </a:lnSpc>
              <a:buFont typeface="Wingdings" pitchFamily="2" charset="2"/>
              <a:buNone/>
              <a:defRPr/>
            </a:pPr>
            <a:endParaRPr lang="en-US" sz="2500" dirty="0" smtClean="0"/>
          </a:p>
          <a:p>
            <a:pPr eaLnBrk="1" hangingPunct="1">
              <a:lnSpc>
                <a:spcPct val="50000"/>
              </a:lnSpc>
              <a:buFont typeface="Wingdings" pitchFamily="2" charset="2"/>
              <a:buNone/>
              <a:defRPr/>
            </a:pPr>
            <a:endParaRPr lang="en-US" sz="2500" dirty="0" smtClean="0"/>
          </a:p>
          <a:p>
            <a:pPr eaLnBrk="1" hangingPunct="1">
              <a:lnSpc>
                <a:spcPct val="50000"/>
              </a:lnSpc>
              <a:buFont typeface="Wingdings" pitchFamily="2" charset="2"/>
              <a:buNone/>
              <a:defRPr/>
            </a:pPr>
            <a:endParaRPr lang="en-US" sz="2500" dirty="0" smtClean="0"/>
          </a:p>
          <a:p>
            <a:pPr eaLnBrk="1" hangingPunct="1">
              <a:lnSpc>
                <a:spcPct val="50000"/>
              </a:lnSpc>
              <a:buFont typeface="Wingdings" pitchFamily="2" charset="2"/>
              <a:buNone/>
              <a:defRPr/>
            </a:pPr>
            <a:r>
              <a:rPr lang="en-US" dirty="0" err="1" smtClean="0"/>
              <a:t>Pembahasan</a:t>
            </a:r>
            <a:r>
              <a:rPr lang="en-US" dirty="0" smtClean="0"/>
              <a:t> 2: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600" dirty="0" smtClean="0"/>
              <a:t>Lim [6x-2x] = Lim 6x – Lim 2x</a:t>
            </a:r>
          </a:p>
          <a:p>
            <a:pPr>
              <a:lnSpc>
                <a:spcPct val="50000"/>
              </a:lnSpc>
              <a:buNone/>
              <a:defRPr/>
            </a:pPr>
            <a:r>
              <a:rPr lang="en-US" sz="2800" dirty="0" smtClean="0"/>
              <a:t>x</a:t>
            </a:r>
            <a:r>
              <a:rPr lang="en-US" sz="1600" dirty="0" smtClean="0">
                <a:sym typeface="Wingdings" pitchFamily="2" charset="2"/>
              </a:rPr>
              <a:t></a:t>
            </a:r>
            <a:r>
              <a:rPr lang="en-US" sz="2500" dirty="0" smtClean="0">
                <a:sym typeface="Wingdings" pitchFamily="2" charset="2"/>
              </a:rPr>
              <a:t>3 </a:t>
            </a:r>
            <a:r>
              <a:rPr lang="en-US" sz="2500" dirty="0" smtClean="0"/>
              <a:t>	 	         </a:t>
            </a:r>
            <a:r>
              <a:rPr lang="en-US" sz="2800" dirty="0" err="1" smtClean="0"/>
              <a:t>x</a:t>
            </a:r>
            <a:r>
              <a:rPr lang="en-US" sz="1600" dirty="0" err="1" smtClean="0">
                <a:sym typeface="Wingdings" pitchFamily="2" charset="2"/>
              </a:rPr>
              <a:t></a:t>
            </a:r>
            <a:r>
              <a:rPr lang="en-US" sz="2500" dirty="0" err="1" smtClean="0">
                <a:sym typeface="Wingdings" pitchFamily="2" charset="2"/>
              </a:rPr>
              <a:t>3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smtClean="0"/>
              <a:t>	        </a:t>
            </a:r>
            <a:r>
              <a:rPr lang="en-US" sz="2800" dirty="0" err="1" smtClean="0"/>
              <a:t>x</a:t>
            </a:r>
            <a:r>
              <a:rPr lang="en-US" sz="1400" dirty="0" err="1" smtClean="0">
                <a:sym typeface="Wingdings" pitchFamily="2" charset="2"/>
              </a:rPr>
              <a:t></a:t>
            </a:r>
            <a:r>
              <a:rPr lang="en-US" sz="2400" dirty="0" err="1" smtClean="0">
                <a:sym typeface="Wingdings" pitchFamily="2" charset="2"/>
              </a:rPr>
              <a:t>3</a:t>
            </a:r>
            <a:endParaRPr lang="en-US" sz="25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600" dirty="0" smtClean="0"/>
              <a:t>			    = 6(3) – 2(3)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600" dirty="0" smtClean="0"/>
              <a:t>			    = 18 – 6 = 12</a:t>
            </a:r>
            <a:endParaRPr lang="en-US" sz="2500" dirty="0" smtClean="0"/>
          </a:p>
          <a:p>
            <a:pPr eaLnBrk="1" hangingPunct="1">
              <a:lnSpc>
                <a:spcPct val="50000"/>
              </a:lnSpc>
              <a:buFont typeface="Wingdings" pitchFamily="2" charset="2"/>
              <a:buNone/>
              <a:defRPr/>
            </a:pPr>
            <a:endParaRPr lang="en-US" sz="2500" dirty="0" smtClean="0"/>
          </a:p>
          <a:p>
            <a:pPr eaLnBrk="1" hangingPunct="1">
              <a:lnSpc>
                <a:spcPct val="50000"/>
              </a:lnSpc>
              <a:buFont typeface="Wingdings" pitchFamily="2" charset="2"/>
              <a:buNone/>
              <a:defRPr/>
            </a:pPr>
            <a:endParaRPr lang="en-US" sz="2500" dirty="0" smtClean="0"/>
          </a:p>
          <a:p>
            <a:pPr eaLnBrk="1" hangingPunct="1">
              <a:lnSpc>
                <a:spcPct val="50000"/>
              </a:lnSpc>
              <a:buFont typeface="Wingdings" pitchFamily="2" charset="2"/>
              <a:buNone/>
              <a:defRPr/>
            </a:pPr>
            <a:endParaRPr lang="en-US" sz="25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7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7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Cara </a:t>
            </a:r>
            <a:r>
              <a:rPr lang="en-US" sz="3200" dirty="0" err="1" smtClean="0"/>
              <a:t>Penyelesaian</a:t>
            </a:r>
            <a:r>
              <a:rPr lang="en-US" sz="3200" dirty="0" smtClean="0"/>
              <a:t> Limit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perhitungan</a:t>
            </a:r>
            <a:r>
              <a:rPr lang="en-US" sz="3200" dirty="0" smtClean="0"/>
              <a:t> 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386" name="AutoShape 2" descr="https://learnwithalice.files.wordpress.com/2011/12/sifat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799" y="1676400"/>
            <a:ext cx="401443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3276600"/>
            <a:ext cx="5562600" cy="1618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5334000"/>
            <a:ext cx="3886200" cy="943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Cara </a:t>
            </a:r>
            <a:r>
              <a:rPr lang="en-US" sz="3200" dirty="0" err="1" smtClean="0"/>
              <a:t>Penyelesaian</a:t>
            </a:r>
            <a:r>
              <a:rPr lang="en-US" sz="3200" dirty="0" smtClean="0"/>
              <a:t> Limit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perhitungan</a:t>
            </a:r>
            <a:r>
              <a:rPr lang="en-US" sz="3200" dirty="0" smtClean="0"/>
              <a:t> :</a:t>
            </a:r>
            <a:endParaRPr lang="en-US" sz="3200" dirty="0"/>
          </a:p>
        </p:txBody>
      </p:sp>
      <p:graphicFrame>
        <p:nvGraphicFramePr>
          <p:cNvPr id="6" name="Content Placeholder 5"/>
          <p:cNvGraphicFramePr>
            <a:graphicFrameLocks noChangeAspect="1"/>
          </p:cNvGraphicFramePr>
          <p:nvPr>
            <p:ph sz="quarter" idx="1"/>
          </p:nvPr>
        </p:nvGraphicFramePr>
        <p:xfrm>
          <a:off x="838200" y="2493963"/>
          <a:ext cx="6096000" cy="1011237"/>
        </p:xfrm>
        <a:graphic>
          <a:graphicData uri="http://schemas.openxmlformats.org/presentationml/2006/ole">
            <p:oleObj spid="_x0000_s20483" name="Equation" r:id="rId3" imgW="2603160" imgH="431640" progId="Equation.3">
              <p:embed/>
            </p:oleObj>
          </a:graphicData>
        </a:graphic>
      </p:graphicFrame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1600200"/>
            <a:ext cx="6106824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0485" name="Content Placeholder 5"/>
          <p:cNvGraphicFramePr>
            <a:graphicFrameLocks noChangeAspect="1"/>
          </p:cNvGraphicFramePr>
          <p:nvPr/>
        </p:nvGraphicFramePr>
        <p:xfrm>
          <a:off x="2897188" y="3643312"/>
          <a:ext cx="3122612" cy="2757488"/>
        </p:xfrm>
        <a:graphic>
          <a:graphicData uri="http://schemas.openxmlformats.org/presentationml/2006/ole">
            <p:oleObj spid="_x0000_s20485" name="Equation" r:id="rId5" imgW="1523880" imgH="1346040" progId="Equation.3">
              <p:embed/>
            </p:oleObj>
          </a:graphicData>
        </a:graphic>
      </p:graphicFrame>
      <p:sp>
        <p:nvSpPr>
          <p:cNvPr id="9" name="Rectangle 8"/>
          <p:cNvSpPr/>
          <p:nvPr/>
        </p:nvSpPr>
        <p:spPr>
          <a:xfrm>
            <a:off x="533400" y="2133600"/>
            <a:ext cx="12602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/>
              <a:t>Contoh</a:t>
            </a:r>
            <a:r>
              <a:rPr lang="en-US" sz="2400" b="1" dirty="0" smtClean="0"/>
              <a:t> :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  <a:buNone/>
            </a:pPr>
            <a:r>
              <a:rPr lang="id-ID" sz="2000" dirty="0" smtClean="0"/>
              <a:t>Hitunglah nilai limit di bawah ini:</a:t>
            </a:r>
          </a:p>
          <a:p>
            <a:pPr>
              <a:lnSpc>
                <a:spcPct val="200000"/>
              </a:lnSpc>
              <a:buNone/>
            </a:pPr>
            <a:r>
              <a:rPr lang="id-ID" sz="2000" dirty="0" smtClean="0"/>
              <a:t>a.</a:t>
            </a:r>
          </a:p>
          <a:p>
            <a:pPr>
              <a:lnSpc>
                <a:spcPct val="200000"/>
              </a:lnSpc>
              <a:buNone/>
            </a:pPr>
            <a:r>
              <a:rPr lang="id-ID" sz="2000" dirty="0" smtClean="0"/>
              <a:t>b.</a:t>
            </a:r>
          </a:p>
          <a:p>
            <a:pPr>
              <a:lnSpc>
                <a:spcPct val="200000"/>
              </a:lnSpc>
              <a:buNone/>
            </a:pPr>
            <a:r>
              <a:rPr lang="id-ID" sz="2000" dirty="0" smtClean="0"/>
              <a:t>c.	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8" y="2492896"/>
            <a:ext cx="561975" cy="447675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904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3140968"/>
            <a:ext cx="962025" cy="447675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904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3789040"/>
            <a:ext cx="1543050" cy="447675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904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200000"/>
              </a:lnSpc>
              <a:buNone/>
            </a:pPr>
            <a:r>
              <a:rPr lang="id-ID" sz="2000" dirty="0" smtClean="0"/>
              <a:t>Hitunglah: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 startAt="2"/>
            </a:pPr>
            <a:endParaRPr lang="id-ID" sz="2000" dirty="0" smtClean="0"/>
          </a:p>
          <a:p>
            <a:pPr marL="457200" indent="-457200">
              <a:lnSpc>
                <a:spcPct val="200000"/>
              </a:lnSpc>
              <a:buNone/>
            </a:pPr>
            <a:r>
              <a:rPr lang="id-ID" sz="2000" dirty="0" smtClean="0"/>
              <a:t>	Jawab:</a:t>
            </a:r>
          </a:p>
          <a:p>
            <a:pPr marL="457200" indent="-457200">
              <a:lnSpc>
                <a:spcPct val="200000"/>
              </a:lnSpc>
              <a:buNone/>
            </a:pPr>
            <a:endParaRPr lang="id-ID" sz="2000" dirty="0" smtClean="0"/>
          </a:p>
          <a:p>
            <a:pPr marL="457200" indent="-457200">
              <a:lnSpc>
                <a:spcPct val="200000"/>
              </a:lnSpc>
              <a:buNone/>
            </a:pPr>
            <a:r>
              <a:rPr lang="id-ID" sz="2000" dirty="0" smtClean="0"/>
              <a:t>	</a:t>
            </a: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8" y="2348880"/>
            <a:ext cx="1714500" cy="657225"/>
          </a:xfrm>
          <a:prstGeom prst="rect">
            <a:avLst/>
          </a:prstGeom>
          <a:noFill/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1114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3717032"/>
            <a:ext cx="5943600" cy="17907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Cara </a:t>
            </a:r>
            <a:r>
              <a:rPr lang="en-US" sz="3200" dirty="0" err="1" smtClean="0"/>
              <a:t>Penyelesaian</a:t>
            </a:r>
            <a:r>
              <a:rPr lang="en-US" sz="3200" dirty="0" smtClean="0"/>
              <a:t> Limit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perhitungan</a:t>
            </a:r>
            <a:r>
              <a:rPr lang="en-US" sz="3200" dirty="0" smtClean="0"/>
              <a:t> 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461248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4. Limit </a:t>
            </a:r>
            <a:r>
              <a:rPr lang="en-US" sz="2400" dirty="0" err="1" smtClean="0"/>
              <a:t>Tak</a:t>
            </a:r>
            <a:r>
              <a:rPr lang="en-US" sz="2400" dirty="0" smtClean="0"/>
              <a:t> </a:t>
            </a:r>
            <a:r>
              <a:rPr lang="en-US" sz="2400" dirty="0" err="1" smtClean="0"/>
              <a:t>Hingga</a:t>
            </a:r>
            <a:endParaRPr lang="en-US" sz="2400" dirty="0" smtClean="0"/>
          </a:p>
          <a:p>
            <a:pPr lvl="1"/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bentuknya</a:t>
            </a:r>
            <a:r>
              <a:rPr lang="en-US" sz="2400" dirty="0" smtClean="0"/>
              <a:t>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pecahan</a:t>
            </a:r>
            <a:r>
              <a:rPr lang="en-US" sz="2400" dirty="0" smtClean="0"/>
              <a:t> : </a:t>
            </a:r>
            <a:r>
              <a:rPr lang="en-US" sz="2400" dirty="0" err="1" smtClean="0"/>
              <a:t>dibagi</a:t>
            </a:r>
            <a:r>
              <a:rPr lang="en-US" sz="2400" dirty="0" smtClean="0"/>
              <a:t> </a:t>
            </a:r>
            <a:r>
              <a:rPr lang="en-US" sz="2400" dirty="0" err="1" smtClean="0"/>
              <a:t>pangkat</a:t>
            </a:r>
            <a:r>
              <a:rPr lang="en-US" sz="2400" dirty="0" smtClean="0"/>
              <a:t> </a:t>
            </a:r>
            <a:r>
              <a:rPr lang="en-US" sz="2400" dirty="0" err="1" smtClean="0"/>
              <a:t>tertinggi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bentuknya</a:t>
            </a:r>
            <a:r>
              <a:rPr lang="en-US" sz="2400" dirty="0" smtClean="0"/>
              <a:t> </a:t>
            </a:r>
            <a:r>
              <a:rPr lang="en-US" sz="2400" dirty="0" err="1" smtClean="0"/>
              <a:t>belum</a:t>
            </a:r>
            <a:r>
              <a:rPr lang="en-US" sz="2400" dirty="0" smtClean="0"/>
              <a:t> </a:t>
            </a:r>
            <a:r>
              <a:rPr lang="en-US" sz="2400" dirty="0" err="1" smtClean="0"/>
              <a:t>pecahan</a:t>
            </a:r>
            <a:r>
              <a:rPr lang="en-US" sz="2400" dirty="0" smtClean="0"/>
              <a:t> : </a:t>
            </a:r>
            <a:r>
              <a:rPr lang="en-US" sz="2400" dirty="0" err="1" smtClean="0"/>
              <a:t>dikali</a:t>
            </a:r>
            <a:r>
              <a:rPr lang="en-US" sz="2400" dirty="0" smtClean="0"/>
              <a:t> </a:t>
            </a:r>
            <a:r>
              <a:rPr lang="en-US" sz="2400" dirty="0" err="1" smtClean="0"/>
              <a:t>sekawan</a:t>
            </a:r>
            <a:r>
              <a:rPr lang="en-US" sz="2400" dirty="0" smtClean="0"/>
              <a:t>, </a:t>
            </a:r>
            <a:r>
              <a:rPr lang="en-US" sz="2400" dirty="0" err="1" smtClean="0"/>
              <a:t>baru</a:t>
            </a:r>
            <a:r>
              <a:rPr lang="en-US" sz="2400" dirty="0" smtClean="0"/>
              <a:t> </a:t>
            </a:r>
            <a:r>
              <a:rPr lang="en-US" sz="2400" dirty="0" err="1" smtClean="0"/>
              <a:t>dibagi</a:t>
            </a:r>
            <a:r>
              <a:rPr lang="en-US" sz="2400" dirty="0" smtClean="0"/>
              <a:t> </a:t>
            </a:r>
            <a:r>
              <a:rPr lang="en-US" sz="2400" dirty="0" err="1" smtClean="0"/>
              <a:t>pangkat</a:t>
            </a:r>
            <a:r>
              <a:rPr lang="en-US" sz="2400" dirty="0" smtClean="0"/>
              <a:t> </a:t>
            </a:r>
            <a:r>
              <a:rPr lang="en-US" sz="2400" dirty="0" err="1" smtClean="0"/>
              <a:t>tertinggi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err="1" smtClean="0"/>
              <a:t>Sifat</a:t>
            </a:r>
            <a:r>
              <a:rPr lang="en-US" sz="2400" dirty="0" smtClean="0"/>
              <a:t> </a:t>
            </a:r>
            <a:r>
              <a:rPr lang="en-US" sz="2400" dirty="0" err="1" smtClean="0"/>
              <a:t>operasi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tanda</a:t>
            </a:r>
            <a:r>
              <a:rPr lang="en-US" sz="2400" dirty="0" smtClean="0"/>
              <a:t> ‘ </a:t>
            </a:r>
            <a:r>
              <a:rPr lang="en-US" sz="2400" dirty="0" smtClean="0">
                <a:sym typeface="Symbol"/>
              </a:rPr>
              <a:t> ’</a:t>
            </a:r>
            <a:endParaRPr lang="en-US" sz="2400" dirty="0"/>
          </a:p>
        </p:txBody>
      </p:sp>
      <p:pic>
        <p:nvPicPr>
          <p:cNvPr id="4403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3733800"/>
            <a:ext cx="3124200" cy="3041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76400"/>
            <a:ext cx="8226552" cy="4876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/>
              <a:t>   </a:t>
            </a:r>
            <a:r>
              <a:rPr lang="en-US" sz="2000" dirty="0" err="1" smtClean="0"/>
              <a:t>Bentuk</a:t>
            </a:r>
            <a:r>
              <a:rPr lang="en-US" sz="2000" dirty="0" smtClean="0"/>
              <a:t>       </a:t>
            </a:r>
            <a:r>
              <a:rPr lang="en-US" sz="2000" dirty="0" err="1" smtClean="0"/>
              <a:t>pada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r>
              <a:rPr lang="en-US" sz="2000" b="1" dirty="0" smtClean="0"/>
              <a:t>Cara 1</a:t>
            </a:r>
            <a:r>
              <a:rPr lang="en-US" sz="2000" dirty="0" smtClean="0"/>
              <a:t> : (</a:t>
            </a:r>
            <a:r>
              <a:rPr lang="en-US" sz="2000" dirty="0" err="1" smtClean="0"/>
              <a:t>lihat</a:t>
            </a:r>
            <a:r>
              <a:rPr lang="en-US" sz="2000" dirty="0" smtClean="0"/>
              <a:t> m </a:t>
            </a:r>
            <a:r>
              <a:rPr lang="en-US" sz="2000" dirty="0" err="1" smtClean="0"/>
              <a:t>dan</a:t>
            </a:r>
            <a:r>
              <a:rPr lang="en-US" sz="2000" dirty="0" smtClean="0"/>
              <a:t> n)</a:t>
            </a:r>
          </a:p>
          <a:p>
            <a:pPr>
              <a:buNone/>
            </a:pPr>
            <a:r>
              <a:rPr lang="en-US" sz="2000" dirty="0" smtClean="0"/>
              <a:t>	m = </a:t>
            </a:r>
            <a:r>
              <a:rPr lang="en-US" sz="2000" dirty="0" err="1" smtClean="0"/>
              <a:t>pangkat</a:t>
            </a:r>
            <a:r>
              <a:rPr lang="en-US" sz="2000" dirty="0" smtClean="0"/>
              <a:t> </a:t>
            </a:r>
            <a:r>
              <a:rPr lang="en-US" sz="2000" dirty="0" err="1" smtClean="0"/>
              <a:t>tertinggi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pembilang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n = </a:t>
            </a:r>
            <a:r>
              <a:rPr lang="en-US" sz="2000" dirty="0" err="1" smtClean="0"/>
              <a:t>pangkat</a:t>
            </a:r>
            <a:r>
              <a:rPr lang="en-US" sz="2000" dirty="0" smtClean="0"/>
              <a:t> </a:t>
            </a:r>
            <a:r>
              <a:rPr lang="en-US" sz="2000" dirty="0" err="1" smtClean="0"/>
              <a:t>tertinggi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penyebut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r>
              <a:rPr lang="en-US" sz="2000" b="1" dirty="0" smtClean="0"/>
              <a:t>Cara 2</a:t>
            </a:r>
            <a:r>
              <a:rPr lang="en-US" sz="2000" dirty="0" smtClean="0"/>
              <a:t> : </a:t>
            </a:r>
            <a:r>
              <a:rPr lang="en-US" sz="2000" dirty="0" err="1" smtClean="0"/>
              <a:t>Pembilang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penyebut</a:t>
            </a:r>
            <a:r>
              <a:rPr lang="en-US" sz="2000" dirty="0" smtClean="0"/>
              <a:t> </a:t>
            </a:r>
            <a:r>
              <a:rPr lang="en-US" sz="2000" dirty="0" err="1" smtClean="0"/>
              <a:t>dibagi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bilangan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 </a:t>
            </a:r>
            <a:r>
              <a:rPr lang="en-US" sz="2000" dirty="0" err="1" smtClean="0"/>
              <a:t>pangkat</a:t>
            </a:r>
            <a:r>
              <a:rPr lang="en-US" sz="2000" dirty="0" smtClean="0"/>
              <a:t> </a:t>
            </a:r>
          </a:p>
          <a:p>
            <a:pPr>
              <a:buNone/>
            </a:pPr>
            <a:r>
              <a:rPr lang="en-US" sz="2000" dirty="0" smtClean="0"/>
              <a:t>		    </a:t>
            </a:r>
            <a:r>
              <a:rPr lang="en-US" sz="2000" dirty="0" err="1" smtClean="0"/>
              <a:t>tertinggi</a:t>
            </a:r>
            <a:r>
              <a:rPr lang="en-US" sz="2000" dirty="0" smtClean="0"/>
              <a:t> 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</a:t>
            </a:r>
          </a:p>
          <a:p>
            <a:pPr>
              <a:buNone/>
            </a:pPr>
            <a:r>
              <a:rPr lang="en-US" sz="2000" dirty="0" smtClean="0"/>
              <a:t>		   </a:t>
            </a:r>
            <a:endParaRPr lang="en-US" sz="20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600200" y="1524000"/>
          <a:ext cx="435429" cy="609600"/>
        </p:xfrm>
        <a:graphic>
          <a:graphicData uri="http://schemas.openxmlformats.org/presentationml/2006/ole">
            <p:oleObj spid="_x0000_s46083" name="Equation" r:id="rId3" imgW="177480" imgH="39348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722562" y="1462023"/>
          <a:ext cx="3830638" cy="900177"/>
        </p:xfrm>
        <a:graphic>
          <a:graphicData uri="http://schemas.openxmlformats.org/presentationml/2006/ole">
            <p:oleObj spid="_x0000_s46084" name="Equation" r:id="rId4" imgW="1892160" imgH="444240" progId="Equation.3">
              <p:embed/>
            </p:oleObj>
          </a:graphicData>
        </a:graphic>
      </p:graphicFrame>
      <p:pic>
        <p:nvPicPr>
          <p:cNvPr id="4608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66800" y="3733800"/>
            <a:ext cx="2819400" cy="1909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1. </a:t>
            </a:r>
            <a:r>
              <a:rPr lang="en-GB" dirty="0" err="1" smtClean="0"/>
              <a:t>Pengertian</a:t>
            </a:r>
            <a:r>
              <a:rPr lang="en-GB" dirty="0" smtClean="0"/>
              <a:t> limit</a:t>
            </a:r>
            <a:endParaRPr lang="en-US" dirty="0" smtClean="0"/>
          </a:p>
          <a:p>
            <a:pPr>
              <a:buNone/>
            </a:pPr>
            <a:r>
              <a:rPr lang="en-GB" dirty="0" smtClean="0"/>
              <a:t>2. </a:t>
            </a:r>
            <a:r>
              <a:rPr lang="en-GB" dirty="0" err="1" smtClean="0"/>
              <a:t>Perhitungan</a:t>
            </a:r>
            <a:r>
              <a:rPr lang="en-GB" dirty="0" smtClean="0"/>
              <a:t> limit</a:t>
            </a:r>
            <a:endParaRPr lang="en-US" dirty="0" smtClean="0"/>
          </a:p>
          <a:p>
            <a:pPr>
              <a:buNone/>
            </a:pPr>
            <a:r>
              <a:rPr lang="en-GB" dirty="0" smtClean="0"/>
              <a:t>3. </a:t>
            </a:r>
            <a:r>
              <a:rPr lang="en-GB" dirty="0" err="1" smtClean="0"/>
              <a:t>Kekontinuan</a:t>
            </a:r>
            <a:r>
              <a:rPr lang="en-GB" dirty="0" smtClean="0"/>
              <a:t> </a:t>
            </a:r>
            <a:r>
              <a:rPr lang="en-GB" dirty="0" err="1" smtClean="0"/>
              <a:t>fungsi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4000" y="5257800"/>
            <a:ext cx="558165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1600200"/>
            <a:ext cx="3138487" cy="367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Pembahasan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676400"/>
            <a:ext cx="4526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813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3352800"/>
            <a:ext cx="7259679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Pembahasan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524000"/>
            <a:ext cx="3962400" cy="1620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42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3048000"/>
            <a:ext cx="6400800" cy="3704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Pembahasan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524001"/>
            <a:ext cx="3657600" cy="149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52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2971800"/>
            <a:ext cx="6279804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53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03938" y="4953000"/>
            <a:ext cx="5016062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ph sz="quarter" idx="1"/>
          </p:nvPr>
        </p:nvGraphicFramePr>
        <p:xfrm>
          <a:off x="4554538" y="3813175"/>
          <a:ext cx="0" cy="0"/>
        </p:xfrm>
        <a:graphic>
          <a:graphicData uri="http://schemas.openxmlformats.org/presentationml/2006/ole">
            <p:oleObj spid="_x0000_s56322" name="Bitmap Image" r:id="rId3" imgW="0" imgH="0" progId="PBrush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914400" y="1652587"/>
          <a:ext cx="2409825" cy="2386013"/>
        </p:xfrm>
        <a:graphic>
          <a:graphicData uri="http://schemas.openxmlformats.org/presentationml/2006/ole">
            <p:oleObj spid="_x0000_s56323" name="Equation" r:id="rId4" imgW="1269720" imgH="1257120" progId="Equation.3">
              <p:embed/>
            </p:oleObj>
          </a:graphicData>
        </a:graphic>
      </p:graphicFrame>
      <p:sp>
        <p:nvSpPr>
          <p:cNvPr id="8" name="Rectangle 7"/>
          <p:cNvSpPr/>
          <p:nvPr/>
        </p:nvSpPr>
        <p:spPr>
          <a:xfrm>
            <a:off x="377748" y="1947208"/>
            <a:ext cx="37370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1.</a:t>
            </a:r>
          </a:p>
          <a:p>
            <a:endParaRPr lang="en-US" sz="2400" dirty="0" smtClean="0"/>
          </a:p>
          <a:p>
            <a:r>
              <a:rPr lang="en-US" sz="2400" dirty="0" smtClean="0"/>
              <a:t>2.</a:t>
            </a:r>
          </a:p>
          <a:p>
            <a:endParaRPr lang="en-US" sz="2400" dirty="0" smtClean="0"/>
          </a:p>
          <a:p>
            <a:r>
              <a:rPr lang="en-US" sz="2400" dirty="0" smtClean="0"/>
              <a:t>3.</a:t>
            </a:r>
          </a:p>
          <a:p>
            <a:endParaRPr lang="en-US" sz="2400" dirty="0" smtClean="0"/>
          </a:p>
          <a:p>
            <a:r>
              <a:rPr lang="en-US" sz="2400" dirty="0" smtClean="0"/>
              <a:t>4.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graphicFrame>
        <p:nvGraphicFramePr>
          <p:cNvPr id="56324" name="Content Placeholder 6"/>
          <p:cNvGraphicFramePr>
            <a:graphicFrameLocks noChangeAspect="1"/>
          </p:cNvGraphicFramePr>
          <p:nvPr/>
        </p:nvGraphicFramePr>
        <p:xfrm>
          <a:off x="914400" y="4191000"/>
          <a:ext cx="2513828" cy="533400"/>
        </p:xfrm>
        <a:graphic>
          <a:graphicData uri="http://schemas.openxmlformats.org/presentationml/2006/ole">
            <p:oleObj spid="_x0000_s56324" name="Equation" r:id="rId5" imgW="1434960" imgH="304560" progId="Equation.3">
              <p:embed/>
            </p:oleObj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pic>
        <p:nvPicPr>
          <p:cNvPr id="23555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38200" y="1905000"/>
            <a:ext cx="2497138" cy="4332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267200" y="2895600"/>
          <a:ext cx="1562100" cy="2159000"/>
        </p:xfrm>
        <a:graphic>
          <a:graphicData uri="http://schemas.openxmlformats.org/presentationml/2006/ole">
            <p:oleObj spid="_x0000_s23556" name="Equation" r:id="rId4" imgW="11412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 </a:t>
            </a:r>
            <a:r>
              <a:rPr lang="en-US" dirty="0" err="1" smtClean="0"/>
              <a:t>Trigonometri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600200"/>
            <a:ext cx="3581400" cy="4812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Trigonometri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524000"/>
            <a:ext cx="4114800" cy="891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2514600"/>
            <a:ext cx="4267200" cy="784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608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3352800"/>
            <a:ext cx="5105400" cy="3063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608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33800" y="4495800"/>
            <a:ext cx="5233377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828800"/>
            <a:ext cx="8153400" cy="426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1.</a:t>
            </a:r>
            <a:endParaRPr lang="en-US" dirty="0"/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600200"/>
            <a:ext cx="4191000" cy="3211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828800"/>
            <a:ext cx="8153400" cy="426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2. </a:t>
            </a:r>
            <a:endParaRPr lang="en-US" dirty="0"/>
          </a:p>
        </p:txBody>
      </p:sp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676400"/>
            <a:ext cx="4419600" cy="2805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GB" dirty="0" smtClean="0"/>
              <a:t>Agar </a:t>
            </a:r>
            <a:r>
              <a:rPr lang="en-GB" dirty="0" err="1" smtClean="0"/>
              <a:t>mahasiswa</a:t>
            </a:r>
            <a:r>
              <a:rPr lang="en-GB" dirty="0" smtClean="0"/>
              <a:t> </a:t>
            </a:r>
            <a:r>
              <a:rPr lang="en-GB" dirty="0" err="1" smtClean="0"/>
              <a:t>memahami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mampu</a:t>
            </a:r>
            <a:r>
              <a:rPr lang="en-GB" dirty="0" smtClean="0"/>
              <a:t> </a:t>
            </a:r>
            <a:r>
              <a:rPr lang="en-GB" dirty="0" err="1" smtClean="0"/>
              <a:t>menyelesaikan</a:t>
            </a:r>
            <a:r>
              <a:rPr lang="en-GB" dirty="0" smtClean="0"/>
              <a:t> </a:t>
            </a:r>
            <a:r>
              <a:rPr lang="en-GB" dirty="0" err="1" smtClean="0"/>
              <a:t>perhitungan-perhitungan</a:t>
            </a:r>
            <a:r>
              <a:rPr lang="en-GB" dirty="0" smtClean="0"/>
              <a:t> limit.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3. </a:t>
            </a:r>
            <a:endParaRPr lang="en-US" dirty="0"/>
          </a:p>
        </p:txBody>
      </p:sp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524000"/>
            <a:ext cx="4400550" cy="4016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410200" y="2590800"/>
            <a:ext cx="1524000" cy="685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r>
              <a:rPr lang="en-US" dirty="0" smtClean="0"/>
              <a:t> Limit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/>
          </a:bodyPr>
          <a:lstStyle/>
          <a:p>
            <a:pPr algn="just"/>
            <a:r>
              <a:rPr lang="en-US" sz="2000" dirty="0" smtClean="0"/>
              <a:t>LIMIT FUNGSI: </a:t>
            </a:r>
            <a:r>
              <a:rPr lang="en-US" sz="2000" dirty="0" err="1" smtClean="0"/>
              <a:t>Mendekati</a:t>
            </a:r>
            <a:r>
              <a:rPr lang="en-US" sz="2000" dirty="0" smtClean="0"/>
              <a:t> </a:t>
            </a:r>
            <a:r>
              <a:rPr lang="en-US" sz="2000" dirty="0" err="1" smtClean="0"/>
              <a:t>hampir</a:t>
            </a:r>
            <a:r>
              <a:rPr lang="en-US" sz="2000" dirty="0" smtClean="0"/>
              <a:t>, </a:t>
            </a:r>
            <a:r>
              <a:rPr lang="en-US" sz="2000" dirty="0" err="1" smtClean="0"/>
              <a:t>sedikit</a:t>
            </a:r>
            <a:r>
              <a:rPr lang="en-US" sz="2000" dirty="0" smtClean="0"/>
              <a:t> </a:t>
            </a:r>
            <a:r>
              <a:rPr lang="en-US" sz="2000" dirty="0" err="1" smtClean="0"/>
              <a:t>lagi</a:t>
            </a:r>
            <a:r>
              <a:rPr lang="en-US" sz="2000" dirty="0" smtClean="0"/>
              <a:t>,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harga</a:t>
            </a:r>
            <a:r>
              <a:rPr lang="en-US" sz="2000" dirty="0" smtClean="0"/>
              <a:t> </a:t>
            </a:r>
            <a:r>
              <a:rPr lang="en-US" sz="2000" dirty="0" err="1" smtClean="0"/>
              <a:t>batas</a:t>
            </a:r>
            <a:endParaRPr lang="en-US" sz="2000" dirty="0" smtClean="0"/>
          </a:p>
          <a:p>
            <a:pPr algn="just"/>
            <a:r>
              <a:rPr lang="en-US" sz="2000" dirty="0" smtClean="0"/>
              <a:t>Limit </a:t>
            </a:r>
            <a:r>
              <a:rPr lang="en-US" sz="2000" dirty="0" err="1" smtClean="0"/>
              <a:t>fungsi</a:t>
            </a:r>
            <a:r>
              <a:rPr lang="en-US" sz="2000" dirty="0" smtClean="0"/>
              <a:t> :  </a:t>
            </a:r>
            <a:r>
              <a:rPr lang="en-US" sz="2000" dirty="0" err="1" smtClean="0"/>
              <a:t>suatu</a:t>
            </a:r>
            <a:r>
              <a:rPr lang="en-US" sz="2000" dirty="0" smtClean="0"/>
              <a:t> limit f(x) </a:t>
            </a:r>
            <a:r>
              <a:rPr lang="en-US" sz="2000" dirty="0" err="1" smtClean="0"/>
              <a:t>dikatakan</a:t>
            </a:r>
            <a:r>
              <a:rPr lang="en-US" sz="2000" dirty="0" smtClean="0"/>
              <a:t> </a:t>
            </a:r>
            <a:r>
              <a:rPr lang="en-US" sz="2000" dirty="0" err="1" smtClean="0"/>
              <a:t>mendekati</a:t>
            </a:r>
            <a:r>
              <a:rPr lang="en-US" sz="2000" dirty="0" smtClean="0"/>
              <a:t> A {f(x) → A}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limit. </a:t>
            </a:r>
          </a:p>
          <a:p>
            <a:pPr algn="just"/>
            <a:r>
              <a:rPr lang="en-US" sz="2000" dirty="0" err="1" smtClean="0"/>
              <a:t>Bila</a:t>
            </a:r>
            <a:r>
              <a:rPr lang="en-US" sz="2000" dirty="0" smtClean="0"/>
              <a:t> x </a:t>
            </a:r>
            <a:r>
              <a:rPr lang="en-US" sz="2000" dirty="0" err="1" smtClean="0"/>
              <a:t>mendekati</a:t>
            </a:r>
            <a:r>
              <a:rPr lang="en-US" sz="2000" dirty="0" smtClean="0"/>
              <a:t> a {</a:t>
            </a:r>
            <a:r>
              <a:rPr lang="en-US" sz="2000" dirty="0" err="1" smtClean="0"/>
              <a:t>x→a</a:t>
            </a:r>
            <a:r>
              <a:rPr lang="en-US" sz="2000" dirty="0" smtClean="0"/>
              <a:t>}. </a:t>
            </a:r>
            <a:r>
              <a:rPr lang="en-US" sz="2000" dirty="0" err="1" smtClean="0"/>
              <a:t>Dinotasikan</a:t>
            </a:r>
            <a:endParaRPr lang="en-US" sz="2000" dirty="0" smtClean="0"/>
          </a:p>
          <a:p>
            <a:pPr algn="just"/>
            <a:endParaRPr lang="en-US" sz="2000" dirty="0" smtClean="0"/>
          </a:p>
          <a:p>
            <a:pPr marL="609600" indent="-609600" algn="just">
              <a:buNone/>
              <a:defRPr/>
            </a:pPr>
            <a:r>
              <a:rPr lang="en-US" sz="2000" dirty="0" err="1" smtClean="0"/>
              <a:t>Langkat-langkah</a:t>
            </a:r>
            <a:r>
              <a:rPr lang="en-US" sz="2000" dirty="0" smtClean="0"/>
              <a:t> </a:t>
            </a:r>
            <a:r>
              <a:rPr lang="en-US" sz="2000" dirty="0" err="1" smtClean="0"/>
              <a:t>mengerjakan</a:t>
            </a:r>
            <a:r>
              <a:rPr lang="en-US" sz="2000" dirty="0" smtClean="0"/>
              <a:t> limit </a:t>
            </a:r>
            <a:r>
              <a:rPr lang="en-US" sz="2000" dirty="0" err="1" smtClean="0"/>
              <a:t>fungsi</a:t>
            </a:r>
            <a:r>
              <a:rPr lang="en-US" sz="2000" dirty="0" smtClean="0"/>
              <a:t> (</a:t>
            </a:r>
            <a:r>
              <a:rPr lang="en-US" sz="2000" dirty="0" err="1" smtClean="0"/>
              <a:t>supaya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 </a:t>
            </a:r>
            <a:r>
              <a:rPr lang="en-US" sz="2000" dirty="0" err="1" smtClean="0"/>
              <a:t>tak</a:t>
            </a:r>
            <a:r>
              <a:rPr lang="en-US" sz="2000" dirty="0" smtClean="0"/>
              <a:t> </a:t>
            </a:r>
            <a:r>
              <a:rPr lang="en-US" sz="2000" dirty="0" err="1" smtClean="0"/>
              <a:t>tentu</a:t>
            </a:r>
            <a:r>
              <a:rPr lang="en-US" sz="2000" dirty="0" smtClean="0"/>
              <a:t>  </a:t>
            </a:r>
            <a:r>
              <a:rPr lang="en-US" sz="2000" dirty="0" err="1" smtClean="0"/>
              <a:t>dapat</a:t>
            </a:r>
            <a:endParaRPr lang="en-US" sz="2000" dirty="0" smtClean="0"/>
          </a:p>
          <a:p>
            <a:pPr marL="609600" indent="-609600" algn="just">
              <a:buNone/>
              <a:defRPr/>
            </a:pPr>
            <a:r>
              <a:rPr lang="en-US" sz="2000" dirty="0" err="1" smtClean="0"/>
              <a:t>dihindari</a:t>
            </a:r>
            <a:r>
              <a:rPr lang="en-US" sz="2000" dirty="0" smtClean="0"/>
              <a:t>)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….</a:t>
            </a:r>
          </a:p>
          <a:p>
            <a:pPr marL="609600" indent="-609600" algn="just">
              <a:buNone/>
              <a:defRPr/>
            </a:pPr>
            <a:r>
              <a:rPr lang="en-US" sz="2000" dirty="0" smtClean="0"/>
              <a:t>1. </a:t>
            </a:r>
            <a:r>
              <a:rPr lang="en-US" sz="2000" dirty="0" err="1" smtClean="0"/>
              <a:t>Subtitusi</a:t>
            </a:r>
            <a:r>
              <a:rPr lang="en-US" sz="2000" dirty="0" smtClean="0"/>
              <a:t> </a:t>
            </a:r>
            <a:r>
              <a:rPr lang="en-US" sz="2000" dirty="0" err="1" smtClean="0"/>
              <a:t>langsung</a:t>
            </a:r>
            <a:r>
              <a:rPr lang="en-US" sz="2000" dirty="0" smtClean="0"/>
              <a:t>.</a:t>
            </a:r>
          </a:p>
          <a:p>
            <a:pPr marL="609600" indent="-609600" algn="just">
              <a:buNone/>
              <a:defRPr/>
            </a:pPr>
            <a:r>
              <a:rPr lang="en-US" sz="2000" dirty="0" smtClean="0"/>
              <a:t>2. </a:t>
            </a:r>
            <a:r>
              <a:rPr lang="en-US" sz="2000" dirty="0" err="1" smtClean="0"/>
              <a:t>Faktorisasi</a:t>
            </a:r>
            <a:r>
              <a:rPr lang="en-US" sz="2000" dirty="0" smtClean="0"/>
              <a:t>.</a:t>
            </a:r>
          </a:p>
          <a:p>
            <a:pPr marL="609600" indent="-609600" algn="just">
              <a:buNone/>
              <a:defRPr/>
            </a:pPr>
            <a:r>
              <a:rPr lang="en-US" sz="2000" dirty="0" smtClean="0"/>
              <a:t>3. </a:t>
            </a:r>
            <a:r>
              <a:rPr lang="en-US" sz="2000" dirty="0" err="1" smtClean="0"/>
              <a:t>Mengalikan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bilangan</a:t>
            </a:r>
            <a:r>
              <a:rPr lang="en-US" sz="2000" dirty="0" smtClean="0"/>
              <a:t> </a:t>
            </a:r>
            <a:r>
              <a:rPr lang="en-US" sz="2000" dirty="0" err="1" smtClean="0"/>
              <a:t>sekawan</a:t>
            </a:r>
            <a:r>
              <a:rPr lang="en-US" sz="2000" dirty="0" smtClean="0"/>
              <a:t>.</a:t>
            </a:r>
          </a:p>
          <a:p>
            <a:pPr marL="609600" indent="-609600" algn="just">
              <a:buNone/>
              <a:defRPr/>
            </a:pPr>
            <a:r>
              <a:rPr lang="en-US" sz="2000" dirty="0" smtClean="0"/>
              <a:t>4. </a:t>
            </a:r>
            <a:r>
              <a:rPr lang="en-US" sz="2000" dirty="0" err="1" smtClean="0"/>
              <a:t>Membagi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variabel</a:t>
            </a:r>
            <a:r>
              <a:rPr lang="en-US" sz="2000" dirty="0" smtClean="0"/>
              <a:t> </a:t>
            </a:r>
            <a:r>
              <a:rPr lang="en-US" sz="2000" dirty="0" err="1" smtClean="0"/>
              <a:t>pangkat</a:t>
            </a:r>
            <a:r>
              <a:rPr lang="en-US" sz="2000" dirty="0" smtClean="0"/>
              <a:t> </a:t>
            </a:r>
            <a:r>
              <a:rPr lang="en-US" sz="2000" dirty="0" err="1" smtClean="0"/>
              <a:t>tertinggi</a:t>
            </a:r>
            <a:r>
              <a:rPr lang="en-US" sz="2000" dirty="0" smtClean="0"/>
              <a:t>.   </a:t>
            </a:r>
          </a:p>
          <a:p>
            <a:pPr algn="just">
              <a:buNone/>
            </a:pPr>
            <a:endParaRPr lang="en-US" sz="20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486400" y="2667000"/>
          <a:ext cx="1422400" cy="533400"/>
        </p:xfrm>
        <a:graphic>
          <a:graphicData uri="http://schemas.openxmlformats.org/presentationml/2006/ole">
            <p:oleObj spid="_x0000_s15362" name="Equation" r:id="rId3" imgW="812520" imgH="304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 </a:t>
            </a:r>
            <a:r>
              <a:rPr lang="en-US" dirty="0" err="1" smtClean="0"/>
              <a:t>Fungsi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0999" y="1600200"/>
            <a:ext cx="8697939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114800" y="2133600"/>
            <a:ext cx="22098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95400" y="2133600"/>
            <a:ext cx="2133600" cy="838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Sifat</a:t>
            </a:r>
            <a:r>
              <a:rPr lang="en-US" dirty="0" smtClean="0"/>
              <a:t> – </a:t>
            </a:r>
            <a:r>
              <a:rPr lang="en-US" dirty="0" err="1" smtClean="0"/>
              <a:t>sifat</a:t>
            </a:r>
            <a:r>
              <a:rPr lang="en-US" dirty="0" smtClean="0"/>
              <a:t> Limit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33400" y="1676400"/>
            <a:ext cx="8001000" cy="4953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en-US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Beberapa</a:t>
            </a: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teorema</a:t>
            </a: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limit:</a:t>
            </a: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en-US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Bila</a:t>
            </a: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Lim f(x) = A </a:t>
            </a:r>
            <a:r>
              <a:rPr kumimoji="0" lang="en-US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Lim g(x) = B</a:t>
            </a:r>
          </a:p>
          <a:p>
            <a:pPr marL="609600" lvl="0" indent="-609600">
              <a:lnSpc>
                <a:spcPct val="50000"/>
              </a:lnSpc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</a:t>
            </a:r>
            <a:r>
              <a:rPr kumimoji="0" lang="en-US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</a:t>
            </a:r>
            <a:r>
              <a:rPr kumimoji="0" lang="en-US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</a:t>
            </a:r>
            <a:r>
              <a:rPr lang="en-US" sz="2900" dirty="0"/>
              <a:t> </a:t>
            </a:r>
            <a:r>
              <a:rPr lang="en-US" sz="2900" dirty="0" smtClean="0"/>
              <a:t> </a:t>
            </a:r>
            <a:r>
              <a:rPr lang="en-US" sz="2900" dirty="0" smtClean="0"/>
              <a:t>      </a:t>
            </a: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lang="en-US" sz="1600" dirty="0" smtClean="0">
                <a:sym typeface="Wingdings" pitchFamily="2" charset="2"/>
              </a:rPr>
              <a:t></a:t>
            </a: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</a:p>
          <a:p>
            <a:pPr marL="609600" marR="0" lvl="0" indent="-609600" algn="l" defTabSz="914400" rtl="0" eaLnBrk="1" fontAlgn="auto" latinLnBrk="0" hangingPunct="1">
              <a:lnSpc>
                <a:spcPct val="5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tabLst/>
              <a:defRPr/>
            </a:pP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5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en-US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Maka</a:t>
            </a: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1. Lim [</a:t>
            </a:r>
            <a:r>
              <a:rPr kumimoji="0" lang="en-US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kumimoji="0" lang="en-US" sz="29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(x)] = k Lim f(x)</a:t>
            </a:r>
          </a:p>
          <a:p>
            <a:pPr marL="609600" lvl="0" indent="-609600">
              <a:lnSpc>
                <a:spcPct val="50000"/>
              </a:lnSpc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x</a:t>
            </a:r>
            <a:r>
              <a:rPr lang="en-US" sz="1600" dirty="0" smtClean="0">
                <a:sym typeface="Wingdings" pitchFamily="2" charset="2"/>
              </a:rPr>
              <a:t></a:t>
            </a: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             x</a:t>
            </a:r>
            <a:r>
              <a:rPr lang="en-US" sz="1600" dirty="0" smtClean="0">
                <a:sym typeface="Wingdings" pitchFamily="2" charset="2"/>
              </a:rPr>
              <a:t></a:t>
            </a: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lang="en-US" sz="2900" dirty="0"/>
              <a:t>	</a:t>
            </a:r>
            <a:r>
              <a:rPr lang="en-US" sz="2900" dirty="0" smtClean="0"/>
              <a:t>   </a:t>
            </a: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k. A</a:t>
            </a: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2. Lim [f(x)</a:t>
            </a:r>
            <a:r>
              <a:rPr kumimoji="0" lang="en-US" sz="29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g(x)] = Lim f(x) </a:t>
            </a:r>
            <a:r>
              <a:rPr kumimoji="0" lang="en-US" sz="29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Lim g(x)</a:t>
            </a:r>
          </a:p>
          <a:p>
            <a:pPr marL="609600" lvl="0" indent="-609600">
              <a:lnSpc>
                <a:spcPct val="50000"/>
              </a:lnSpc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x</a:t>
            </a:r>
            <a:r>
              <a:rPr lang="en-US" sz="1600" dirty="0" smtClean="0">
                <a:sym typeface="Wingdings" pitchFamily="2" charset="2"/>
              </a:rPr>
              <a:t></a:t>
            </a: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                   x</a:t>
            </a:r>
            <a:r>
              <a:rPr lang="en-US" sz="1600" dirty="0" smtClean="0">
                <a:sym typeface="Wingdings" pitchFamily="2" charset="2"/>
              </a:rPr>
              <a:t></a:t>
            </a: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         x</a:t>
            </a:r>
            <a:r>
              <a:rPr lang="en-US" sz="1600" dirty="0" smtClean="0">
                <a:sym typeface="Wingdings" pitchFamily="2" charset="2"/>
              </a:rPr>
              <a:t></a:t>
            </a: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lang="en-US" sz="2900" dirty="0"/>
              <a:t>	</a:t>
            </a: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A </a:t>
            </a:r>
            <a:r>
              <a:rPr kumimoji="0" lang="en-US" sz="29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 </a:t>
            </a:r>
            <a:endParaRPr kumimoji="0" lang="en-US" sz="29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Sifat</a:t>
            </a:r>
            <a:r>
              <a:rPr lang="en-US" dirty="0" smtClean="0"/>
              <a:t> – </a:t>
            </a:r>
            <a:r>
              <a:rPr lang="en-US" dirty="0" err="1" smtClean="0"/>
              <a:t>sifat</a:t>
            </a:r>
            <a:r>
              <a:rPr lang="en-US" dirty="0" smtClean="0"/>
              <a:t> Limit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ChangeAspect="1"/>
          </p:cNvGraphicFramePr>
          <p:nvPr>
            <p:ph sz="quarter" idx="1"/>
          </p:nvPr>
        </p:nvGraphicFramePr>
        <p:xfrm>
          <a:off x="685800" y="1765300"/>
          <a:ext cx="6553200" cy="627063"/>
        </p:xfrm>
        <a:graphic>
          <a:graphicData uri="http://schemas.openxmlformats.org/presentationml/2006/ole">
            <p:oleObj spid="_x0000_s19458" name="Equation" r:id="rId3" imgW="2920680" imgH="279360" progId="Equation.3">
              <p:embed/>
            </p:oleObj>
          </a:graphicData>
        </a:graphic>
      </p:graphicFrame>
      <p:graphicFrame>
        <p:nvGraphicFramePr>
          <p:cNvPr id="19461" name="Content Placeholder 4"/>
          <p:cNvGraphicFramePr>
            <a:graphicFrameLocks noChangeAspect="1"/>
          </p:cNvGraphicFramePr>
          <p:nvPr/>
        </p:nvGraphicFramePr>
        <p:xfrm>
          <a:off x="685800" y="2667000"/>
          <a:ext cx="3763963" cy="1112837"/>
        </p:xfrm>
        <a:graphic>
          <a:graphicData uri="http://schemas.openxmlformats.org/presentationml/2006/ole">
            <p:oleObj spid="_x0000_s19461" name="Equation" r:id="rId4" imgW="1803240" imgH="53316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762001" y="4073924"/>
          <a:ext cx="4572000" cy="726676"/>
        </p:xfrm>
        <a:graphic>
          <a:graphicData uri="http://schemas.openxmlformats.org/presentationml/2006/ole">
            <p:oleObj spid="_x0000_s19462" name="Equation" r:id="rId5" imgW="1917360" imgH="30456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762000" y="5257800"/>
          <a:ext cx="4694238" cy="762000"/>
        </p:xfrm>
        <a:graphic>
          <a:graphicData uri="http://schemas.openxmlformats.org/presentationml/2006/ole">
            <p:oleObj spid="_x0000_s19463" name="Equation" r:id="rId6" imgW="1955520" imgH="3171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828800"/>
            <a:ext cx="7543800" cy="4114800"/>
          </a:xfrm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90000"/>
              </a:lnSpc>
              <a:buSzTx/>
              <a:buFont typeface="Wingdings" pitchFamily="2" charset="2"/>
              <a:buAutoNum type="arabicPeriod"/>
              <a:defRPr/>
            </a:pP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Lim 3x </a:t>
            </a:r>
            <a:r>
              <a:rPr lang="en-US" dirty="0" err="1" smtClean="0"/>
              <a:t>adalah</a:t>
            </a:r>
            <a:r>
              <a:rPr lang="en-US" dirty="0" smtClean="0"/>
              <a:t>…. </a:t>
            </a:r>
          </a:p>
          <a:p>
            <a:pPr marL="609600" indent="-609600" eaLnBrk="1" hangingPunct="1">
              <a:lnSpc>
                <a:spcPct val="50000"/>
              </a:lnSpc>
              <a:buFont typeface="Wingdings" pitchFamily="2" charset="2"/>
              <a:buNone/>
              <a:defRPr/>
            </a:pPr>
            <a:r>
              <a:rPr lang="en-US" dirty="0" smtClean="0"/>
              <a:t>                     x</a:t>
            </a:r>
            <a:r>
              <a:rPr lang="en-US" sz="1600" dirty="0" smtClean="0">
                <a:sym typeface="Wingdings" pitchFamily="2" charset="2"/>
              </a:rPr>
              <a:t></a:t>
            </a:r>
            <a:r>
              <a:rPr lang="en-US" dirty="0" smtClean="0"/>
              <a:t>2</a:t>
            </a:r>
            <a:endParaRPr lang="en-US" sz="2500" dirty="0" smtClean="0"/>
          </a:p>
          <a:p>
            <a:pPr marL="609600" indent="-609600" eaLnBrk="1" hangingPunct="1">
              <a:lnSpc>
                <a:spcPct val="50000"/>
              </a:lnSpc>
              <a:buFont typeface="Wingdings" pitchFamily="2" charset="2"/>
              <a:buNone/>
              <a:defRPr/>
            </a:pPr>
            <a:endParaRPr lang="en-US" dirty="0" smtClean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dirty="0" smtClean="0"/>
              <a:t>	a. 1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dirty="0" smtClean="0"/>
              <a:t>	b. 2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dirty="0" smtClean="0"/>
              <a:t>	c. 3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dirty="0" smtClean="0"/>
              <a:t>	d. 4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dirty="0" smtClean="0"/>
              <a:t> 	e. 6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                  </a:t>
            </a:r>
          </a:p>
        </p:txBody>
      </p:sp>
      <p:pic>
        <p:nvPicPr>
          <p:cNvPr id="38916" name="Picture 6" descr="ABACU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2895600"/>
            <a:ext cx="3044825" cy="266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Jawab</a:t>
            </a:r>
            <a:endParaRPr lang="en-US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05000"/>
            <a:ext cx="5257800" cy="43434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50000"/>
              </a:lnSpc>
              <a:buFont typeface="Wingdings" pitchFamily="2" charset="2"/>
              <a:buNone/>
              <a:defRPr/>
            </a:pPr>
            <a:endParaRPr lang="en-US" dirty="0" smtClean="0"/>
          </a:p>
          <a:p>
            <a:pPr>
              <a:buNone/>
              <a:defRPr/>
            </a:pPr>
            <a:r>
              <a:rPr lang="en-US" dirty="0" smtClean="0"/>
              <a:t>Lim 3x = 3(2) = 6</a:t>
            </a:r>
          </a:p>
          <a:p>
            <a:pPr eaLnBrk="1" hangingPunct="1">
              <a:lnSpc>
                <a:spcPct val="50000"/>
              </a:lnSpc>
              <a:buFont typeface="Wingdings" pitchFamily="2" charset="2"/>
              <a:buNone/>
              <a:defRPr/>
            </a:pPr>
            <a:r>
              <a:rPr lang="en-US" sz="2500" dirty="0" smtClean="0"/>
              <a:t>x</a:t>
            </a:r>
            <a:r>
              <a:rPr lang="en-US" sz="1600" dirty="0" smtClean="0">
                <a:sym typeface="Wingdings" pitchFamily="2" charset="2"/>
              </a:rPr>
              <a:t></a:t>
            </a:r>
            <a:r>
              <a:rPr lang="en-US" sz="2500" dirty="0" smtClean="0"/>
              <a:t>2</a:t>
            </a:r>
          </a:p>
          <a:p>
            <a:pPr eaLnBrk="1" hangingPunct="1">
              <a:lnSpc>
                <a:spcPct val="50000"/>
              </a:lnSpc>
              <a:buFont typeface="Wingdings" pitchFamily="2" charset="2"/>
              <a:buNone/>
              <a:defRPr/>
            </a:pPr>
            <a:r>
              <a:rPr lang="en-US" dirty="0" smtClean="0"/>
              <a:t>		</a:t>
            </a:r>
          </a:p>
          <a:p>
            <a:pPr eaLnBrk="1" hangingPunct="1">
              <a:lnSpc>
                <a:spcPct val="50000"/>
              </a:lnSpc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lnSpc>
                <a:spcPct val="50000"/>
              </a:lnSpc>
              <a:buFont typeface="Wingdings" pitchFamily="2" charset="2"/>
              <a:buNone/>
              <a:defRPr/>
            </a:pPr>
            <a:r>
              <a:rPr lang="en-US" dirty="0" err="1" smtClean="0"/>
              <a:t>Pembahasan</a:t>
            </a:r>
            <a:r>
              <a:rPr lang="en-US" dirty="0" smtClean="0"/>
              <a:t> 2:</a:t>
            </a:r>
          </a:p>
          <a:p>
            <a:pPr eaLnBrk="1" hangingPunct="1">
              <a:lnSpc>
                <a:spcPct val="50000"/>
              </a:lnSpc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lnSpc>
                <a:spcPct val="50000"/>
              </a:lnSpc>
              <a:buFont typeface="Wingdings" pitchFamily="2" charset="2"/>
              <a:buNone/>
              <a:defRPr/>
            </a:pPr>
            <a:endParaRPr lang="en-US" dirty="0" smtClean="0"/>
          </a:p>
          <a:p>
            <a:pPr>
              <a:lnSpc>
                <a:spcPct val="50000"/>
              </a:lnSpc>
              <a:buNone/>
              <a:defRPr/>
            </a:pPr>
            <a:r>
              <a:rPr lang="en-US" dirty="0" smtClean="0"/>
              <a:t>Lim 3x = 3 Lim x = 3(2) = 6</a:t>
            </a:r>
          </a:p>
          <a:p>
            <a:pPr>
              <a:lnSpc>
                <a:spcPct val="50000"/>
              </a:lnSpc>
              <a:buNone/>
              <a:defRPr/>
            </a:pPr>
            <a:r>
              <a:rPr lang="en-US" sz="2500" dirty="0" smtClean="0"/>
              <a:t>x</a:t>
            </a:r>
            <a:r>
              <a:rPr lang="en-US" sz="1600" dirty="0" smtClean="0">
                <a:sym typeface="Wingdings" pitchFamily="2" charset="2"/>
              </a:rPr>
              <a:t></a:t>
            </a:r>
            <a:r>
              <a:rPr lang="en-US" sz="2500" dirty="0" smtClean="0"/>
              <a:t>2	        </a:t>
            </a:r>
            <a:r>
              <a:rPr lang="en-US" sz="2500" dirty="0" err="1" smtClean="0"/>
              <a:t>x</a:t>
            </a:r>
            <a:r>
              <a:rPr lang="en-US" sz="1600" dirty="0" err="1" smtClean="0">
                <a:sym typeface="Wingdings" pitchFamily="2" charset="2"/>
              </a:rPr>
              <a:t></a:t>
            </a:r>
            <a:r>
              <a:rPr lang="en-US" sz="2500" dirty="0" err="1" smtClean="0"/>
              <a:t>2</a:t>
            </a:r>
            <a:endParaRPr lang="en-US" sz="2500" dirty="0" smtClean="0"/>
          </a:p>
          <a:p>
            <a:pPr>
              <a:lnSpc>
                <a:spcPct val="50000"/>
              </a:lnSpc>
              <a:buNone/>
              <a:defRPr/>
            </a:pPr>
            <a:endParaRPr lang="en-US" sz="2500" dirty="0" smtClean="0"/>
          </a:p>
          <a:p>
            <a:pPr eaLnBrk="1" hangingPunct="1">
              <a:lnSpc>
                <a:spcPct val="50000"/>
              </a:lnSpc>
              <a:buFont typeface="Wingdings" pitchFamily="2" charset="2"/>
              <a:buNone/>
              <a:defRPr/>
            </a:pPr>
            <a:r>
              <a:rPr lang="en-US" dirty="0" smtClean="0"/>
              <a:t>             </a:t>
            </a:r>
          </a:p>
          <a:p>
            <a:pPr eaLnBrk="1" hangingPunct="1">
              <a:lnSpc>
                <a:spcPct val="50000"/>
              </a:lnSpc>
              <a:buFont typeface="Wingdings" pitchFamily="2" charset="2"/>
              <a:buNone/>
              <a:defRPr/>
            </a:pPr>
            <a:r>
              <a:rPr lang="en-US" dirty="0" smtClean="0"/>
              <a:t>   	</a:t>
            </a:r>
          </a:p>
          <a:p>
            <a:pPr eaLnBrk="1" hangingPunct="1">
              <a:lnSpc>
                <a:spcPct val="50000"/>
              </a:lnSpc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lnSpc>
                <a:spcPct val="50000"/>
              </a:lnSpc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lnSpc>
                <a:spcPct val="50000"/>
              </a:lnSpc>
              <a:buFont typeface="Wingdings" pitchFamily="2" charset="2"/>
              <a:buNone/>
              <a:defRPr/>
            </a:pPr>
            <a:r>
              <a:rPr lang="en-US" dirty="0" smtClean="0"/>
              <a:t>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685800" y="1534180"/>
            <a:ext cx="3048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 err="1"/>
              <a:t>Pembahasan</a:t>
            </a:r>
            <a:r>
              <a:rPr lang="en-US" sz="2800" dirty="0"/>
              <a:t> 1: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27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584</TotalTime>
  <Words>359</Words>
  <Application>Microsoft Office PowerPoint</Application>
  <PresentationFormat>On-screen Show (4:3)</PresentationFormat>
  <Paragraphs>162</Paragraphs>
  <Slides>30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Civic</vt:lpstr>
      <vt:lpstr>Equation</vt:lpstr>
      <vt:lpstr>Bitmap Image</vt:lpstr>
      <vt:lpstr>Limit fungsi</vt:lpstr>
      <vt:lpstr>Agenda</vt:lpstr>
      <vt:lpstr>Tujuan</vt:lpstr>
      <vt:lpstr>Pengertian Limit</vt:lpstr>
      <vt:lpstr>Limit Fungsi</vt:lpstr>
      <vt:lpstr>Sifat – sifat Limit</vt:lpstr>
      <vt:lpstr>Sifat – sifat Limit</vt:lpstr>
      <vt:lpstr>Contoh</vt:lpstr>
      <vt:lpstr>Jawab</vt:lpstr>
      <vt:lpstr>Contoh</vt:lpstr>
      <vt:lpstr>Jawab</vt:lpstr>
      <vt:lpstr>Contoh</vt:lpstr>
      <vt:lpstr>Jawab</vt:lpstr>
      <vt:lpstr>Cara Penyelesaian Limit dengan perhitungan :</vt:lpstr>
      <vt:lpstr>Cara Penyelesaian Limit dengan perhitungan :</vt:lpstr>
      <vt:lpstr>Contoh</vt:lpstr>
      <vt:lpstr>contoh</vt:lpstr>
      <vt:lpstr>Cara Penyelesaian Limit dengan perhitungan :</vt:lpstr>
      <vt:lpstr>Limit Tak Hingga</vt:lpstr>
      <vt:lpstr>Contoh</vt:lpstr>
      <vt:lpstr>Pembahasan</vt:lpstr>
      <vt:lpstr>Pembahasan</vt:lpstr>
      <vt:lpstr>Pembahasan</vt:lpstr>
      <vt:lpstr>Latihan</vt:lpstr>
      <vt:lpstr>Contoh</vt:lpstr>
      <vt:lpstr>Limit Trigonometri</vt:lpstr>
      <vt:lpstr>Limit Fungsi Trigonometri</vt:lpstr>
      <vt:lpstr>Contoh</vt:lpstr>
      <vt:lpstr>Contoh</vt:lpstr>
      <vt:lpstr>Contoh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Limit fungsi</dc:title>
  <dc:creator>ismail - [2010]</dc:creator>
  <cp:lastModifiedBy>ismail - [2010]</cp:lastModifiedBy>
  <cp:revision>66</cp:revision>
  <dcterms:created xsi:type="dcterms:W3CDTF">2015-06-30T03:43:42Z</dcterms:created>
  <dcterms:modified xsi:type="dcterms:W3CDTF">2015-10-22T03:30:23Z</dcterms:modified>
</cp:coreProperties>
</file>