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3" r:id="rId5"/>
    <p:sldId id="284" r:id="rId6"/>
    <p:sldId id="286" r:id="rId7"/>
    <p:sldId id="285" r:id="rId8"/>
    <p:sldId id="287" r:id="rId9"/>
    <p:sldId id="288" r:id="rId10"/>
    <p:sldId id="289" r:id="rId11"/>
    <p:sldId id="290" r:id="rId12"/>
    <p:sldId id="291" r:id="rId13"/>
    <p:sldId id="263" r:id="rId14"/>
    <p:sldId id="276" r:id="rId15"/>
    <p:sldId id="272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93" r:id="rId24"/>
    <p:sldId id="292" r:id="rId25"/>
    <p:sldId id="294" r:id="rId26"/>
    <p:sldId id="278" r:id="rId27"/>
    <p:sldId id="297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4660"/>
  </p:normalViewPr>
  <p:slideViewPr>
    <p:cSldViewPr>
      <p:cViewPr>
        <p:scale>
          <a:sx n="70" d="100"/>
          <a:sy n="70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3336C8-50E6-4EF9-B4F7-743C6E9CA24A}" type="datetimeFigureOut">
              <a:rPr lang="id-ID" smtClean="0"/>
              <a:pPr/>
              <a:t>23/09/2015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12265E-33F0-420D-AC43-9907A050EE1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2852936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Aljabar himpunan &amp; konsep dualitas himpunan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Riri Irawati, M.Kom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619652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{1,2,3,4,5,6,7,8,9,10,11,12,13,14,15}</a:t>
            </a:r>
          </a:p>
          <a:p>
            <a:pPr>
              <a:buNone/>
            </a:pPr>
            <a:r>
              <a:rPr lang="en-US" sz="2400" dirty="0" smtClean="0"/>
              <a:t>	A = {3,6,9,12,15}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3174" y="1643050"/>
            <a:ext cx="3143272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7.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Identitas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a. 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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</a:t>
            </a:r>
            <a:r>
              <a:rPr lang="en-US" sz="2800" dirty="0" smtClean="0">
                <a:solidFill>
                  <a:schemeClr val="tx1"/>
                </a:solidFill>
              </a:rPr>
              <a:t> = A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b. 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 S = A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c.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  = 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d.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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= S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76710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{1,2,3,4,5,6,7,8,9,10,11,12}</a:t>
            </a:r>
          </a:p>
          <a:p>
            <a:pPr>
              <a:buNone/>
            </a:pPr>
            <a:r>
              <a:rPr lang="en-US" sz="2400" dirty="0" smtClean="0"/>
              <a:t>	A = {3,6,9,12}</a:t>
            </a:r>
          </a:p>
          <a:p>
            <a:pPr>
              <a:buNone/>
            </a:pPr>
            <a:r>
              <a:rPr lang="en-US" sz="2400" dirty="0" smtClean="0"/>
              <a:t>	B = {6,7,8,9}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298" y="1857364"/>
            <a:ext cx="4643470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8.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De Morgan’s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(A  B)c = Ac  </a:t>
            </a:r>
            <a:r>
              <a:rPr lang="en-US" sz="2800" dirty="0" err="1" smtClean="0">
                <a:solidFill>
                  <a:schemeClr val="tx1"/>
                </a:solidFill>
                <a:sym typeface="Symbol"/>
              </a:rPr>
              <a:t>Bc</a:t>
            </a:r>
            <a:endParaRPr lang="en-US" sz="2800" dirty="0" smtClean="0">
              <a:solidFill>
                <a:schemeClr val="tx1"/>
              </a:solidFill>
              <a:sym typeface="Symbol"/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(A  B)c = Ac  </a:t>
            </a:r>
            <a:r>
              <a:rPr lang="en-US" sz="2800" dirty="0" err="1" smtClean="0">
                <a:solidFill>
                  <a:schemeClr val="tx1"/>
                </a:solidFill>
                <a:sym typeface="Symbol"/>
              </a:rPr>
              <a:t>Bc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  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76710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</a:t>
            </a:r>
            <a:r>
              <a:rPr lang="en-US" sz="2400" dirty="0" err="1" smtClean="0"/>
              <a:t>q,r,s,t,u,v,w,x,y,z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/>
              <a:t>	A = {</a:t>
            </a:r>
            <a:r>
              <a:rPr lang="en-US" sz="2400" dirty="0" err="1" smtClean="0"/>
              <a:t>q,t,w</a:t>
            </a:r>
            <a:r>
              <a:rPr lang="en-US" sz="2400" dirty="0" smtClean="0"/>
              <a:t>}</a:t>
            </a:r>
          </a:p>
          <a:p>
            <a:pPr>
              <a:buNone/>
            </a:pPr>
            <a:r>
              <a:rPr lang="en-US" sz="2400" dirty="0" smtClean="0"/>
              <a:t>	B = {</a:t>
            </a:r>
            <a:r>
              <a:rPr lang="en-US" sz="2400" dirty="0" err="1" smtClean="0"/>
              <a:t>r,s,t,u</a:t>
            </a: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4546" y="1857364"/>
            <a:ext cx="5500726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9.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Penyerapan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Absorbsi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A  (A  B) = A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A  (A  B) = A  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71487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4648200" cy="383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748464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dirty="0" smtClean="0"/>
              <a:t>2. Diketahui :</a:t>
            </a:r>
          </a:p>
          <a:p>
            <a:pPr>
              <a:buNone/>
            </a:pPr>
            <a:r>
              <a:rPr lang="id-ID" sz="2400" dirty="0" smtClean="0"/>
              <a:t>	S = {a, b, c, d, e, p, q, r, s, t, 1, 2, 3, 4, 5}</a:t>
            </a:r>
          </a:p>
          <a:p>
            <a:pPr>
              <a:buNone/>
            </a:pPr>
            <a:r>
              <a:rPr lang="id-ID" sz="2400" dirty="0" smtClean="0"/>
              <a:t>	A = {a,1,b,2,c,3,d,4}</a:t>
            </a:r>
          </a:p>
          <a:p>
            <a:pPr>
              <a:buNone/>
            </a:pPr>
            <a:r>
              <a:rPr lang="id-ID" sz="2400" dirty="0" smtClean="0"/>
              <a:t>	B = {a,b,c,p,q,r,s}</a:t>
            </a:r>
          </a:p>
          <a:p>
            <a:pPr>
              <a:buNone/>
            </a:pPr>
            <a:r>
              <a:rPr lang="id-ID" sz="2400" dirty="0" smtClean="0"/>
              <a:t>	Buktikan </a:t>
            </a:r>
            <a:r>
              <a:rPr lang="en-US" sz="2400" dirty="0" err="1" smtClean="0"/>
              <a:t>hukum</a:t>
            </a:r>
            <a:r>
              <a:rPr lang="id-ID" sz="2400" dirty="0" smtClean="0"/>
              <a:t> komutatif, dalil de morgan dan penyerapan dengan menggunakan himpunan diatas!</a:t>
            </a:r>
          </a:p>
          <a:p>
            <a:pPr>
              <a:buNone/>
            </a:pPr>
            <a:r>
              <a:rPr lang="id-ID" sz="2400" dirty="0" smtClean="0"/>
              <a:t>3. Diketahui :</a:t>
            </a:r>
          </a:p>
          <a:p>
            <a:pPr>
              <a:buNone/>
            </a:pPr>
            <a:r>
              <a:rPr lang="id-ID" sz="2400" dirty="0" smtClean="0"/>
              <a:t>	P = {x|x himpunan bilangan prima yg kurang dari 15}</a:t>
            </a:r>
          </a:p>
          <a:p>
            <a:pPr>
              <a:buNone/>
            </a:pPr>
            <a:r>
              <a:rPr lang="id-ID" sz="2400" dirty="0" smtClean="0"/>
              <a:t>	Q = {x|x himpunan bilangan bulat positif yang kurang dr 10)</a:t>
            </a:r>
          </a:p>
          <a:p>
            <a:pPr>
              <a:buNone/>
            </a:pPr>
            <a:r>
              <a:rPr lang="id-ID" sz="2400" dirty="0" smtClean="0"/>
              <a:t>	R = {a,b,c,d,e}</a:t>
            </a:r>
          </a:p>
          <a:p>
            <a:pPr>
              <a:buNone/>
            </a:pPr>
            <a:r>
              <a:rPr lang="id-ID" sz="2400" dirty="0" smtClean="0"/>
              <a:t>	Buktikan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id-ID" sz="2400" dirty="0" smtClean="0"/>
              <a:t>asosiatif &amp; distributif dg menggunakan 3 himpunan diatas!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</a:t>
            </a:r>
            <a:r>
              <a:rPr lang="id-ID" dirty="0" smtClean="0"/>
              <a:t> Beberapa himpunan didefinisikan sebagai berikut: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14554"/>
            <a:ext cx="5825886" cy="114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573015"/>
            <a:ext cx="1944216" cy="314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5" y="3645024"/>
            <a:ext cx="1728192" cy="163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Dualitas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Prinsip dualitas mengemukakan bahwa dua konsep yang berbeda dapat dipertukarkan namun tetap memberikan jawaban yang benar. </a:t>
            </a:r>
          </a:p>
          <a:p>
            <a:r>
              <a:rPr lang="id-ID" dirty="0" smtClean="0"/>
              <a:t>Contoh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t-IT" dirty="0" smtClean="0"/>
              <a:t>AS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t-IT" dirty="0" smtClean="0"/>
              <a:t> kemudi mobil di kiri depan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t-IT" dirty="0" smtClean="0"/>
              <a:t>Indonesia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t-IT" dirty="0" smtClean="0"/>
              <a:t> kemudi mobil di kanan depan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dualitas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794" y="1428736"/>
            <a:ext cx="8766048" cy="4997152"/>
          </a:xfrm>
        </p:spPr>
        <p:txBody>
          <a:bodyPr>
            <a:noAutofit/>
          </a:bodyPr>
          <a:lstStyle/>
          <a:p>
            <a:pPr algn="just"/>
            <a:r>
              <a:rPr lang="id-ID" sz="2300" dirty="0" smtClean="0">
                <a:latin typeface="Candara" pitchFamily="34" charset="0"/>
              </a:rPr>
              <a:t>Peraturan: </a:t>
            </a:r>
          </a:p>
          <a:p>
            <a:pPr algn="just">
              <a:buNone/>
            </a:pPr>
            <a:r>
              <a:rPr lang="id-ID" sz="2300" dirty="0" smtClean="0">
                <a:latin typeface="Candara" pitchFamily="34" charset="0"/>
              </a:rPr>
              <a:t>	(a) di Amerika Serikat, </a:t>
            </a:r>
          </a:p>
          <a:p>
            <a:pPr algn="just">
              <a:buNone/>
            </a:pPr>
            <a:r>
              <a:rPr lang="id-ID" sz="2300" dirty="0" smtClean="0">
                <a:latin typeface="Candara" pitchFamily="34" charset="0"/>
              </a:rPr>
              <a:t>	</a:t>
            </a:r>
            <a:r>
              <a:rPr lang="en-US" sz="2300" dirty="0" smtClean="0">
                <a:latin typeface="Candara" pitchFamily="34" charset="0"/>
              </a:rPr>
              <a:t>	</a:t>
            </a:r>
            <a:r>
              <a:rPr lang="sv-SE" sz="2300" dirty="0" smtClean="0">
                <a:latin typeface="Candara" pitchFamily="34" charset="0"/>
              </a:rPr>
              <a:t>• mobil harus berjalan di bagian </a:t>
            </a:r>
            <a:r>
              <a:rPr lang="sv-SE" sz="2300" i="1" dirty="0" smtClean="0">
                <a:latin typeface="Candara" pitchFamily="34" charset="0"/>
              </a:rPr>
              <a:t>kanan jalan, </a:t>
            </a:r>
          </a:p>
          <a:p>
            <a:pPr algn="just">
              <a:buNone/>
            </a:pPr>
            <a:r>
              <a:rPr lang="id-ID" sz="2300" dirty="0" smtClean="0">
                <a:latin typeface="Candara" pitchFamily="34" charset="0"/>
              </a:rPr>
              <a:t>		• pada jalan yang berlajur banyak, lajur </a:t>
            </a:r>
            <a:r>
              <a:rPr lang="id-ID" sz="2300" i="1" dirty="0" smtClean="0">
                <a:latin typeface="Candara" pitchFamily="34" charset="0"/>
              </a:rPr>
              <a:t>kiri untuk 		      	    mendahului, </a:t>
            </a:r>
          </a:p>
          <a:p>
            <a:pPr algn="just">
              <a:buNone/>
            </a:pPr>
            <a:r>
              <a:rPr lang="id-ID" sz="2300" dirty="0" smtClean="0">
                <a:latin typeface="Candara" pitchFamily="34" charset="0"/>
              </a:rPr>
              <a:t>		• bila lampu merah menyala, mobil belok </a:t>
            </a:r>
            <a:r>
              <a:rPr lang="id-ID" sz="2300" i="1" dirty="0" smtClean="0">
                <a:latin typeface="Candara" pitchFamily="34" charset="0"/>
              </a:rPr>
              <a:t>kanan boleh 	   	    langsung </a:t>
            </a:r>
          </a:p>
          <a:p>
            <a:pPr algn="just">
              <a:buNone/>
            </a:pPr>
            <a:r>
              <a:rPr lang="id-ID" sz="2300" dirty="0" smtClean="0">
                <a:latin typeface="Candara" pitchFamily="34" charset="0"/>
              </a:rPr>
              <a:t>	(b) di Indonesia, </a:t>
            </a:r>
          </a:p>
          <a:p>
            <a:pPr lvl="1" algn="just">
              <a:buNone/>
            </a:pPr>
            <a:r>
              <a:rPr lang="id-ID" sz="2300" dirty="0" smtClean="0">
                <a:latin typeface="Candara" pitchFamily="34" charset="0"/>
              </a:rPr>
              <a:t>	</a:t>
            </a:r>
            <a:r>
              <a:rPr lang="en-US" sz="2300" dirty="0" smtClean="0">
                <a:latin typeface="Candara" pitchFamily="34" charset="0"/>
              </a:rPr>
              <a:t>	</a:t>
            </a:r>
            <a:r>
              <a:rPr lang="fi-FI" sz="2300" dirty="0" smtClean="0">
                <a:latin typeface="Candara" pitchFamily="34" charset="0"/>
              </a:rPr>
              <a:t>• mobil harus berjalan di bagian </a:t>
            </a:r>
            <a:r>
              <a:rPr lang="fi-FI" sz="2300" i="1" dirty="0" smtClean="0">
                <a:latin typeface="Candara" pitchFamily="34" charset="0"/>
              </a:rPr>
              <a:t>kiri jalan, </a:t>
            </a:r>
          </a:p>
          <a:p>
            <a:pPr lvl="1" algn="just">
              <a:buNone/>
            </a:pPr>
            <a:r>
              <a:rPr lang="id-ID" sz="2300" dirty="0" smtClean="0">
                <a:latin typeface="Candara" pitchFamily="34" charset="0"/>
              </a:rPr>
              <a:t>	</a:t>
            </a:r>
            <a:r>
              <a:rPr lang="en-US" sz="2300" dirty="0" smtClean="0">
                <a:latin typeface="Candara" pitchFamily="34" charset="0"/>
              </a:rPr>
              <a:t>	</a:t>
            </a:r>
            <a:r>
              <a:rPr lang="id-ID" sz="2300" dirty="0" smtClean="0">
                <a:latin typeface="Candara" pitchFamily="34" charset="0"/>
              </a:rPr>
              <a:t>•pada jalur yang berlajur banyak, lajur </a:t>
            </a:r>
            <a:r>
              <a:rPr lang="id-ID" sz="2300" i="1" dirty="0" smtClean="0">
                <a:latin typeface="Candara" pitchFamily="34" charset="0"/>
              </a:rPr>
              <a:t>kanan untuk </a:t>
            </a:r>
            <a:r>
              <a:rPr lang="en-US" sz="2300" i="1" dirty="0" smtClean="0">
                <a:latin typeface="Candara" pitchFamily="34" charset="0"/>
              </a:rPr>
              <a:t>		    	   </a:t>
            </a:r>
            <a:r>
              <a:rPr lang="id-ID" sz="2300" i="1" dirty="0" smtClean="0">
                <a:latin typeface="Candara" pitchFamily="34" charset="0"/>
              </a:rPr>
              <a:t>mendahului, </a:t>
            </a:r>
          </a:p>
          <a:p>
            <a:pPr lvl="1" algn="just">
              <a:buNone/>
            </a:pPr>
            <a:r>
              <a:rPr lang="id-ID" sz="2300" dirty="0" smtClean="0">
                <a:latin typeface="Candara" pitchFamily="34" charset="0"/>
              </a:rPr>
              <a:t>	</a:t>
            </a:r>
            <a:r>
              <a:rPr lang="en-US" sz="2300" dirty="0" smtClean="0">
                <a:latin typeface="Candara" pitchFamily="34" charset="0"/>
              </a:rPr>
              <a:t>	</a:t>
            </a:r>
            <a:r>
              <a:rPr lang="id-ID" sz="2300" dirty="0" smtClean="0">
                <a:latin typeface="Candara" pitchFamily="34" charset="0"/>
              </a:rPr>
              <a:t>•bila lampu merah menyala, mobil belok </a:t>
            </a:r>
            <a:r>
              <a:rPr lang="id-ID" sz="2300" i="1" dirty="0" smtClean="0">
                <a:latin typeface="Candara" pitchFamily="34" charset="0"/>
              </a:rPr>
              <a:t>kiri boleh </a:t>
            </a:r>
            <a:r>
              <a:rPr lang="en-US" sz="2300" i="1" dirty="0" smtClean="0">
                <a:latin typeface="Candara" pitchFamily="34" charset="0"/>
              </a:rPr>
              <a:t>		   	   </a:t>
            </a:r>
            <a:r>
              <a:rPr lang="id-ID" sz="2300" i="1" dirty="0" smtClean="0">
                <a:latin typeface="Candara" pitchFamily="34" charset="0"/>
              </a:rPr>
              <a:t>langsung</a:t>
            </a:r>
            <a:r>
              <a:rPr lang="en-US" sz="2300" i="1" dirty="0" smtClean="0">
                <a:latin typeface="Candara" pitchFamily="34" charset="0"/>
              </a:rPr>
              <a:t>.</a:t>
            </a:r>
            <a:r>
              <a:rPr lang="id-ID" sz="2300" i="1" dirty="0" smtClean="0">
                <a:latin typeface="Candara" pitchFamily="34" charset="0"/>
              </a:rPr>
              <a:t> </a:t>
            </a:r>
          </a:p>
          <a:p>
            <a:pPr algn="just"/>
            <a:endParaRPr lang="id-ID" sz="23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dualitas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Prinsip dualitas pada kasus diatas adalah: </a:t>
            </a:r>
          </a:p>
          <a:p>
            <a:pPr algn="just">
              <a:buNone/>
            </a:pPr>
            <a:r>
              <a:rPr lang="id-ID" dirty="0" smtClean="0"/>
              <a:t>	‘</a:t>
            </a:r>
            <a:r>
              <a:rPr lang="id-ID" i="1" dirty="0" smtClean="0"/>
              <a:t>Konsep kiri dan kanan dapat dipertukarkan pada kedua negara tersebut sehingga peraturan yang berlaku di Amerika Serikat menjadi berlaku pula di In</a:t>
            </a:r>
            <a:r>
              <a:rPr lang="en-US" i="1" dirty="0" err="1" smtClean="0"/>
              <a:t>donesia</a:t>
            </a:r>
            <a:r>
              <a:rPr lang="id-ID" dirty="0" smtClean="0"/>
              <a:t>.’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dualitas (4)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496944" cy="4495800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Prinsip Dualitas pada himpunan.</a:t>
            </a:r>
          </a:p>
          <a:p>
            <a:pPr algn="just">
              <a:buNone/>
            </a:pPr>
            <a:r>
              <a:rPr lang="id-ID" sz="2800" dirty="0" smtClean="0"/>
              <a:t>	Jika kita menukar </a:t>
            </a:r>
            <a:r>
              <a:rPr lang="id-ID" sz="2800" dirty="0" smtClean="0">
                <a:sym typeface="Symbol"/>
              </a:rPr>
              <a:t> dengan  </a:t>
            </a:r>
            <a:r>
              <a:rPr lang="en-US" sz="2800" dirty="0" smtClean="0">
                <a:sym typeface="Symbol"/>
              </a:rPr>
              <a:t></a:t>
            </a:r>
            <a:r>
              <a:rPr lang="id-ID" sz="2800" dirty="0" smtClean="0">
                <a:sym typeface="Symbol"/>
              </a:rPr>
              <a:t> dan S dengan   dalam  setiap pernyataan tentang himpunan, maka pernyataan baru tersebut DUAL dari pernyataan aslinya. </a:t>
            </a:r>
          </a:p>
          <a:p>
            <a:pPr algn="just">
              <a:buFont typeface="Wingdings" pitchFamily="2" charset="2"/>
              <a:buChar char="q"/>
            </a:pPr>
            <a:r>
              <a:rPr lang="id-ID" sz="2800" dirty="0" smtClean="0">
                <a:sym typeface="Symbol"/>
              </a:rPr>
              <a:t>Dua konsep yang berbeda dapat dipertukarkan namun tetap memberikan jawaban yang benar.</a:t>
            </a:r>
          </a:p>
          <a:p>
            <a:pPr algn="just">
              <a:buNone/>
            </a:pP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sz="2800" dirty="0" smtClean="0">
                <a:latin typeface="Candara" pitchFamily="34" charset="0"/>
              </a:rPr>
              <a:t>Aljabar Himpunan</a:t>
            </a:r>
            <a:endParaRPr lang="en-US" sz="2800" dirty="0" smtClean="0">
              <a:latin typeface="Candara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500" dirty="0" err="1" smtClean="0">
                <a:latin typeface="Candara" pitchFamily="34" charset="0"/>
              </a:rPr>
              <a:t>Pengertian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Aljabar</a:t>
            </a:r>
            <a:r>
              <a:rPr lang="en-US" sz="2500" dirty="0" smtClean="0">
                <a:latin typeface="Candara" pitchFamily="34" charset="0"/>
              </a:rPr>
              <a:t> </a:t>
            </a:r>
            <a:r>
              <a:rPr lang="en-US" sz="2500" dirty="0" err="1" smtClean="0">
                <a:latin typeface="Candara" pitchFamily="34" charset="0"/>
              </a:rPr>
              <a:t>Himpunan</a:t>
            </a:r>
            <a:endParaRPr lang="id-ID" sz="2500" dirty="0" smtClean="0">
              <a:latin typeface="Candara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 err="1" smtClean="0">
                <a:latin typeface="Candara" pitchFamily="34" charset="0"/>
              </a:rPr>
              <a:t>Hukum-hukum</a:t>
            </a:r>
            <a:r>
              <a:rPr lang="en-US" sz="2400" dirty="0" smtClean="0">
                <a:latin typeface="Candara" pitchFamily="34" charset="0"/>
              </a:rPr>
              <a:t> O</a:t>
            </a:r>
            <a:r>
              <a:rPr lang="id-ID" sz="2400" dirty="0" smtClean="0">
                <a:latin typeface="Candara" pitchFamily="34" charset="0"/>
              </a:rPr>
              <a:t>perasi </a:t>
            </a:r>
            <a:r>
              <a:rPr lang="en-US" sz="2400" dirty="0" err="1" smtClean="0">
                <a:latin typeface="Candara" pitchFamily="34" charset="0"/>
              </a:rPr>
              <a:t>Aljabar</a:t>
            </a:r>
            <a:r>
              <a:rPr lang="en-US" sz="2400" dirty="0" smtClean="0">
                <a:latin typeface="Candara" pitchFamily="34" charset="0"/>
              </a:rPr>
              <a:t> H</a:t>
            </a:r>
            <a:r>
              <a:rPr lang="id-ID" sz="2400" dirty="0" smtClean="0">
                <a:latin typeface="Candara" pitchFamily="34" charset="0"/>
              </a:rPr>
              <a:t>impunan</a:t>
            </a:r>
            <a:endParaRPr lang="en-US" sz="2400" dirty="0" smtClean="0">
              <a:latin typeface="Candara" pitchFamily="34" charset="0"/>
            </a:endParaRPr>
          </a:p>
          <a:p>
            <a:r>
              <a:rPr lang="id-ID" dirty="0" smtClean="0">
                <a:latin typeface="Candara" pitchFamily="34" charset="0"/>
              </a:rPr>
              <a:t>Konsep </a:t>
            </a:r>
            <a:r>
              <a:rPr lang="en-US" dirty="0" smtClean="0">
                <a:latin typeface="Candara" pitchFamily="34" charset="0"/>
              </a:rPr>
              <a:t>D</a:t>
            </a:r>
            <a:r>
              <a:rPr lang="id-ID" dirty="0" smtClean="0">
                <a:latin typeface="Candara" pitchFamily="34" charset="0"/>
              </a:rPr>
              <a:t>ualitas </a:t>
            </a:r>
            <a:r>
              <a:rPr lang="en-US" dirty="0" smtClean="0">
                <a:latin typeface="Candara" pitchFamily="34" charset="0"/>
              </a:rPr>
              <a:t>H</a:t>
            </a:r>
            <a:r>
              <a:rPr lang="id-ID" dirty="0" smtClean="0">
                <a:latin typeface="Candara" pitchFamily="34" charset="0"/>
              </a:rPr>
              <a:t>impunan</a:t>
            </a:r>
            <a:endParaRPr lang="id-ID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Dualitas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844824"/>
            <a:ext cx="904705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Dualitas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08912" cy="504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Konsep Dualitas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543444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/>
              <a:t>Dalam membuktikan kebenaran suatu pernyataan atau mempresentasikan suatu pernyataan dengan cara lain dengan menggunakan bantuan himpunan ada beberapa cara, antara lain:</a:t>
            </a:r>
          </a:p>
          <a:p>
            <a:pPr algn="just">
              <a:buNone/>
            </a:pPr>
            <a:r>
              <a:rPr lang="id-ID" sz="2400" dirty="0" smtClean="0"/>
              <a:t>a. Pembuktian dengan menggunakan diagram venn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b. </a:t>
            </a:r>
            <a:r>
              <a:rPr lang="id-ID" sz="2400" dirty="0" smtClean="0"/>
              <a:t>Pembuktian dengan tabel kebenaran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c. </a:t>
            </a:r>
            <a:r>
              <a:rPr lang="id-ID" sz="2400" dirty="0" smtClean="0"/>
              <a:t>membu</a:t>
            </a:r>
            <a:r>
              <a:rPr lang="id-ID" sz="2400" i="1" dirty="0" smtClean="0"/>
              <a:t>k</a:t>
            </a:r>
            <a:r>
              <a:rPr lang="id-ID" sz="2400" dirty="0" smtClean="0"/>
              <a:t>tikan pernyataan dengan menggunakan  aljabar himpunan</a:t>
            </a:r>
          </a:p>
          <a:p>
            <a:pPr algn="just">
              <a:buNone/>
            </a:pPr>
            <a:r>
              <a:rPr lang="id-ID" sz="2400" dirty="0" smtClean="0"/>
              <a:t>	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</a:t>
            </a:r>
            <a:r>
              <a:rPr lang="id-ID" sz="2400" dirty="0" smtClean="0"/>
              <a:t>isalkan A, B, C adalah himpunan. Tunjukkan bahwa A </a:t>
            </a:r>
            <a:r>
              <a:rPr lang="en-US" sz="2400" dirty="0" smtClean="0">
                <a:sym typeface="Symbol"/>
              </a:rPr>
              <a:t></a:t>
            </a:r>
            <a:r>
              <a:rPr lang="id-ID" sz="2400" dirty="0" smtClean="0">
                <a:sym typeface="Symbol"/>
              </a:rPr>
              <a:t> (B  C) = (A </a:t>
            </a:r>
            <a:r>
              <a:rPr lang="en-US" sz="2400" dirty="0" smtClean="0">
                <a:sym typeface="Symbol"/>
              </a:rPr>
              <a:t></a:t>
            </a:r>
            <a:r>
              <a:rPr lang="id-ID" sz="2400" dirty="0" smtClean="0">
                <a:sym typeface="Symbol"/>
              </a:rPr>
              <a:t> B)  (A </a:t>
            </a:r>
            <a:r>
              <a:rPr lang="en-US" sz="2400" dirty="0" smtClean="0">
                <a:sym typeface="Symbol"/>
              </a:rPr>
              <a:t></a:t>
            </a:r>
            <a:r>
              <a:rPr lang="id-ID" sz="2400" dirty="0" smtClean="0">
                <a:sym typeface="Symbol"/>
              </a:rPr>
              <a:t> C) dengan diagram venn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dan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tabel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kebenaran</a:t>
            </a:r>
            <a:r>
              <a:rPr lang="en-US" sz="2400" dirty="0" smtClean="0">
                <a:sym typeface="Symbol"/>
              </a:rPr>
              <a:t>!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err="1" smtClean="0">
                <a:sym typeface="Symbol"/>
              </a:rPr>
              <a:t>Jawab</a:t>
            </a:r>
            <a:r>
              <a:rPr lang="en-US" sz="2400" dirty="0" smtClean="0">
                <a:sym typeface="Symbol"/>
              </a:rPr>
              <a:t>: </a:t>
            </a:r>
          </a:p>
          <a:p>
            <a:pPr>
              <a:lnSpc>
                <a:spcPct val="90000"/>
              </a:lnSpc>
              <a:buNone/>
            </a:pPr>
            <a:endParaRPr lang="en-US" sz="2400" i="1" dirty="0" smtClean="0">
              <a:sym typeface="Symbol"/>
            </a:endParaRPr>
          </a:p>
          <a:p>
            <a:pPr>
              <a:lnSpc>
                <a:spcPct val="90000"/>
              </a:lnSpc>
              <a:buNone/>
            </a:pPr>
            <a:endParaRPr lang="en-US" sz="2400" i="1" dirty="0" smtClean="0">
              <a:sym typeface="Symbol"/>
            </a:endParaRPr>
          </a:p>
          <a:p>
            <a:pPr>
              <a:lnSpc>
                <a:spcPct val="90000"/>
              </a:lnSpc>
              <a:buNone/>
            </a:pPr>
            <a:endParaRPr lang="en-US" sz="2400" i="1" dirty="0" smtClean="0"/>
          </a:p>
          <a:p>
            <a:pPr>
              <a:lnSpc>
                <a:spcPct val="90000"/>
              </a:lnSpc>
              <a:buNone/>
            </a:pPr>
            <a:r>
              <a:rPr lang="en-US" sz="2400" i="1" dirty="0" err="1" smtClean="0"/>
              <a:t>Kedua</a:t>
            </a:r>
            <a:r>
              <a:rPr lang="en-US" sz="2400" i="1" dirty="0" smtClean="0"/>
              <a:t> diagram Venn </a:t>
            </a:r>
            <a:r>
              <a:rPr lang="en-US" sz="2400" i="1" dirty="0" err="1" smtClean="0"/>
              <a:t>memberikan</a:t>
            </a:r>
            <a:r>
              <a:rPr lang="en-US" sz="2400" i="1" dirty="0" smtClean="0"/>
              <a:t> area </a:t>
            </a:r>
            <a:r>
              <a:rPr lang="en-US" sz="2400" i="1" dirty="0" err="1" smtClean="0"/>
              <a:t>arsiran</a:t>
            </a:r>
            <a:r>
              <a:rPr lang="en-US" sz="2400" i="1" dirty="0" smtClean="0"/>
              <a:t> yang</a:t>
            </a:r>
          </a:p>
          <a:p>
            <a:pPr>
              <a:lnSpc>
                <a:spcPct val="90000"/>
              </a:lnSpc>
              <a:buNone/>
            </a:pPr>
            <a:r>
              <a:rPr lang="en-US" sz="2400" i="1" dirty="0" err="1" smtClean="0"/>
              <a:t>sama</a:t>
            </a:r>
            <a:r>
              <a:rPr lang="en-US" sz="2400" i="1" dirty="0" smtClean="0"/>
              <a:t>. </a:t>
            </a:r>
            <a:r>
              <a:rPr lang="it-IT" sz="2400" i="1" dirty="0" smtClean="0"/>
              <a:t>Terbukti bahwa A </a:t>
            </a:r>
            <a:r>
              <a:rPr lang="en-US" sz="2400" i="1" dirty="0" smtClean="0">
                <a:sym typeface="Symbol" pitchFamily="18" charset="2"/>
              </a:rPr>
              <a:t></a:t>
            </a:r>
            <a:r>
              <a:rPr lang="it-IT" sz="2400" i="1" dirty="0" smtClean="0"/>
              <a:t> (B </a:t>
            </a:r>
            <a:r>
              <a:rPr lang="en-US" sz="2400" i="1" dirty="0" smtClean="0">
                <a:sym typeface="Symbol" pitchFamily="18" charset="2"/>
              </a:rPr>
              <a:t></a:t>
            </a:r>
            <a:r>
              <a:rPr lang="it-IT" sz="2400" i="1" dirty="0" smtClean="0"/>
              <a:t> C) </a:t>
            </a:r>
            <a:r>
              <a:rPr lang="it-IT" sz="2400" b="1" i="1" dirty="0" smtClean="0"/>
              <a:t>=</a:t>
            </a:r>
            <a:r>
              <a:rPr lang="it-IT" sz="2400" i="1" dirty="0" smtClean="0"/>
              <a:t> (A </a:t>
            </a:r>
            <a:r>
              <a:rPr lang="en-US" sz="2400" i="1" dirty="0" smtClean="0">
                <a:sym typeface="Symbol" pitchFamily="18" charset="2"/>
              </a:rPr>
              <a:t></a:t>
            </a:r>
            <a:r>
              <a:rPr lang="it-IT" sz="2400" i="1" dirty="0" smtClean="0"/>
              <a:t> B) </a:t>
            </a:r>
            <a:r>
              <a:rPr lang="en-US" sz="2400" i="1" dirty="0" smtClean="0">
                <a:sym typeface="Symbol" pitchFamily="18" charset="2"/>
              </a:rPr>
              <a:t></a:t>
            </a:r>
            <a:r>
              <a:rPr lang="it-IT" sz="2400" i="1" dirty="0" smtClean="0"/>
              <a:t> (A </a:t>
            </a:r>
            <a:r>
              <a:rPr lang="en-US" sz="2400" i="1" dirty="0" smtClean="0">
                <a:sym typeface="Symbol" pitchFamily="18" charset="2"/>
              </a:rPr>
              <a:t></a:t>
            </a:r>
            <a:r>
              <a:rPr lang="it-IT" sz="2400" i="1" dirty="0" smtClean="0"/>
              <a:t> C). 	</a:t>
            </a:r>
          </a:p>
          <a:p>
            <a:pPr>
              <a:lnSpc>
                <a:spcPct val="90000"/>
              </a:lnSpc>
            </a:pPr>
            <a:r>
              <a:rPr lang="it-IT" sz="2400" i="1" dirty="0" smtClean="0"/>
              <a:t>Diagram Venn hanya dapat digunakan jika himpunan yang digambarkan tidak banyak jumlahnya. </a:t>
            </a:r>
            <a:endParaRPr lang="en-US" sz="2400" i="1" dirty="0" smtClean="0"/>
          </a:p>
          <a:p>
            <a:pPr>
              <a:lnSpc>
                <a:spcPct val="90000"/>
              </a:lnSpc>
            </a:pPr>
            <a:r>
              <a:rPr lang="en-US" sz="2400" i="1" dirty="0" err="1" smtClean="0"/>
              <a:t>Metode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mengilustrasikan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ketimbang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membuktikan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fakta</a:t>
            </a:r>
            <a:r>
              <a:rPr lang="en-US" sz="2400" i="1" dirty="0" smtClean="0"/>
              <a:t>. Diagram Venn  </a:t>
            </a:r>
            <a:r>
              <a:rPr lang="en-US" sz="2400" i="1" dirty="0" err="1" smtClean="0"/>
              <a:t>tidak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dianggap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sebagai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metode</a:t>
            </a:r>
            <a:r>
              <a:rPr lang="en-US" sz="2400" i="1" dirty="0" smtClean="0"/>
              <a:t> yang valid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pembuktian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secara</a:t>
            </a:r>
            <a:r>
              <a:rPr lang="en-US" sz="2400" i="1" dirty="0" smtClean="0"/>
              <a:t> formal.</a:t>
            </a:r>
            <a:r>
              <a:rPr lang="en-US" sz="2400" dirty="0" smtClean="0"/>
              <a:t> </a:t>
            </a:r>
            <a:endParaRPr lang="en-US" sz="2400" i="1" dirty="0" smtClean="0"/>
          </a:p>
          <a:p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endParaRPr lang="en-US" sz="2400" dirty="0" smtClean="0">
              <a:sym typeface="Symbol"/>
            </a:endParaRPr>
          </a:p>
          <a:p>
            <a:endParaRPr lang="id-ID" sz="2400" dirty="0" smtClean="0"/>
          </a:p>
          <a:p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428868"/>
            <a:ext cx="20002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428868"/>
            <a:ext cx="20002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-</a:t>
            </a:r>
            <a:r>
              <a:rPr lang="en-US" dirty="0" err="1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Pembuktian dengan tabel kebenaran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132856"/>
            <a:ext cx="7560840" cy="438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/>
          <a:lstStyle/>
          <a:p>
            <a:r>
              <a:rPr lang="en-US" dirty="0" err="1" smtClean="0"/>
              <a:t>Buktikan</a:t>
            </a:r>
            <a:r>
              <a:rPr lang="en-US" dirty="0" smtClean="0"/>
              <a:t> </a:t>
            </a:r>
            <a:r>
              <a:rPr lang="id-ID" dirty="0" smtClean="0"/>
              <a:t>pernyataan</a:t>
            </a:r>
            <a:r>
              <a:rPr lang="en-US" dirty="0" smtClean="0"/>
              <a:t>-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id-ID" dirty="0" smtClean="0"/>
              <a:t>dengan menggunakan  </a:t>
            </a:r>
            <a:r>
              <a:rPr lang="en-US" dirty="0" smtClean="0"/>
              <a:t>diagram </a:t>
            </a:r>
            <a:r>
              <a:rPr lang="en-US" dirty="0" err="1" smtClean="0"/>
              <a:t>venn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aljabar himpunan</a:t>
            </a:r>
            <a:r>
              <a:rPr lang="en-US" dirty="0" smtClean="0"/>
              <a:t> !</a:t>
            </a:r>
            <a:endParaRPr lang="it-IT" sz="2400" i="1" dirty="0" smtClean="0"/>
          </a:p>
          <a:p>
            <a:pPr>
              <a:buNone/>
            </a:pPr>
            <a:r>
              <a:rPr lang="it-IT" sz="2400" i="1" dirty="0" smtClean="0"/>
              <a:t>	1. A </a:t>
            </a:r>
            <a:r>
              <a:rPr lang="en-US" sz="2400" i="1" dirty="0" smtClean="0">
                <a:sym typeface="Symbol" pitchFamily="18" charset="2"/>
              </a:rPr>
              <a:t> (B – A) = A   B</a:t>
            </a:r>
          </a:p>
          <a:p>
            <a:pPr>
              <a:buNone/>
            </a:pPr>
            <a:r>
              <a:rPr lang="en-US" sz="2400" i="1" dirty="0" smtClean="0">
                <a:sym typeface="Symbol" pitchFamily="18" charset="2"/>
              </a:rPr>
              <a:t>	2. A  (A’  B) = A  B</a:t>
            </a:r>
          </a:p>
          <a:p>
            <a:pPr>
              <a:buNone/>
            </a:pPr>
            <a:r>
              <a:rPr lang="en-US" sz="2400" i="1" dirty="0" smtClean="0">
                <a:sym typeface="Symbol" pitchFamily="18" charset="2"/>
              </a:rPr>
              <a:t>	3. </a:t>
            </a:r>
            <a:r>
              <a:rPr lang="en-US" sz="2400" dirty="0" smtClean="0"/>
              <a:t>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B′) = </a:t>
            </a:r>
            <a:r>
              <a:rPr lang="en-US" sz="2400" i="1" dirty="0" smtClean="0"/>
              <a:t>A</a:t>
            </a:r>
          </a:p>
          <a:p>
            <a:pPr>
              <a:buNone/>
            </a:pPr>
            <a:r>
              <a:rPr lang="en-US" sz="2400" i="1" dirty="0" smtClean="0"/>
              <a:t>	4. </a:t>
            </a:r>
            <a:r>
              <a:rPr lang="it-IT" sz="2400" dirty="0" smtClean="0"/>
              <a:t>( P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it-IT" sz="2400" dirty="0" smtClean="0"/>
              <a:t> Q )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it-IT" sz="2400" dirty="0" smtClean="0"/>
              <a:t> ( P’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it-IT" sz="2400" dirty="0" smtClean="0"/>
              <a:t> R )’ = P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it-IT" sz="2400" dirty="0" smtClean="0"/>
              <a:t> ( Q’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it-IT" sz="2400" dirty="0" smtClean="0"/>
              <a:t> R )’ </a:t>
            </a:r>
            <a:endParaRPr lang="it-IT" sz="2400" i="1" dirty="0" smtClean="0"/>
          </a:p>
          <a:p>
            <a:pPr>
              <a:buNone/>
            </a:pPr>
            <a:endParaRPr lang="it-IT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551766" cy="5900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412750" indent="-412750">
              <a:lnSpc>
                <a:spcPct val="80000"/>
              </a:lnSpc>
              <a:buNone/>
            </a:pPr>
            <a:r>
              <a:rPr lang="en-US" sz="2400" dirty="0" smtClean="0"/>
              <a:t>3. 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B′)  =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(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</a:t>
            </a:r>
            <a:r>
              <a:rPr lang="en-US" sz="2400" dirty="0" smtClean="0"/>
              <a:t> B′) 	(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distributif</a:t>
            </a:r>
            <a:r>
              <a:rPr lang="en-US" sz="2400" dirty="0" smtClean="0"/>
              <a:t>)</a:t>
            </a:r>
          </a:p>
          <a:p>
            <a:pPr marL="412750" indent="-412750">
              <a:lnSpc>
                <a:spcPct val="80000"/>
              </a:lnSpc>
              <a:buNone/>
            </a:pPr>
            <a:r>
              <a:rPr lang="en-US" sz="2400" dirty="0" smtClean="0"/>
              <a:t>			     	=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U		(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komplemen</a:t>
            </a:r>
            <a:r>
              <a:rPr lang="en-US" sz="2400" dirty="0" smtClean="0"/>
              <a:t>)</a:t>
            </a:r>
          </a:p>
          <a:p>
            <a:pPr marL="412750" indent="-412750">
              <a:lnSpc>
                <a:spcPct val="80000"/>
              </a:lnSpc>
              <a:buNone/>
            </a:pPr>
            <a:r>
              <a:rPr lang="en-US" sz="2400" dirty="0" smtClean="0"/>
              <a:t>			     	= </a:t>
            </a:r>
            <a:r>
              <a:rPr lang="en-US" sz="2400" i="1" dirty="0" smtClean="0"/>
              <a:t>A</a:t>
            </a:r>
            <a:r>
              <a:rPr lang="en-US" sz="2400" dirty="0" smtClean="0"/>
              <a:t>			(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)	 </a:t>
            </a:r>
            <a:r>
              <a:rPr lang="id-ID" sz="2400" dirty="0" smtClean="0"/>
              <a:t>	</a:t>
            </a:r>
            <a:endParaRPr lang="id-ID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82868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643314"/>
            <a:ext cx="6929486" cy="111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4. </a:t>
            </a:r>
            <a:r>
              <a:rPr lang="it-IT" sz="2000" dirty="0" smtClean="0"/>
              <a:t>(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it-IT" sz="2000" dirty="0" smtClean="0"/>
              <a:t> Q )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it-IT" sz="2000" dirty="0" smtClean="0"/>
              <a:t> ( P’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it-IT" sz="2000" dirty="0" smtClean="0"/>
              <a:t> R )’ = (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it-IT" sz="2000" dirty="0" smtClean="0"/>
              <a:t> Q )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it-IT" sz="2000" dirty="0" smtClean="0"/>
              <a:t> ( (P’ )’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it-IT" sz="2000" dirty="0" smtClean="0"/>
              <a:t> R’ )  	hukum de Morgan</a:t>
            </a:r>
          </a:p>
          <a:p>
            <a:pPr>
              <a:lnSpc>
                <a:spcPct val="80000"/>
              </a:lnSpc>
              <a:buNone/>
            </a:pPr>
            <a:r>
              <a:rPr lang="it-IT" sz="2000" dirty="0" smtClean="0"/>
              <a:t>		                        = (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it-IT" sz="2000" dirty="0" smtClean="0"/>
              <a:t> Q )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it-IT" sz="2000" dirty="0" smtClean="0"/>
              <a:t> (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it-IT" sz="2000" dirty="0" smtClean="0"/>
              <a:t> R’ )  	hukum involusi</a:t>
            </a:r>
          </a:p>
          <a:p>
            <a:pPr>
              <a:lnSpc>
                <a:spcPct val="80000"/>
              </a:lnSpc>
              <a:buNone/>
            </a:pPr>
            <a:r>
              <a:rPr lang="nb-NO" sz="2000" dirty="0" smtClean="0"/>
              <a:t>		                        =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nb-NO" sz="2000" dirty="0" smtClean="0"/>
              <a:t> ( Q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nb-NO" sz="2000" dirty="0" smtClean="0"/>
              <a:t> R’ )		hukum distribusi</a:t>
            </a:r>
          </a:p>
          <a:p>
            <a:pPr>
              <a:lnSpc>
                <a:spcPct val="80000"/>
              </a:lnSpc>
              <a:buNone/>
            </a:pPr>
            <a:r>
              <a:rPr lang="nb-NO" sz="2000" dirty="0" smtClean="0"/>
              <a:t>		                        = P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nb-NO" sz="2000" dirty="0" smtClean="0"/>
              <a:t> ( Q’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nb-NO" sz="2000" dirty="0" smtClean="0"/>
              <a:t> R )’		hukum de Morgan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err="1" smtClean="0"/>
              <a:t>Aljabar</a:t>
            </a:r>
            <a:r>
              <a:rPr lang="en-US" sz="2800" dirty="0" smtClean="0"/>
              <a:t> 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 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 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dicirikan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generalisasi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 </a:t>
            </a:r>
            <a:r>
              <a:rPr lang="en-US" sz="2800" dirty="0" err="1" smtClean="0"/>
              <a:t>bidang</a:t>
            </a:r>
            <a:r>
              <a:rPr lang="en-US" sz="2800" dirty="0" smtClean="0"/>
              <a:t> </a:t>
            </a:r>
            <a:r>
              <a:rPr lang="en-US" sz="2800" dirty="0" err="1" smtClean="0"/>
              <a:t>aritmatika</a:t>
            </a:r>
            <a:r>
              <a:rPr lang="en-US" sz="2800" dirty="0" smtClean="0"/>
              <a:t>. </a:t>
            </a:r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Arab "</a:t>
            </a:r>
            <a:r>
              <a:rPr lang="en-US" sz="2800" i="1" dirty="0" smtClean="0"/>
              <a:t>al-</a:t>
            </a:r>
            <a:r>
              <a:rPr lang="en-US" sz="2800" i="1" dirty="0" err="1" smtClean="0"/>
              <a:t>jabr</a:t>
            </a:r>
            <a:r>
              <a:rPr lang="en-US" sz="2800" dirty="0" smtClean="0"/>
              <a:t>" yang 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 </a:t>
            </a:r>
            <a:r>
              <a:rPr lang="en-US" sz="2800" i="1" dirty="0" smtClean="0"/>
              <a:t>"</a:t>
            </a:r>
            <a:r>
              <a:rPr lang="en-US" sz="2800" i="1" dirty="0" err="1" smtClean="0"/>
              <a:t>pertemuan</a:t>
            </a:r>
            <a:r>
              <a:rPr lang="en-US" sz="2800" i="1" dirty="0" smtClean="0"/>
              <a:t>"</a:t>
            </a:r>
            <a:r>
              <a:rPr lang="en-US" sz="2800" dirty="0" smtClean="0"/>
              <a:t>, </a:t>
            </a:r>
            <a:r>
              <a:rPr lang="en-US" sz="2800" i="1" dirty="0" smtClean="0"/>
              <a:t>"</a:t>
            </a:r>
            <a:r>
              <a:rPr lang="en-US" sz="2800" i="1" dirty="0" err="1" smtClean="0"/>
              <a:t>hubungan</a:t>
            </a:r>
            <a:r>
              <a:rPr lang="en-US" sz="2800" i="1" dirty="0" smtClean="0"/>
              <a:t>"</a:t>
            </a:r>
            <a:r>
              <a:rPr lang="en-US" sz="2800" dirty="0" smtClean="0"/>
              <a:t> 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 </a:t>
            </a:r>
            <a:r>
              <a:rPr lang="en-US" sz="2800" i="1" dirty="0" smtClean="0"/>
              <a:t>"</a:t>
            </a:r>
            <a:r>
              <a:rPr lang="en-US" sz="2800" i="1" dirty="0" err="1" smtClean="0"/>
              <a:t>penyelesaian</a:t>
            </a:r>
            <a:r>
              <a:rPr lang="en-US" sz="2800" i="1" dirty="0" smtClean="0"/>
              <a:t>"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err="1" smtClean="0"/>
              <a:t>Aljabar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hukum-hukum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619652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komplemen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{1,2,3,4,5,6,7,8,9,10}</a:t>
            </a:r>
          </a:p>
          <a:p>
            <a:pPr>
              <a:buNone/>
            </a:pPr>
            <a:r>
              <a:rPr lang="en-US" sz="2400" dirty="0" smtClean="0"/>
              <a:t>	A = {1,2,3,4,5}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3174" y="1643050"/>
            <a:ext cx="3857652" cy="2714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Komplemen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a. 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</a:t>
            </a:r>
            <a:r>
              <a:rPr lang="en-US" sz="2800" dirty="0" smtClean="0">
                <a:solidFill>
                  <a:schemeClr val="tx1"/>
                </a:solidFill>
              </a:rPr>
              <a:t> Ac = S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b. A 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 Ac = 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c. Sc = 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d. c = S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86182" y="4643446"/>
          <a:ext cx="1071570" cy="428628"/>
        </p:xfrm>
        <a:graphic>
          <a:graphicData uri="http://schemas.openxmlformats.org/presentationml/2006/ole">
            <p:oleObj spid="_x0000_s1026" name="Equation" r:id="rId3" imgW="571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29066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{1,2,3,4,5,6,7,8,9,10}</a:t>
            </a:r>
          </a:p>
          <a:p>
            <a:pPr>
              <a:buNone/>
            </a:pPr>
            <a:r>
              <a:rPr lang="en-US" sz="2400" dirty="0" smtClean="0"/>
              <a:t>	A = {1,2,3,4,5}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3174" y="1643050"/>
            <a:ext cx="3143272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en-US" sz="2800" dirty="0" smtClean="0">
                <a:solidFill>
                  <a:schemeClr val="tx1"/>
                </a:solidFill>
              </a:rPr>
              <a:t>2.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Involusi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 (Ac)c = A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29066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{1,2,3,4,5,6,7,8,9,10,11,12,13,14,15}</a:t>
            </a:r>
          </a:p>
          <a:p>
            <a:pPr>
              <a:buNone/>
            </a:pPr>
            <a:r>
              <a:rPr lang="en-US" sz="2400" dirty="0" smtClean="0"/>
              <a:t>	A = {3,6,9,12,15}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3174" y="1857364"/>
            <a:ext cx="3143272" cy="1857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3.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Idempoten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A  A = A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A  A = A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76710"/>
            <a:ext cx="8153400" cy="216693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{1,2,3,4,5,6,7,8,9,10,11,12,13,14,15}</a:t>
            </a:r>
          </a:p>
          <a:p>
            <a:pPr>
              <a:buNone/>
            </a:pPr>
            <a:r>
              <a:rPr lang="en-US" sz="2400" dirty="0" smtClean="0"/>
              <a:t>	A = {3,6,9,12,15}</a:t>
            </a:r>
          </a:p>
          <a:p>
            <a:pPr>
              <a:buNone/>
            </a:pPr>
            <a:r>
              <a:rPr lang="en-US" sz="2400" dirty="0" smtClean="0"/>
              <a:t>	B = {6,7,8,9}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7488" y="1857364"/>
            <a:ext cx="3429024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4.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Komutatif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A  B = B  A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A  B = B  A  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976710"/>
            <a:ext cx="8153400" cy="216693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{1,2,3,4,5,6,7,8,9,10,11,12,13,14,15}</a:t>
            </a:r>
          </a:p>
          <a:p>
            <a:pPr>
              <a:buNone/>
            </a:pPr>
            <a:r>
              <a:rPr lang="en-US" sz="2400" dirty="0" smtClean="0"/>
              <a:t>	A = {3,6,9,12,15}</a:t>
            </a:r>
          </a:p>
          <a:p>
            <a:pPr>
              <a:buNone/>
            </a:pPr>
            <a:r>
              <a:rPr lang="en-US" sz="2400" dirty="0" smtClean="0"/>
              <a:t>	B = {6,7,8,9}</a:t>
            </a:r>
          </a:p>
          <a:p>
            <a:pPr>
              <a:buNone/>
            </a:pPr>
            <a:r>
              <a:rPr lang="en-US" sz="2400" dirty="0" smtClean="0"/>
              <a:t>	C = {1,3,5,7}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8794" y="1857364"/>
            <a:ext cx="5715040" cy="2000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5.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Asosiatif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(A  B)  C = A  (B  C)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(A  B)  C = A  (B  C)  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/>
              <a:t>Hukum</a:t>
            </a:r>
            <a:r>
              <a:rPr lang="en-US" sz="3200" dirty="0" smtClean="0"/>
              <a:t> -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Aljabar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4286256"/>
            <a:ext cx="8153400" cy="228601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 = {1,2,3,4,5,6,7,8,9,10,11,12,13,14,15}</a:t>
            </a:r>
          </a:p>
          <a:p>
            <a:pPr>
              <a:buNone/>
            </a:pPr>
            <a:r>
              <a:rPr lang="en-US" sz="2400" dirty="0" smtClean="0"/>
              <a:t>	A = {3,6,9}</a:t>
            </a:r>
          </a:p>
          <a:p>
            <a:pPr>
              <a:buNone/>
            </a:pPr>
            <a:r>
              <a:rPr lang="en-US" sz="2400" dirty="0" smtClean="0"/>
              <a:t>	B = {1,2,3}</a:t>
            </a:r>
          </a:p>
          <a:p>
            <a:pPr>
              <a:buNone/>
            </a:pPr>
            <a:r>
              <a:rPr lang="en-US" sz="2400" dirty="0" smtClean="0"/>
              <a:t>	C = {1,3,5,7,9}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026" name="AutoShape 2" descr="http://1.bp.blogspot.com/-DMMYxID5V8c/VE9Sm1f_pFI/AAAAAAAABCo/bgDwbAFHFKU/s1600/huk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28728" y="1714488"/>
            <a:ext cx="6286544" cy="2500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6. </a:t>
            </a:r>
            <a:r>
              <a:rPr lang="en-US" sz="2800" dirty="0" err="1" smtClean="0">
                <a:solidFill>
                  <a:schemeClr val="tx1"/>
                </a:solidFill>
              </a:rPr>
              <a:t>Hukum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Distributif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sym typeface="Symbol"/>
              </a:rPr>
              <a:t>a. A  (B  C) = (A  B)  (A  C)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b. A  (B  C) = (A  B)  (A  C)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c. (A  B)  C = (A  C)  (B  C)</a:t>
            </a: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  <a:sym typeface="Symbol"/>
              </a:rPr>
              <a:t>	d. (A  B)  C = (A  C)  (B  C)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2480</TotalTime>
  <Words>398</Words>
  <Application>Microsoft Office PowerPoint</Application>
  <PresentationFormat>On-screen Show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Median</vt:lpstr>
      <vt:lpstr>Microsoft Equation 3.0</vt:lpstr>
      <vt:lpstr>Aljabar himpunan &amp; konsep dualitas himpunan</vt:lpstr>
      <vt:lpstr>Agenda</vt:lpstr>
      <vt:lpstr>Pengertian Aljabar Himpunan</vt:lpstr>
      <vt:lpstr>Hukum - Hukum Aljabar Himpunan</vt:lpstr>
      <vt:lpstr>Hukum - Hukum Aljabar Himpunan</vt:lpstr>
      <vt:lpstr>Hukum - Hukum Aljabar Himpunan</vt:lpstr>
      <vt:lpstr>Hukum - Hukum Aljabar Himpunan</vt:lpstr>
      <vt:lpstr>Hukum - Hukum Aljabar Himpunan</vt:lpstr>
      <vt:lpstr>Hukum - Hukum Aljabar Himpunan</vt:lpstr>
      <vt:lpstr>Hukum - Hukum Aljabar Himpunan</vt:lpstr>
      <vt:lpstr>Hukum - Hukum Aljabar Himpunan</vt:lpstr>
      <vt:lpstr>Hukum - Hukum Aljabar Himpunan</vt:lpstr>
      <vt:lpstr>Contoh</vt:lpstr>
      <vt:lpstr>Contoh</vt:lpstr>
      <vt:lpstr>Contoh</vt:lpstr>
      <vt:lpstr>Prinsip Dualitas</vt:lpstr>
      <vt:lpstr>Prinsip dualitas (2)</vt:lpstr>
      <vt:lpstr>Prinsip dualitas (3)</vt:lpstr>
      <vt:lpstr>Prinsip dualitas (4)</vt:lpstr>
      <vt:lpstr>Tabel Dualitas</vt:lpstr>
      <vt:lpstr>Tabel Dualitas</vt:lpstr>
      <vt:lpstr>Konsep Dualitas</vt:lpstr>
      <vt:lpstr>Contoh</vt:lpstr>
      <vt:lpstr>Contoh -lanjutan</vt:lpstr>
      <vt:lpstr>Contoh</vt:lpstr>
      <vt:lpstr>Pembahasan</vt:lpstr>
      <vt:lpstr>Pembahasan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himpunan &amp; konsep dualitas himpunan</dc:title>
  <dc:creator>ACER</dc:creator>
  <cp:lastModifiedBy>ismail - [2010]</cp:lastModifiedBy>
  <cp:revision>65</cp:revision>
  <dcterms:created xsi:type="dcterms:W3CDTF">2014-09-15T16:33:26Z</dcterms:created>
  <dcterms:modified xsi:type="dcterms:W3CDTF">2015-09-23T02:09:17Z</dcterms:modified>
</cp:coreProperties>
</file>