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9" r:id="rId18"/>
    <p:sldId id="290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2DDEF-91C4-4BE2-894F-18B01700E561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331D6-06C8-41EF-9075-69371816F06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9E39C-238A-4065-BC9A-1FFA03682549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B62F9AA-CA9C-4A44-860F-AA180FD91BC6}" type="datetimeFigureOut">
              <a:rPr lang="id-ID" smtClean="0"/>
              <a:pPr/>
              <a:t>15/10/2015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E72395-1951-45D5-89E0-88E312CF987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7702624" cy="1673352"/>
          </a:xfrm>
        </p:spPr>
        <p:txBody>
          <a:bodyPr>
            <a:normAutofit/>
          </a:bodyPr>
          <a:lstStyle/>
          <a:p>
            <a:pPr algn="r"/>
            <a:r>
              <a:rPr lang="id-ID" sz="6600" dirty="0" smtClean="0"/>
              <a:t>FUNGSI</a:t>
            </a:r>
            <a:endParaRPr lang="id-ID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5286388"/>
            <a:ext cx="8077200" cy="707528"/>
          </a:xfrm>
        </p:spPr>
        <p:txBody>
          <a:bodyPr/>
          <a:lstStyle/>
          <a:p>
            <a:pPr algn="r"/>
            <a:r>
              <a:rPr lang="id-ID" dirty="0" smtClean="0"/>
              <a:t>Riri Irawati, M.Kom</a:t>
            </a:r>
            <a:endParaRPr lang="en-US" dirty="0" smtClean="0"/>
          </a:p>
          <a:p>
            <a:pPr algn="r"/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– 3 </a:t>
            </a:r>
            <a:r>
              <a:rPr lang="en-US" dirty="0" err="1" smtClean="0"/>
              <a:t>sks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517232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1. A = {x|-2≤x≤2, x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R} dan f: A→R ditentukan oleh f(x) = x</a:t>
            </a:r>
            <a:r>
              <a:rPr lang="id-ID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+ 2. Carilah f(-2), f(0) dan f(2) serta lukiskan grafik f. Tentukan daerah hasil dari f.</a:t>
            </a:r>
          </a:p>
          <a:p>
            <a:pPr>
              <a:lnSpc>
                <a:spcPct val="160000"/>
              </a:lnSpc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Jawab: </a:t>
            </a:r>
          </a:p>
          <a:p>
            <a:pPr>
              <a:lnSpc>
                <a:spcPct val="160000"/>
              </a:lnSpc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f(x) = x</a:t>
            </a:r>
            <a:r>
              <a:rPr lang="id-ID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+ 2  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f(-2) = (-2)</a:t>
            </a:r>
            <a:r>
              <a:rPr lang="id-ID" sz="24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+2 = 6</a:t>
            </a:r>
          </a:p>
          <a:p>
            <a:pPr algn="just">
              <a:lnSpc>
                <a:spcPct val="160000"/>
              </a:lnSpc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f(0) = 0 + 2 = 2</a:t>
            </a:r>
          </a:p>
          <a:p>
            <a:pPr>
              <a:lnSpc>
                <a:spcPct val="160000"/>
              </a:lnSpc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f(2) = 2</a:t>
            </a:r>
            <a:r>
              <a:rPr lang="id-ID" sz="24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+ 2 = 6</a:t>
            </a:r>
          </a:p>
          <a:p>
            <a:pPr>
              <a:lnSpc>
                <a:spcPct val="160000"/>
              </a:lnSpc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Jadi titik-titik (-2,6), (0,2) dan (2,6)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ϵ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grafik f.</a:t>
            </a:r>
          </a:p>
          <a:p>
            <a:pPr>
              <a:lnSpc>
                <a:spcPct val="160000"/>
              </a:lnSpc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Daerah hasil dari f adalah {y|2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≤y ≤6, y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R}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Aljabar  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1"/>
            <a:ext cx="8892480" cy="4772000"/>
          </a:xfrm>
        </p:spPr>
        <p:txBody>
          <a:bodyPr>
            <a:normAutofit fontScale="92500"/>
          </a:bodyPr>
          <a:lstStyle/>
          <a:p>
            <a:pPr marL="633222" indent="-514350" algn="just"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Jumlah dan Selisih Dua Fungsi</a:t>
            </a:r>
          </a:p>
          <a:p>
            <a:pPr marL="633222" indent="-514350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Jika f dan g adalah masing-masing fungsi dengan domain Df dan Dg serta peta-peta f(x) dan g(x) ada pada kedua domain tersebut, maka:</a:t>
            </a:r>
          </a:p>
          <a:p>
            <a:pPr marL="633222" indent="-514350" algn="ctr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f + g : x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f(x) + g(x) </a:t>
            </a:r>
          </a:p>
          <a:p>
            <a:pPr marL="633222" indent="-514350" algn="ctr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f – g : x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f(x) – g(x)</a:t>
            </a:r>
          </a:p>
          <a:p>
            <a:pPr marL="633222" indent="-514350" algn="ctr">
              <a:buNone/>
            </a:pP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: Diketahui fungsi f dan g masing-masing pada R yang didefinisikan dengan</a:t>
            </a:r>
          </a:p>
          <a:p>
            <a:pPr marL="633222" indent="-514350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f(x) = 2x + 5, g(x) = x – 2, tentukan f + g &amp; f – g ?</a:t>
            </a:r>
          </a:p>
          <a:p>
            <a:pPr marL="633222" indent="-514350">
              <a:buAutoNum type="arabicPeriod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>
              <a:buAutoNum type="arabicPeriod"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Aljabar 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1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2. Perkalian dan Pembagian Dua Fungsi</a:t>
            </a:r>
          </a:p>
          <a:p>
            <a:pPr marL="633222" indent="-514350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 Jika f dan g adalah masing-masing fungsi dengan domain Df dan Dg serta peta-peta f(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 dan g(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 ada pada kedua domain tersebut, maka:</a:t>
            </a:r>
          </a:p>
          <a:p>
            <a:pPr marL="633222" indent="-514350" algn="ctr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f x g : </a:t>
            </a:r>
            <a:r>
              <a:rPr lang="id-ID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f(</a:t>
            </a:r>
            <a:r>
              <a:rPr lang="id-ID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) x g(</a:t>
            </a:r>
            <a:r>
              <a:rPr lang="id-ID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633222" indent="-514350" algn="ctr">
              <a:buNone/>
            </a:pP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 algn="ctr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f/g : </a:t>
            </a:r>
            <a:r>
              <a:rPr lang="id-ID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f(</a:t>
            </a:r>
            <a:r>
              <a:rPr lang="id-ID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) / g(</a:t>
            </a:r>
            <a:r>
              <a:rPr lang="id-ID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); dg g(</a:t>
            </a:r>
            <a:r>
              <a:rPr lang="id-ID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) ≠ 0</a:t>
            </a:r>
          </a:p>
          <a:p>
            <a:pPr marL="633222" indent="-514350" algn="ctr">
              <a:buNone/>
            </a:pPr>
            <a:endParaRPr lang="id-ID" b="1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: Diketahui fungsi f dan g masing-masing pada R yang didefinisikan dengan</a:t>
            </a:r>
          </a:p>
          <a:p>
            <a:pPr marL="633222" indent="-514350" algn="just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f(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– 5 dan g(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- 1, tentukan f(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 x g(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 dan f(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)/g(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 ?</a:t>
            </a:r>
          </a:p>
          <a:p>
            <a:pPr>
              <a:buNone/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5725" cy="37147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5725" cy="371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Komposisi Fungsi-Fungsi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345638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id-ID" dirty="0" smtClean="0"/>
              <a:t>Pengertian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	Yaitu fungsi-fungsi yang digabungkan dan menghasilkan fungsi baru. Misalkan fungsi f(x) dan g(x) dikomposisikan menghasilkan fungsi baru yaitu fungsi h(x).</a:t>
            </a:r>
          </a:p>
          <a:p>
            <a:pPr>
              <a:lnSpc>
                <a:spcPct val="170000"/>
              </a:lnSpc>
            </a:pPr>
            <a:r>
              <a:rPr lang="id-ID" dirty="0" smtClean="0"/>
              <a:t>Rumus untuk fungsi komposisi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	Misalkan fungsi f memetakan himpunan A ke dalam himpunan B</a:t>
            </a:r>
            <a:r>
              <a:rPr lang="id-ID" dirty="0" smtClean="0">
                <a:sym typeface="Wingdings" pitchFamily="2" charset="2"/>
              </a:rPr>
              <a:t>, dan fungsi g memetakan himpunan B ke dalam himpunan C sebagaimana ilustrasi dibawah ini:</a:t>
            </a:r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861048"/>
            <a:ext cx="5243510" cy="275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Komposisi Fungsi-Fungsi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Karena y = f(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 dan z = g(y) = g(f(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)), maka fungsi h: 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C, ditentukan oleh rumus : </a:t>
            </a:r>
          </a:p>
          <a:p>
            <a:endParaRPr lang="id-ID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h(</a:t>
            </a:r>
            <a:r>
              <a:rPr lang="id-ID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= g(f(</a:t>
            </a:r>
            <a:r>
              <a:rPr lang="id-ID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))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; baca “g f x”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 adalah komposisi f dan g, dan dinyatakan dg: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		                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     h = g </a:t>
            </a:r>
            <a:r>
              <a:rPr lang="id-ID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Jadi, 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h(</a:t>
            </a:r>
            <a:r>
              <a:rPr lang="id-ID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(g </a:t>
            </a:r>
            <a:r>
              <a:rPr lang="id-ID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f)(</a:t>
            </a:r>
            <a:r>
              <a:rPr lang="id-ID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g(f(</a:t>
            </a:r>
            <a:r>
              <a:rPr lang="id-ID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))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</a:t>
            </a:r>
            <a:r>
              <a:rPr lang="id-ID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unt semua x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Contoh soal 2 fungsi :</a:t>
            </a:r>
          </a:p>
          <a:p>
            <a:pPr>
              <a:lnSpc>
                <a:spcPct val="170000"/>
              </a:lnSpc>
              <a:buNone/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	fungsi f: R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R dan g: RR ditentukan oleh rumus f(x) = x</a:t>
            </a:r>
            <a:r>
              <a:rPr lang="id-ID" sz="21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dan g(x) = x – 1.</a:t>
            </a:r>
          </a:p>
          <a:p>
            <a:pPr>
              <a:lnSpc>
                <a:spcPct val="170000"/>
              </a:lnSpc>
              <a:buNone/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Carilah :	i. (g o f)(3)  	ii.(f o g)(3)</a:t>
            </a:r>
          </a:p>
          <a:p>
            <a:pPr>
              <a:lnSpc>
                <a:spcPct val="170000"/>
              </a:lnSpc>
              <a:buNone/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iii. rumus untuk g o f dan f o g; buktikan apakah g o f = f o g? </a:t>
            </a:r>
          </a:p>
          <a:p>
            <a:pPr>
              <a:lnSpc>
                <a:spcPct val="170000"/>
              </a:lnSpc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Contoh soal 3 fungsi:</a:t>
            </a:r>
          </a:p>
          <a:p>
            <a:pPr>
              <a:lnSpc>
                <a:spcPct val="170000"/>
              </a:lnSpc>
              <a:buNone/>
            </a:pPr>
            <a:r>
              <a:rPr lang="id-ID" sz="2100" dirty="0" smtClean="0">
                <a:latin typeface="Times New Roman" pitchFamily="18" charset="0"/>
                <a:cs typeface="Times New Roman" pitchFamily="18" charset="0"/>
              </a:rPr>
              <a:t>	 fungsi f: R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R, g: RR dan h: RR ditentukan rumus f(x) = 2x, g(x) = x + 1, h(x)=x</a:t>
            </a:r>
            <a:r>
              <a:rPr lang="id-ID" sz="21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id-ID" sz="21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 Carilah (h o g o f)(x) dan (f o go h)(x) serta hitunglah (h o g o f)(2) dan 	(f o go h)(2) !</a:t>
            </a:r>
            <a:endParaRPr lang="id-ID" sz="2100" baseline="30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Contoh :</a:t>
            </a:r>
          </a:p>
          <a:p>
            <a:pPr lvl="0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	Diketahui  f(x) = x</a:t>
            </a:r>
            <a:r>
              <a:rPr lang="id-ID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+ 3 dan (f o g)(x) = x</a:t>
            </a:r>
            <a:r>
              <a:rPr lang="id-ID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+ 6x + 7, maka tentukan g(x) !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Jawab :  	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f(x) = x</a:t>
            </a:r>
            <a:r>
              <a:rPr lang="id-ID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+ 3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(f o g)(x) = x</a:t>
            </a:r>
            <a:r>
              <a:rPr lang="id-ID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+ 6x + 7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f(g(x))     = x</a:t>
            </a:r>
            <a:r>
              <a:rPr lang="id-ID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+ 6x + 7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g(x) + 3   = x</a:t>
            </a:r>
            <a:r>
              <a:rPr lang="id-ID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+ 6x + 7</a:t>
            </a:r>
          </a:p>
          <a:p>
            <a:pPr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g(x)         = x</a:t>
            </a:r>
            <a:r>
              <a:rPr lang="id-ID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 + 6x + 4</a:t>
            </a:r>
          </a:p>
          <a:p>
            <a:pPr>
              <a:buNone/>
            </a:pP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072098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Diketahui</a:t>
            </a:r>
            <a:r>
              <a:rPr lang="en-US" sz="2400" dirty="0" smtClean="0"/>
              <a:t> :</a:t>
            </a:r>
            <a:br>
              <a:rPr lang="en-US" sz="2400" dirty="0" smtClean="0"/>
            </a:br>
            <a:r>
              <a:rPr lang="en-US" sz="2400" dirty="0" smtClean="0"/>
              <a:t>(f o g)(x) = − 3x + 8</a:t>
            </a:r>
            <a:br>
              <a:rPr lang="en-US" sz="2400" dirty="0" smtClean="0"/>
            </a:br>
            <a:r>
              <a:rPr lang="en-US" sz="2400" dirty="0" err="1" smtClean="0"/>
              <a:t>dengan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f(x) = 3x + 2</a:t>
            </a:r>
            <a:br>
              <a:rPr lang="en-US" sz="2400" dirty="0" smtClean="0"/>
            </a:b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g(x) </a:t>
            </a:r>
            <a:r>
              <a:rPr lang="en-US" sz="2400" dirty="0" smtClean="0"/>
              <a:t>!</a:t>
            </a:r>
          </a:p>
          <a:p>
            <a:r>
              <a:rPr lang="en-US" sz="2400" dirty="0" err="1" smtClean="0"/>
              <a:t>Jawab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f(x</a:t>
            </a:r>
            <a:r>
              <a:rPr lang="en-US" sz="2400" dirty="0" smtClean="0"/>
              <a:t>) = 3x + 2</a:t>
            </a:r>
            <a:br>
              <a:rPr lang="en-US" sz="2400" dirty="0" smtClean="0"/>
            </a:br>
            <a:r>
              <a:rPr lang="en-US" sz="2400" dirty="0" smtClean="0"/>
              <a:t>(f o g)(x) = f (g(x))</a:t>
            </a:r>
            <a:br>
              <a:rPr lang="en-US" sz="2400" dirty="0" smtClean="0"/>
            </a:br>
            <a:r>
              <a:rPr lang="en-US" sz="2400" dirty="0" smtClean="0"/>
              <a:t>− 3x + 8 = 3(g(x)) + 2</a:t>
            </a:r>
            <a:br>
              <a:rPr lang="en-US" sz="2400" dirty="0" smtClean="0"/>
            </a:br>
            <a:r>
              <a:rPr lang="en-US" sz="2400" dirty="0" smtClean="0"/>
              <a:t>− 3x + 8 − 2 = 3 g(x)</a:t>
            </a:r>
            <a:br>
              <a:rPr lang="en-US" sz="2400" dirty="0" smtClean="0"/>
            </a:br>
            <a:r>
              <a:rPr lang="en-US" sz="2400" dirty="0" smtClean="0"/>
              <a:t>− 3x + 6 = 3 g(x)</a:t>
            </a:r>
            <a:br>
              <a:rPr lang="en-US" sz="2400" dirty="0" smtClean="0"/>
            </a:br>
            <a:r>
              <a:rPr lang="en-US" sz="2400" dirty="0" smtClean="0"/>
              <a:t>− x + 2 = g(x)</a:t>
            </a:r>
            <a:br>
              <a:rPr lang="en-US" sz="2400" dirty="0" smtClean="0"/>
            </a:br>
            <a:r>
              <a:rPr lang="en-US" sz="2400" dirty="0" err="1" smtClean="0"/>
              <a:t>atau</a:t>
            </a:r>
            <a:r>
              <a:rPr lang="en-US" sz="2400" dirty="0" smtClean="0"/>
              <a:t> </a:t>
            </a:r>
            <a:br>
              <a:rPr lang="en-US" sz="2400" dirty="0" smtClean="0"/>
            </a:br>
            <a:r>
              <a:rPr lang="en-US" sz="2400" dirty="0" smtClean="0"/>
              <a:t>g(x) = 2 − x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929718" cy="507209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Diketahui</a:t>
            </a:r>
            <a:r>
              <a:rPr lang="en-US" sz="2400" dirty="0" smtClean="0"/>
              <a:t>: g(x</a:t>
            </a:r>
            <a:r>
              <a:rPr lang="en-US" sz="2400" dirty="0" smtClean="0"/>
              <a:t>) = x − 2   </a:t>
            </a:r>
            <a:r>
              <a:rPr lang="en-US" sz="2400" dirty="0" err="1" smtClean="0"/>
              <a:t>dan</a:t>
            </a:r>
            <a:r>
              <a:rPr lang="en-US" sz="2400" dirty="0" smtClean="0"/>
              <a:t>, (</a:t>
            </a:r>
            <a:r>
              <a:rPr lang="en-US" sz="2400" dirty="0" smtClean="0"/>
              <a:t>f o g)(x) = 3x − </a:t>
            </a:r>
            <a:r>
              <a:rPr lang="en-US" sz="2400" dirty="0" smtClean="0"/>
              <a:t>1.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f(x</a:t>
            </a:r>
            <a:r>
              <a:rPr lang="en-US" sz="2400" dirty="0" smtClean="0"/>
              <a:t>)!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6000792" cy="461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5"/>
            <a:ext cx="8496944" cy="608762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endParaRPr lang="id-ID" dirty="0" smtClean="0"/>
          </a:p>
          <a:p>
            <a:pPr lvl="0">
              <a:buNone/>
            </a:pPr>
            <a:r>
              <a:rPr lang="id-ID" dirty="0" smtClean="0"/>
              <a:t>Diketahui dan ditentukan oleh f(x) = 2x</a:t>
            </a:r>
            <a:r>
              <a:rPr lang="id-ID" baseline="30000" dirty="0" smtClean="0"/>
              <a:t> </a:t>
            </a:r>
            <a:r>
              <a:rPr lang="id-ID" dirty="0" smtClean="0"/>
              <a:t>+ 4 dan  (g o f)(x) = 4x</a:t>
            </a:r>
            <a:r>
              <a:rPr lang="id-ID" baseline="30000" dirty="0" smtClean="0"/>
              <a:t>2</a:t>
            </a:r>
            <a:r>
              <a:rPr lang="id-ID" dirty="0" smtClean="0"/>
              <a:t> + 12x + 6,  </a:t>
            </a:r>
          </a:p>
          <a:p>
            <a:pPr lvl="0">
              <a:buNone/>
            </a:pPr>
            <a:r>
              <a:rPr lang="id-ID" dirty="0" smtClean="0"/>
              <a:t>maka tentukan g(x).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	Jawab :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	(g o f)(x) = 4x</a:t>
            </a:r>
            <a:r>
              <a:rPr lang="id-ID" baseline="30000" dirty="0" smtClean="0"/>
              <a:t>2</a:t>
            </a:r>
            <a:r>
              <a:rPr lang="id-ID" dirty="0" smtClean="0"/>
              <a:t> + 12x + 6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	g(f(x))      = 4x</a:t>
            </a:r>
            <a:r>
              <a:rPr lang="id-ID" baseline="30000" dirty="0" smtClean="0"/>
              <a:t>2</a:t>
            </a:r>
            <a:r>
              <a:rPr lang="id-ID" dirty="0" smtClean="0"/>
              <a:t> + 12x + 6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	g(2x + 4)  = 4x</a:t>
            </a:r>
            <a:r>
              <a:rPr lang="id-ID" baseline="30000" dirty="0" smtClean="0"/>
              <a:t>2</a:t>
            </a:r>
            <a:r>
              <a:rPr lang="id-ID" dirty="0" smtClean="0"/>
              <a:t> + 12x + 6 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	 Misal: 2x + 4 = p, maka 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	g(p)   = p</a:t>
            </a:r>
            <a:r>
              <a:rPr lang="id-ID" baseline="30000" dirty="0" smtClean="0"/>
              <a:t>2</a:t>
            </a:r>
            <a:r>
              <a:rPr lang="id-ID" dirty="0" smtClean="0"/>
              <a:t> – 8p + 16 + 6p – 24 + 6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	g(p)  = p</a:t>
            </a:r>
            <a:r>
              <a:rPr lang="id-ID" baseline="30000" dirty="0" smtClean="0"/>
              <a:t>2</a:t>
            </a:r>
            <a:r>
              <a:rPr lang="id-ID" dirty="0" smtClean="0"/>
              <a:t> – 2p – 2 </a:t>
            </a:r>
          </a:p>
          <a:p>
            <a:pPr>
              <a:lnSpc>
                <a:spcPct val="170000"/>
              </a:lnSpc>
              <a:buNone/>
            </a:pPr>
            <a:r>
              <a:rPr lang="id-ID" dirty="0" smtClean="0"/>
              <a:t>     Maka:   g (x)  = x</a:t>
            </a:r>
            <a:r>
              <a:rPr lang="id-ID" baseline="30000" dirty="0" smtClean="0"/>
              <a:t>2</a:t>
            </a:r>
            <a:r>
              <a:rPr lang="id-ID" dirty="0" smtClean="0"/>
              <a:t> – 2x – 2 </a:t>
            </a:r>
          </a:p>
          <a:p>
            <a:pPr>
              <a:buNone/>
            </a:pPr>
            <a:r>
              <a:rPr lang="id-ID" dirty="0" smtClean="0"/>
              <a:t>			 </a:t>
            </a:r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 smtClean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Agenda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Definisi fungsi atau pemetaan</a:t>
            </a:r>
          </a:p>
          <a:p>
            <a:r>
              <a:rPr lang="id-ID" dirty="0" smtClean="0"/>
              <a:t>Notasi dan Rumus (Nilai) fungsi</a:t>
            </a:r>
          </a:p>
          <a:p>
            <a:r>
              <a:rPr lang="id-ID" dirty="0" smtClean="0"/>
              <a:t>Aljabar fungsi</a:t>
            </a:r>
          </a:p>
          <a:p>
            <a:r>
              <a:rPr lang="id-ID" dirty="0" smtClean="0"/>
              <a:t>Komposisi fungsi-fungsi</a:t>
            </a:r>
          </a:p>
          <a:p>
            <a:r>
              <a:rPr lang="id-ID" dirty="0" smtClean="0"/>
              <a:t>Fungsi Invers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186766" cy="35111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Jika f: A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B maka fungsi inversnya adalah f</a:t>
            </a:r>
            <a:r>
              <a:rPr lang="id-ID" sz="20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-1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BA. Disini fungsi f</a:t>
            </a:r>
            <a:r>
              <a:rPr lang="id-ID" sz="20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-1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kita sebut dengan “fungsi invers dari f”.</a:t>
            </a:r>
          </a:p>
          <a:p>
            <a:pPr>
              <a:lnSpc>
                <a:spcPct val="150000"/>
              </a:lnSpc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Secara umum jika f adalah fungsi bijektif maka f menentukan setiap x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ϵ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 ke y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ϵ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B, dan f</a:t>
            </a:r>
            <a:r>
              <a:rPr lang="id-ID" sz="20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-1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menentukan setiap y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ϵ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B ke x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ϵ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A, sehingga  </a:t>
            </a:r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		</a:t>
            </a:r>
            <a:r>
              <a:rPr lang="id-ID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f(x) = y  ↔ f</a:t>
            </a:r>
            <a:r>
              <a:rPr lang="id-ID" sz="2000" b="1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-1</a:t>
            </a:r>
            <a:r>
              <a:rPr lang="id-ID" sz="20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(y) = x</a:t>
            </a:r>
          </a:p>
          <a:p>
            <a:pPr>
              <a:lnSpc>
                <a:spcPct val="150000"/>
              </a:lnSpc>
            </a:pPr>
            <a:endParaRPr lang="id-ID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500570"/>
            <a:ext cx="28003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Untuk menentukan rumus fungsi invers dari</a:t>
            </a:r>
          </a:p>
          <a:p>
            <a:pPr algn="just">
              <a:lnSpc>
                <a:spcPct val="150000"/>
              </a:lnSpc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fungsi f dapat dilakukan langkah-langkah : </a:t>
            </a:r>
          </a:p>
          <a:p>
            <a:pPr>
              <a:lnSpc>
                <a:spcPct val="150000"/>
              </a:lnSpc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memisalkan f(x) = y</a:t>
            </a:r>
          </a:p>
          <a:p>
            <a:pPr>
              <a:lnSpc>
                <a:spcPct val="150000"/>
              </a:lnSpc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menyatakan x dalam y</a:t>
            </a:r>
          </a:p>
          <a:p>
            <a:pPr>
              <a:lnSpc>
                <a:spcPct val="150000"/>
              </a:lnSpc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menentukan rumus dari f</a:t>
            </a:r>
            <a:r>
              <a:rPr lang="id-ID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(x) dengan mengingat f</a:t>
            </a:r>
            <a:r>
              <a:rPr lang="id-ID" sz="24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(y) = x dan mengganti variabel y dengan x.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Cara menentukan fungsi invers dari 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bentuk fungsi 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lain: </a:t>
            </a:r>
          </a:p>
          <a:p>
            <a:pPr algn="just">
              <a:lnSpc>
                <a:spcPct val="170000"/>
              </a:lnSpc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menentukan rumus umum fungsi invers dari fungsi linier.</a:t>
            </a:r>
          </a:p>
          <a:p>
            <a:pPr algn="just">
              <a:lnSpc>
                <a:spcPct val="170000"/>
              </a:lnSpc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menentukan rumus umum fungsi invers dari fungsi rasional.</a:t>
            </a:r>
          </a:p>
          <a:p>
            <a:pPr algn="just">
              <a:lnSpc>
                <a:spcPct val="170000"/>
              </a:lnSpc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menentukan rumus umum fungsi invers dari fungsi kuadrat.</a:t>
            </a:r>
          </a:p>
          <a:p>
            <a:pPr algn="just">
              <a:lnSpc>
                <a:spcPct val="170000"/>
              </a:lnSpc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menentukan rumus umum fungsi invers dari fungsi dalam bentuk akar.</a:t>
            </a:r>
          </a:p>
          <a:p>
            <a:pPr algn="just">
              <a:lnSpc>
                <a:spcPct val="170000"/>
              </a:lnSpc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fungsi invers dari fungsi komposisi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571613"/>
            <a:ext cx="8686800" cy="1857388"/>
          </a:xfrm>
        </p:spPr>
        <p:txBody>
          <a:bodyPr/>
          <a:lstStyle/>
          <a:p>
            <a:r>
              <a:rPr lang="id-ID" sz="2400" b="1" dirty="0" smtClean="0"/>
              <a:t>Menentukan Rumus Umum Fungsi Invers dari Fungsi Linier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775" y="2143116"/>
            <a:ext cx="8337943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775191"/>
            <a:ext cx="8572560" cy="582239"/>
          </a:xfrm>
        </p:spPr>
        <p:txBody>
          <a:bodyPr>
            <a:normAutofit fontScale="70000" lnSpcReduction="20000"/>
          </a:bodyPr>
          <a:lstStyle/>
          <a:p>
            <a:r>
              <a:rPr lang="id-ID" b="1" dirty="0" smtClean="0"/>
              <a:t>Menentukan Rumus umum fungsi invers dari Fungsi Rasional</a:t>
            </a:r>
          </a:p>
          <a:p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95506"/>
            <a:ext cx="7358114" cy="87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943242"/>
            <a:ext cx="6675354" cy="370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1500174"/>
            <a:ext cx="8686800" cy="642942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Menentukan Rumus Umum Fungsi Invers dari Fungsi Kuadrat</a:t>
            </a:r>
            <a:endParaRPr lang="id-ID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39624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500570"/>
            <a:ext cx="22764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8" y="2357430"/>
            <a:ext cx="24765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4714884"/>
            <a:ext cx="8953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4643446"/>
            <a:ext cx="15335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7752" y="5214950"/>
            <a:ext cx="35909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fungsi invers kuadrat :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428868"/>
            <a:ext cx="3982669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857495"/>
            <a:ext cx="2714644" cy="305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6072206"/>
            <a:ext cx="1678785" cy="44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98154" y="3429000"/>
            <a:ext cx="44886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3"/>
            <a:ext cx="9144000" cy="928693"/>
          </a:xfrm>
        </p:spPr>
        <p:txBody>
          <a:bodyPr>
            <a:normAutofit/>
          </a:bodyPr>
          <a:lstStyle/>
          <a:p>
            <a:r>
              <a:rPr lang="id-ID" sz="2400" b="1" dirty="0" smtClean="0"/>
              <a:t>Menentukan Rumus Umum Fungsi Invers dari Fungsi dalam Bentuk Akar</a:t>
            </a:r>
            <a:endParaRPr lang="id-ID" sz="2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571744"/>
            <a:ext cx="2428892" cy="4078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2357430"/>
            <a:ext cx="5356138" cy="1119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071942"/>
            <a:ext cx="480135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Fungsi Invers dari Fungsi Komposisi</a:t>
            </a:r>
          </a:p>
          <a:p>
            <a:pPr algn="just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Misal fungsi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mrpk fungsi komposisi dari fungsi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yg ditulis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h = g o f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, maka invers dari fungsi h adl fungsi invers dari fungsi komposisi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dapat ditulis dg notasi :</a:t>
            </a:r>
          </a:p>
          <a:p>
            <a:pPr algn="ctr">
              <a:buNone/>
            </a:pP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4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= (g o f)</a:t>
            </a:r>
            <a:r>
              <a:rPr lang="id-ID" sz="24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algn="ctr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d-ID" sz="24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= f</a:t>
            </a:r>
            <a:r>
              <a:rPr lang="id-ID" sz="2400" b="1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o g</a:t>
            </a:r>
            <a:r>
              <a:rPr lang="id-ID" sz="24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algn="ctr">
              <a:buNone/>
            </a:pPr>
            <a:endParaRPr lang="id-ID" sz="2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oba buktikan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(g o f)</a:t>
            </a:r>
            <a:r>
              <a:rPr lang="id-ID" sz="2400" b="1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sz="2400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 o f</a:t>
            </a:r>
            <a:r>
              <a:rPr lang="id-ID" sz="2400" b="1" baseline="30000" dirty="0" smtClean="0">
                <a:latin typeface="Times New Roman" pitchFamily="18" charset="0"/>
                <a:cs typeface="Times New Roman" pitchFamily="18" charset="0"/>
              </a:rPr>
              <a:t>-1     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id-ID" sz="2400" b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Invers Komposisi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Contoh soal :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Jika f dan g adalah fungsi pada R yg didefinisikan f(x) = x + 3 dan g(x) = 2x – 1. Buktikan bahwa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(g o f)</a:t>
            </a:r>
            <a:r>
              <a:rPr lang="id-ID" b="1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 o f</a:t>
            </a:r>
            <a:r>
              <a:rPr lang="id-ID" b="1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 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7"/>
          </a:xfrm>
        </p:spPr>
        <p:txBody>
          <a:bodyPr>
            <a:normAutofit fontScale="70000" lnSpcReduction="20000"/>
          </a:bodyPr>
          <a:lstStyle/>
          <a:p>
            <a:pPr marL="633222" indent="-514350" algn="just">
              <a:buNone/>
            </a:pP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1. Pengertian Fungsi atau Pemetaan</a:t>
            </a:r>
          </a:p>
          <a:p>
            <a:pPr marL="633222" indent="-514350" algn="just"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 algn="just">
              <a:buAutoNum type="arabicPeriod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 algn="just">
              <a:buAutoNum type="arabicPeriod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 algn="just">
              <a:buAutoNum type="arabicPeriod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 algn="just">
              <a:buAutoNum type="arabicPeriod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marL="633222" indent="-514350" algn="just">
              <a:buAutoNum type="arabicPeriod"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Diagram panah di atas menunjukkan hubungan ukuran sepatu dari himpunan A ke himpunan B.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Setiap anak hanya mempunyai satu ukuran sepatu, karena itu setiap anggota A dipasangkan dengan tepat satu anggota B.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Relasi ini dinamakan </a:t>
            </a:r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pemetaan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Suatu pemetaan dari himpunan A ke himpunan B adalah suatu relasi khusus, yang memasangkan setiap anggota A dengan tepat satu anggota B.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Jika a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A, b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B, dan a dipasangkan dengan b maka b disebut bayangan a.</a:t>
            </a:r>
          </a:p>
          <a:p>
            <a:pPr algn="just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Sebagai contoh, Mida → 39, maka 39 adalah bayangan dari Mida.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7" y="1873408"/>
            <a:ext cx="3275171" cy="16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Soal 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43051"/>
            <a:ext cx="8401080" cy="4757750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1.  Pemetaan f: R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R dan g: RR ditentukan oleh f(x) = x + 2 dan g(x) = x</a:t>
            </a:r>
            <a:r>
              <a:rPr lang="id-ID" sz="20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Carilah:</a:t>
            </a:r>
          </a:p>
          <a:p>
            <a:pPr marL="633222" indent="-51435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a. (g o f)(1), (g o f)(-3) dan (g o f)(x).</a:t>
            </a:r>
          </a:p>
          <a:p>
            <a:pPr marL="633222" indent="-51435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b. (f o g)(1), (f o g)(-3) dan (f o g)(x)</a:t>
            </a:r>
          </a:p>
          <a:p>
            <a:pPr marL="633222" indent="-514350">
              <a:buNone/>
            </a:pPr>
            <a:endParaRPr lang="id-ID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</a:rPr>
              <a:t>2.  Untuk fungsi g:R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R dan h:RR, yang ditentukan oleh g(x) = 2x dan </a:t>
            </a:r>
            <a:endParaRPr lang="en-US" sz="20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h(x) = x</a:t>
            </a:r>
            <a:r>
              <a:rPr lang="id-ID" sz="2000" baseline="30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 </a:t>
            </a: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+ 4, carilah dalam bentuk yang paling sederhana:</a:t>
            </a:r>
          </a:p>
          <a:p>
            <a:pPr marL="633222" indent="-51435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a. (h o g)(x)</a:t>
            </a:r>
          </a:p>
          <a:p>
            <a:pPr marL="633222" indent="-51435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b. (g o h)(x)</a:t>
            </a:r>
          </a:p>
          <a:p>
            <a:pPr marL="633222" indent="-51435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c. (g o g)(x)</a:t>
            </a:r>
          </a:p>
          <a:p>
            <a:pPr marL="633222" indent="-514350">
              <a:buNone/>
            </a:pPr>
            <a:r>
              <a:rPr lang="id-ID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d. (h o h)(x)</a:t>
            </a:r>
            <a:endParaRPr lang="id-ID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Soal 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3. Yang berikut ini adalah pemetaan dari R ke R. Carilah rumus untuk g o f dalam setiap hal.</a:t>
            </a:r>
          </a:p>
          <a:p>
            <a:pPr marL="633222" indent="-514350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f(x)=x+1, g(x)=x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      </a:t>
            </a:r>
          </a:p>
          <a:p>
            <a:pPr marL="633222" indent="-514350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f(x)=x+3, g(x)=2x+1</a:t>
            </a:r>
          </a:p>
          <a:p>
            <a:pPr marL="633222" indent="-514350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f(x)=x-1, g(x)=x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+x+1 </a:t>
            </a:r>
          </a:p>
          <a:p>
            <a:pPr marL="633222" indent="-514350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f(x)=x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g(x)=2x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+1</a:t>
            </a:r>
          </a:p>
          <a:p>
            <a:pPr marL="633222" indent="-514350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f(x)=2x-1, g(x)=x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633222" indent="-514350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f(x)=x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+1, g(x)=1/(x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+1)</a:t>
            </a:r>
          </a:p>
          <a:p>
            <a:pPr marL="633222" indent="-514350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f(x)=-3x, g(x)=x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-2x</a:t>
            </a:r>
          </a:p>
          <a:p>
            <a:pPr marL="633222" indent="-514350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f(x)=x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g(x)=sin x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Soal 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1"/>
            <a:ext cx="8401080" cy="52149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id-ID" dirty="0" smtClean="0"/>
              <a:t>4. f: R</a:t>
            </a:r>
            <a:r>
              <a:rPr lang="id-ID" dirty="0" smtClean="0">
                <a:sym typeface="Wingdings" pitchFamily="2" charset="2"/>
              </a:rPr>
              <a:t>R, g: RR dan h: RR adalah fungsi yang ditentukan oleh f(x) = x-2, g(x) = x</a:t>
            </a:r>
            <a:r>
              <a:rPr lang="id-ID" baseline="30000" dirty="0" smtClean="0">
                <a:sym typeface="Wingdings" pitchFamily="2" charset="2"/>
              </a:rPr>
              <a:t>3</a:t>
            </a:r>
            <a:r>
              <a:rPr lang="id-ID" dirty="0" smtClean="0">
                <a:sym typeface="Wingdings" pitchFamily="2" charset="2"/>
              </a:rPr>
              <a:t> dan h(x) = 4x. 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a. Carilah (h o g o f)(x) dan (f o go h)(x).</a:t>
            </a: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b. Hitunglah (h o g o f)(1) dan (f o go h)(1) ! </a:t>
            </a:r>
          </a:p>
          <a:p>
            <a:pPr>
              <a:buNone/>
            </a:pPr>
            <a:endParaRPr lang="id-ID" dirty="0" smtClean="0">
              <a:sym typeface="Wingdings" pitchFamily="2" charset="2"/>
            </a:endParaRPr>
          </a:p>
          <a:p>
            <a:pPr>
              <a:buNone/>
            </a:pPr>
            <a:r>
              <a:rPr lang="id-ID" dirty="0" smtClean="0">
                <a:sym typeface="Wingdings" pitchFamily="2" charset="2"/>
              </a:rPr>
              <a:t>5. Carilah fungsi invers f</a:t>
            </a:r>
            <a:r>
              <a:rPr lang="id-ID" baseline="30000" dirty="0" smtClean="0">
                <a:sym typeface="Wingdings" pitchFamily="2" charset="2"/>
              </a:rPr>
              <a:t>-1</a:t>
            </a:r>
          </a:p>
          <a:p>
            <a:pPr marL="633222" indent="-514350">
              <a:buAutoNum type="alphaLcPeriod"/>
            </a:pPr>
            <a:r>
              <a:rPr lang="id-ID" dirty="0" smtClean="0">
                <a:sym typeface="Wingdings" pitchFamily="2" charset="2"/>
              </a:rPr>
              <a:t>f(x)=2x+5</a:t>
            </a:r>
          </a:p>
          <a:p>
            <a:pPr marL="633222" indent="-514350">
              <a:buAutoNum type="alphaLcPeriod"/>
            </a:pPr>
            <a:r>
              <a:rPr lang="id-ID" dirty="0" smtClean="0">
                <a:sym typeface="Wingdings" pitchFamily="2" charset="2"/>
              </a:rPr>
              <a:t>f(x)=3x-1</a:t>
            </a:r>
          </a:p>
          <a:p>
            <a:pPr marL="633222" indent="-514350">
              <a:buAutoNum type="alphaLcPeriod"/>
            </a:pPr>
            <a:r>
              <a:rPr lang="id-ID" dirty="0" smtClean="0">
                <a:sym typeface="Wingdings" pitchFamily="2" charset="2"/>
              </a:rPr>
              <a:t>f(x)=1-3x</a:t>
            </a:r>
          </a:p>
          <a:p>
            <a:pPr marL="633222" indent="-514350">
              <a:buAutoNum type="alphaLcPeriod"/>
            </a:pPr>
            <a:r>
              <a:rPr lang="id-ID" dirty="0" smtClean="0">
                <a:sym typeface="Wingdings" pitchFamily="2" charset="2"/>
              </a:rPr>
              <a:t>f(x)=1-x</a:t>
            </a:r>
          </a:p>
          <a:p>
            <a:pPr marL="633222" indent="-514350">
              <a:buAutoNum type="alphaLcPeriod"/>
            </a:pPr>
            <a:r>
              <a:rPr lang="id-ID" dirty="0" smtClean="0">
                <a:sym typeface="Wingdings" pitchFamily="2" charset="2"/>
              </a:rPr>
              <a:t>f(x)=x-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⅓</a:t>
            </a:r>
          </a:p>
          <a:p>
            <a:pPr marL="633222" indent="-514350">
              <a:buAutoNum type="alphaLcPeriod"/>
            </a:pP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f(x)=⅔(5-x)</a:t>
            </a:r>
          </a:p>
          <a:p>
            <a:pPr marL="633222" indent="-514350">
              <a:buAutoNum type="alphaLcPeriod"/>
            </a:pP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f(x)=⅙(2x-5)</a:t>
            </a:r>
          </a:p>
          <a:p>
            <a:pPr marL="633222" indent="-514350">
              <a:buAutoNum type="alphaLcPeriod"/>
            </a:pP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f(x)=x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3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-4</a:t>
            </a:r>
          </a:p>
          <a:p>
            <a:pPr marL="633222" indent="-514350">
              <a:buNone/>
            </a:pPr>
            <a:endParaRPr lang="id-ID" dirty="0" smtClean="0">
              <a:latin typeface="Calibri"/>
              <a:cs typeface="Calibri"/>
              <a:sym typeface="Wingdings" pitchFamily="2" charset="2"/>
            </a:endParaRPr>
          </a:p>
          <a:p>
            <a:pPr marL="633222" indent="-514350">
              <a:buNone/>
            </a:pP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6. f(x) = 2x dan g(x) = x+2. Tentukan:</a:t>
            </a:r>
          </a:p>
          <a:p>
            <a:pPr marL="633222" indent="-514350">
              <a:buNone/>
            </a:pP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a. fungsi invers f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 dan g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</a:p>
          <a:p>
            <a:pPr marL="633222" indent="-514350">
              <a:buNone/>
            </a:pP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b. (g o f)(x), (f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 o g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 )(x) dan (f o g)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(x)</a:t>
            </a:r>
          </a:p>
          <a:p>
            <a:pPr marL="633222" indent="-514350">
              <a:buNone/>
            </a:pP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c. f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(8), g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(8), (f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 o g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 )(8),(g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 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o f</a:t>
            </a:r>
            <a:r>
              <a:rPr lang="id-ID" baseline="30000" dirty="0" smtClean="0">
                <a:latin typeface="Calibri"/>
                <a:cs typeface="Calibri"/>
                <a:sym typeface="Wingdings" pitchFamily="2" charset="2"/>
              </a:rPr>
              <a:t>-1</a:t>
            </a:r>
            <a:r>
              <a:rPr lang="id-ID" dirty="0" smtClean="0">
                <a:latin typeface="Calibri"/>
                <a:cs typeface="Calibri"/>
                <a:sym typeface="Wingdings" pitchFamily="2" charset="2"/>
              </a:rPr>
              <a:t>  )(8)</a:t>
            </a:r>
            <a:endParaRPr lang="id-ID" baseline="30000" dirty="0" smtClean="0">
              <a:latin typeface="Calibri"/>
              <a:cs typeface="Calibri"/>
              <a:sym typeface="Wingdings" pitchFamily="2" charset="2"/>
            </a:endParaRPr>
          </a:p>
          <a:p>
            <a:pPr marL="633222" indent="-514350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Soal 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5286387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7.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8.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9. 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  </a:t>
            </a:r>
            <a:endParaRPr lang="id-ID" sz="2400" dirty="0"/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928802"/>
            <a:ext cx="750099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500438"/>
            <a:ext cx="7643866" cy="152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4929198"/>
            <a:ext cx="7500990" cy="1772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Soal Latihan</a:t>
            </a:r>
            <a:endParaRPr lang="id-ID" dirty="0"/>
          </a:p>
        </p:txBody>
      </p:sp>
      <p:pic>
        <p:nvPicPr>
          <p:cNvPr id="665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853827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Definisi fungsi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4" y="3428999"/>
            <a:ext cx="8715404" cy="297180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d-ID" sz="2200" b="1" dirty="0" smtClean="0">
                <a:latin typeface="Times New Roman" pitchFamily="18" charset="0"/>
                <a:cs typeface="Times New Roman" pitchFamily="18" charset="0"/>
              </a:rPr>
              <a:t>Syarat pemetaan :</a:t>
            </a:r>
          </a:p>
          <a:p>
            <a:pPr algn="just"/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 Ada himpunan asal yaitu himpunan A (domain) atau  daerah definisi.</a:t>
            </a:r>
          </a:p>
          <a:p>
            <a:pPr algn="just"/>
            <a:r>
              <a:rPr lang="fi-FI" sz="2200" dirty="0" smtClean="0">
                <a:latin typeface="Times New Roman" pitchFamily="18" charset="0"/>
                <a:cs typeface="Times New Roman" pitchFamily="18" charset="0"/>
              </a:rPr>
              <a:t>Ada himpunan kawan atau kodomain, yaitu himpunan B.</a:t>
            </a:r>
          </a:p>
          <a:p>
            <a:pPr algn="just"/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Ada himpunan yang merupakan daerah hasil (range) dari fungsi tersebut </a:t>
            </a:r>
            <a:r>
              <a:rPr lang="fi-FI" sz="2200" dirty="0" smtClean="0">
                <a:latin typeface="Times New Roman" pitchFamily="18" charset="0"/>
                <a:cs typeface="Times New Roman" pitchFamily="18" charset="0"/>
              </a:rPr>
              <a:t>yang merupakan himpunan bagian dari kodomain.</a:t>
            </a:r>
          </a:p>
          <a:p>
            <a:pPr algn="just"/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Semua anggota daerah asal (domain) habis dipetakan.</a:t>
            </a:r>
          </a:p>
          <a:p>
            <a:pPr algn="just"/>
            <a:r>
              <a:rPr lang="id-ID" sz="2200" dirty="0" smtClean="0">
                <a:latin typeface="Times New Roman" pitchFamily="18" charset="0"/>
                <a:cs typeface="Times New Roman" pitchFamily="18" charset="0"/>
              </a:rPr>
              <a:t>Tidak ada anggota himpunan asal yang memiliki dua bayangan atau lebih.</a:t>
            </a:r>
            <a:endParaRPr lang="id-ID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1174" y="1628800"/>
            <a:ext cx="392905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id-ID" dirty="0" smtClean="0"/>
              <a:t>Definisi Fungsi</a:t>
            </a:r>
            <a:endParaRPr lang="id-ID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58" y="3071810"/>
            <a:ext cx="421484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643050"/>
            <a:ext cx="807249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071810"/>
            <a:ext cx="413891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643446"/>
            <a:ext cx="821537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dan Rumus 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49"/>
            <a:ext cx="8229600" cy="52149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1. Notasi Fungsi</a:t>
            </a:r>
          </a:p>
          <a:p>
            <a:pPr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Jika setiap x anggota A dan y anggota B, maka ditulis : </a:t>
            </a: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Contoh :</a:t>
            </a:r>
          </a:p>
          <a:p>
            <a:pPr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Tunjukkan fungsi f : x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3x, dengan x elemen himpunan bilangan asli, dengan :</a:t>
            </a:r>
          </a:p>
          <a:p>
            <a:pPr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a. Diagram panah</a:t>
            </a:r>
          </a:p>
          <a:p>
            <a:pPr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b. Himpunan pasangan berurutan</a:t>
            </a:r>
          </a:p>
          <a:p>
            <a:pPr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c. Diagram cartesius</a:t>
            </a:r>
          </a:p>
          <a:p>
            <a:pPr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d. Daerah hasil (range)</a:t>
            </a: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71744"/>
            <a:ext cx="757745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dan Rumus 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9807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b. Himpunan pasangan berurutan = {(1,3),(2,6),(3,9),…}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d. Daerah hasil atau range = {3,6,9,…}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437" y="1412776"/>
            <a:ext cx="7625955" cy="452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673" y="1772816"/>
            <a:ext cx="8531919" cy="387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dan Rumus Fungsi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67108"/>
            <a:ext cx="7488832" cy="510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Notasi dan Rumus Fungsi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5184</TotalTime>
  <Words>906</Words>
  <Application>Microsoft Office PowerPoint</Application>
  <PresentationFormat>On-screen Show (4:3)</PresentationFormat>
  <Paragraphs>224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Module</vt:lpstr>
      <vt:lpstr>FUNGSI</vt:lpstr>
      <vt:lpstr>Agenda</vt:lpstr>
      <vt:lpstr>Definisi Fungsi</vt:lpstr>
      <vt:lpstr>Definisi fungsi</vt:lpstr>
      <vt:lpstr>Definisi Fungsi</vt:lpstr>
      <vt:lpstr>Notasi dan Rumus Fungsi</vt:lpstr>
      <vt:lpstr>Notasi dan Rumus Fungsi</vt:lpstr>
      <vt:lpstr>Notasi dan Rumus Fungsi</vt:lpstr>
      <vt:lpstr>Notasi dan Rumus Fungsi</vt:lpstr>
      <vt:lpstr>Contoh soal :</vt:lpstr>
      <vt:lpstr>Aljabar  Fungsi</vt:lpstr>
      <vt:lpstr>Aljabar Fungsi</vt:lpstr>
      <vt:lpstr>Komposisi Fungsi-Fungsi</vt:lpstr>
      <vt:lpstr>Komposisi Fungsi-Fungsi</vt:lpstr>
      <vt:lpstr>Contoh</vt:lpstr>
      <vt:lpstr>Contoh</vt:lpstr>
      <vt:lpstr>Contoh</vt:lpstr>
      <vt:lpstr>Contoh</vt:lpstr>
      <vt:lpstr>Contoh</vt:lpstr>
      <vt:lpstr>Fungsi Invers</vt:lpstr>
      <vt:lpstr>Fungsi Invers</vt:lpstr>
      <vt:lpstr>Fungsi Invers</vt:lpstr>
      <vt:lpstr>Fungsi Invers</vt:lpstr>
      <vt:lpstr>Fungsi Invers</vt:lpstr>
      <vt:lpstr>Fungsi Invers</vt:lpstr>
      <vt:lpstr>Fungsi Invers</vt:lpstr>
      <vt:lpstr>Fungsi Invers</vt:lpstr>
      <vt:lpstr>Fungsi Invers</vt:lpstr>
      <vt:lpstr>Fungsi Invers Komposisi</vt:lpstr>
      <vt:lpstr>Soal Latihan</vt:lpstr>
      <vt:lpstr>Soal Latihan</vt:lpstr>
      <vt:lpstr>Soal Latihan</vt:lpstr>
      <vt:lpstr>Soal Latihan</vt:lpstr>
      <vt:lpstr>Soal 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</dc:title>
  <dc:creator>ACER</dc:creator>
  <cp:lastModifiedBy>ismail - [2010]</cp:lastModifiedBy>
  <cp:revision>17</cp:revision>
  <dcterms:created xsi:type="dcterms:W3CDTF">2014-10-10T12:11:35Z</dcterms:created>
  <dcterms:modified xsi:type="dcterms:W3CDTF">2015-10-15T03:50:42Z</dcterms:modified>
</cp:coreProperties>
</file>