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6"/>
  </p:notesMasterIdLst>
  <p:sldIdLst>
    <p:sldId id="256" r:id="rId2"/>
    <p:sldId id="261" r:id="rId3"/>
    <p:sldId id="263" r:id="rId4"/>
    <p:sldId id="264" r:id="rId5"/>
    <p:sldId id="265" r:id="rId6"/>
    <p:sldId id="266" r:id="rId7"/>
    <p:sldId id="268" r:id="rId8"/>
    <p:sldId id="257" r:id="rId9"/>
    <p:sldId id="258" r:id="rId10"/>
    <p:sldId id="260" r:id="rId11"/>
    <p:sldId id="262" r:id="rId12"/>
    <p:sldId id="259" r:id="rId13"/>
    <p:sldId id="270" r:id="rId14"/>
    <p:sldId id="269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1F708-7AFF-4991-BE0A-6540F1653409}" type="datetimeFigureOut">
              <a:rPr lang="id-ID" smtClean="0"/>
              <a:pPr/>
              <a:t>22/10/2015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18CD2-F522-4955-B685-6E516AF9261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8CD2-F522-4955-B685-6E516AF92610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7D00-1AEF-4D16-A915-F254E7350B71}" type="datetimeFigureOut">
              <a:rPr lang="id-ID" smtClean="0"/>
              <a:pPr/>
              <a:t>22/10/2015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5ACC9-4097-404C-BECB-AB47CC7AFDB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7D00-1AEF-4D16-A915-F254E7350B71}" type="datetimeFigureOut">
              <a:rPr lang="id-ID" smtClean="0"/>
              <a:pPr/>
              <a:t>22/10/2015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5ACC9-4097-404C-BECB-AB47CC7AFDB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7D00-1AEF-4D16-A915-F254E7350B71}" type="datetimeFigureOut">
              <a:rPr lang="id-ID" smtClean="0"/>
              <a:pPr/>
              <a:t>22/10/2015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5ACC9-4097-404C-BECB-AB47CC7AFDB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7D00-1AEF-4D16-A915-F254E7350B71}" type="datetimeFigureOut">
              <a:rPr lang="id-ID" smtClean="0"/>
              <a:pPr/>
              <a:t>22/10/2015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5ACC9-4097-404C-BECB-AB47CC7AFDB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7D00-1AEF-4D16-A915-F254E7350B71}" type="datetimeFigureOut">
              <a:rPr lang="id-ID" smtClean="0"/>
              <a:pPr/>
              <a:t>22/10/2015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5ACC9-4097-404C-BECB-AB47CC7AFDB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7D00-1AEF-4D16-A915-F254E7350B71}" type="datetimeFigureOut">
              <a:rPr lang="id-ID" smtClean="0"/>
              <a:pPr/>
              <a:t>22/10/2015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5ACC9-4097-404C-BECB-AB47CC7AFDB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7D00-1AEF-4D16-A915-F254E7350B71}" type="datetimeFigureOut">
              <a:rPr lang="id-ID" smtClean="0"/>
              <a:pPr/>
              <a:t>22/10/2015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5ACC9-4097-404C-BECB-AB47CC7AFDB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7D00-1AEF-4D16-A915-F254E7350B71}" type="datetimeFigureOut">
              <a:rPr lang="id-ID" smtClean="0"/>
              <a:pPr/>
              <a:t>22/10/2015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5ACC9-4097-404C-BECB-AB47CC7AFDB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7D00-1AEF-4D16-A915-F254E7350B71}" type="datetimeFigureOut">
              <a:rPr lang="id-ID" smtClean="0"/>
              <a:pPr/>
              <a:t>22/10/2015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5ACC9-4097-404C-BECB-AB47CC7AFDB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17D00-1AEF-4D16-A915-F254E7350B71}" type="datetimeFigureOut">
              <a:rPr lang="id-ID" smtClean="0"/>
              <a:pPr/>
              <a:t>22/10/2015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5ACC9-4097-404C-BECB-AB47CC7AFDB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0617D00-1AEF-4D16-A915-F254E7350B71}" type="datetimeFigureOut">
              <a:rPr lang="id-ID" smtClean="0"/>
              <a:pPr/>
              <a:t>22/10/2015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B05ACC9-4097-404C-BECB-AB47CC7AFDB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0617D00-1AEF-4D16-A915-F254E7350B71}" type="datetimeFigureOut">
              <a:rPr lang="id-ID" smtClean="0"/>
              <a:pPr/>
              <a:t>22/10/2015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05ACC9-4097-404C-BECB-AB47CC7AFDB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Fungsi - lanjutan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358384"/>
            <a:ext cx="8077200" cy="1499616"/>
          </a:xfrm>
        </p:spPr>
        <p:txBody>
          <a:bodyPr/>
          <a:lstStyle/>
          <a:p>
            <a:pPr algn="r"/>
            <a:r>
              <a:rPr lang="id-ID" dirty="0" smtClean="0"/>
              <a:t>Riri Irawati, M.Kom</a:t>
            </a:r>
            <a:endParaRPr lang="en-US" dirty="0" smtClean="0"/>
          </a:p>
          <a:p>
            <a:pPr algn="r"/>
            <a:endParaRPr lang="en-US" dirty="0" smtClean="0"/>
          </a:p>
          <a:p>
            <a:pPr algn="r"/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– 3 </a:t>
            </a:r>
            <a:r>
              <a:rPr lang="en-US" dirty="0" err="1" smtClean="0"/>
              <a:t>sks</a:t>
            </a:r>
            <a:endParaRPr lang="en-US" dirty="0" smtClean="0"/>
          </a:p>
          <a:p>
            <a:pPr algn="r"/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b="1" u="sng" dirty="0" smtClean="0"/>
              <a:t>B. Fungsi Faktorial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Contoh </a:t>
            </a:r>
          </a:p>
          <a:p>
            <a:pPr>
              <a:buNone/>
            </a:pPr>
            <a:r>
              <a:rPr lang="id-ID" dirty="0" smtClean="0"/>
              <a:t>	Tentukan faktorial dari :</a:t>
            </a:r>
          </a:p>
          <a:p>
            <a:pPr>
              <a:buNone/>
            </a:pPr>
            <a:r>
              <a:rPr lang="id-ID" dirty="0" smtClean="0">
                <a:latin typeface="Monotype Corsiva" pitchFamily="66" charset="0"/>
              </a:rPr>
              <a:t>	</a:t>
            </a:r>
            <a:r>
              <a:rPr lang="id-ID" dirty="0" smtClean="0"/>
              <a:t>a.</a:t>
            </a:r>
            <a:r>
              <a:rPr lang="id-ID" dirty="0" smtClean="0">
                <a:latin typeface="Monotype Corsiva" pitchFamily="66" charset="0"/>
              </a:rPr>
              <a:t> 4!</a:t>
            </a:r>
          </a:p>
          <a:p>
            <a:pPr>
              <a:buNone/>
            </a:pPr>
            <a:r>
              <a:rPr lang="id-ID" dirty="0" smtClean="0">
                <a:latin typeface="Monotype Corsiva" pitchFamily="66" charset="0"/>
              </a:rPr>
              <a:t>	</a:t>
            </a:r>
            <a:r>
              <a:rPr lang="id-ID" dirty="0" smtClean="0"/>
              <a:t>b.</a:t>
            </a:r>
            <a:r>
              <a:rPr lang="id-ID" dirty="0" smtClean="0">
                <a:latin typeface="Monotype Corsiva" pitchFamily="66" charset="0"/>
              </a:rPr>
              <a:t>6!</a:t>
            </a:r>
          </a:p>
          <a:p>
            <a:pPr>
              <a:buNone/>
            </a:pPr>
            <a:r>
              <a:rPr lang="id-ID" dirty="0" smtClean="0">
                <a:latin typeface="Monotype Corsiva" pitchFamily="66" charset="0"/>
              </a:rPr>
              <a:t>	</a:t>
            </a:r>
            <a:r>
              <a:rPr lang="id-ID" dirty="0" smtClean="0"/>
              <a:t>c.</a:t>
            </a:r>
            <a:r>
              <a:rPr lang="id-ID" dirty="0" smtClean="0">
                <a:latin typeface="Monotype Corsiva" pitchFamily="66" charset="0"/>
              </a:rPr>
              <a:t>10!</a:t>
            </a:r>
          </a:p>
          <a:p>
            <a:pPr>
              <a:buNone/>
            </a:pPr>
            <a:r>
              <a:rPr lang="id-ID" dirty="0" smtClean="0">
                <a:latin typeface="Monotype Corsiva" pitchFamily="66" charset="0"/>
              </a:rPr>
              <a:t>	</a:t>
            </a:r>
            <a:r>
              <a:rPr lang="id-ID" dirty="0" smtClean="0"/>
              <a:t>d.</a:t>
            </a:r>
            <a:r>
              <a:rPr lang="id-ID" dirty="0" smtClean="0">
                <a:latin typeface="Monotype Corsiva" pitchFamily="66" charset="0"/>
              </a:rPr>
              <a:t>100! </a:t>
            </a:r>
            <a:endParaRPr lang="id-ID" dirty="0" smtClean="0"/>
          </a:p>
          <a:p>
            <a:endParaRPr lang="id-ID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331640" y="2492896"/>
          <a:ext cx="4602030" cy="936104"/>
        </p:xfrm>
        <a:graphic>
          <a:graphicData uri="http://schemas.openxmlformats.org/presentationml/2006/ole">
            <p:oleObj spid="_x0000_s1026" name="Equation" r:id="rId3" imgW="2857500" imgH="584200" progId="Equation.3">
              <p:embed/>
            </p:oleObj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Beberapa fungsi khusus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b="1" u="sng" dirty="0" smtClean="0"/>
              <a:t>C. Fungsi Eksponensial</a:t>
            </a:r>
          </a:p>
          <a:p>
            <a:endParaRPr lang="id-ID" b="1" dirty="0" smtClean="0"/>
          </a:p>
          <a:p>
            <a:endParaRPr lang="id-ID" b="1" dirty="0" smtClean="0"/>
          </a:p>
          <a:p>
            <a:endParaRPr lang="id-ID" b="1" dirty="0" smtClean="0"/>
          </a:p>
          <a:p>
            <a:endParaRPr lang="id-ID" b="1" dirty="0" smtClean="0"/>
          </a:p>
          <a:p>
            <a:r>
              <a:rPr lang="id-ID" b="1" dirty="0" smtClean="0"/>
              <a:t>Contoh:</a:t>
            </a:r>
          </a:p>
          <a:p>
            <a:pPr>
              <a:buNone/>
            </a:pPr>
            <a:r>
              <a:rPr lang="id-ID" b="1" dirty="0" smtClean="0">
                <a:latin typeface="Comic Sans MS" pitchFamily="66" charset="0"/>
                <a:cs typeface="Times New Roman" pitchFamily="18" charset="0"/>
              </a:rPr>
              <a:t>	</a:t>
            </a:r>
            <a:r>
              <a:rPr lang="id-ID" b="1" dirty="0" smtClean="0">
                <a:latin typeface="Monotype Corsiva" pitchFamily="66" charset="0"/>
                <a:cs typeface="Times New Roman" pitchFamily="18" charset="0"/>
              </a:rPr>
              <a:t>1. a</a:t>
            </a:r>
            <a:r>
              <a:rPr lang="id-ID" b="1" baseline="30000" dirty="0" smtClean="0">
                <a:latin typeface="Monotype Corsiva" pitchFamily="66" charset="0"/>
                <a:cs typeface="Times New Roman" pitchFamily="18" charset="0"/>
              </a:rPr>
              <a:t>6  </a:t>
            </a:r>
            <a:r>
              <a:rPr lang="id-ID" b="1" dirty="0" smtClean="0">
                <a:latin typeface="Monotype Corsiva" pitchFamily="66" charset="0"/>
              </a:rPr>
              <a:t>= ?				4. 2</a:t>
            </a:r>
            <a:r>
              <a:rPr lang="id-ID" b="1" baseline="30000" dirty="0" smtClean="0">
                <a:latin typeface="Monotype Corsiva" pitchFamily="66" charset="0"/>
              </a:rPr>
              <a:t>-8</a:t>
            </a:r>
            <a:r>
              <a:rPr lang="id-ID" b="1" dirty="0" smtClean="0">
                <a:latin typeface="Monotype Corsiva" pitchFamily="66" charset="0"/>
              </a:rPr>
              <a:t> = ?</a:t>
            </a:r>
            <a:endParaRPr lang="id-ID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r>
              <a:rPr lang="id-ID" b="1" dirty="0" smtClean="0">
                <a:latin typeface="Monotype Corsiva" pitchFamily="66" charset="0"/>
                <a:cs typeface="Times New Roman" pitchFamily="18" charset="0"/>
              </a:rPr>
              <a:t>	2. 3</a:t>
            </a:r>
            <a:r>
              <a:rPr lang="id-ID" b="1" baseline="30000" dirty="0" smtClean="0">
                <a:latin typeface="Monotype Corsiva" pitchFamily="66" charset="0"/>
                <a:cs typeface="Times New Roman" pitchFamily="18" charset="0"/>
              </a:rPr>
              <a:t>4  </a:t>
            </a:r>
            <a:r>
              <a:rPr lang="id-ID" b="1" dirty="0" smtClean="0">
                <a:latin typeface="Monotype Corsiva" pitchFamily="66" charset="0"/>
              </a:rPr>
              <a:t>= ?				5. 4</a:t>
            </a:r>
            <a:r>
              <a:rPr lang="id-ID" b="1" baseline="30000" dirty="0" smtClean="0">
                <a:latin typeface="Monotype Corsiva" pitchFamily="66" charset="0"/>
              </a:rPr>
              <a:t>-3</a:t>
            </a:r>
            <a:r>
              <a:rPr lang="id-ID" b="1" dirty="0" smtClean="0">
                <a:latin typeface="Monotype Corsiva" pitchFamily="66" charset="0"/>
              </a:rPr>
              <a:t> = ?</a:t>
            </a:r>
          </a:p>
          <a:p>
            <a:pPr>
              <a:buNone/>
            </a:pPr>
            <a:r>
              <a:rPr lang="id-ID" b="1" dirty="0" smtClean="0">
                <a:latin typeface="Monotype Corsiva" pitchFamily="66" charset="0"/>
              </a:rPr>
              <a:t>	3. 5</a:t>
            </a:r>
            <a:r>
              <a:rPr lang="id-ID" b="1" baseline="30000" dirty="0" smtClean="0">
                <a:latin typeface="Monotype Corsiva" pitchFamily="66" charset="0"/>
              </a:rPr>
              <a:t>0</a:t>
            </a:r>
            <a:r>
              <a:rPr lang="id-ID" b="1" dirty="0" smtClean="0">
                <a:latin typeface="Monotype Corsiva" pitchFamily="66" charset="0"/>
              </a:rPr>
              <a:t> = ?				6. 1/3</a:t>
            </a:r>
            <a:r>
              <a:rPr lang="id-ID" b="1" baseline="30000" dirty="0" smtClean="0">
                <a:latin typeface="Monotype Corsiva" pitchFamily="66" charset="0"/>
              </a:rPr>
              <a:t>-4</a:t>
            </a:r>
            <a:r>
              <a:rPr lang="id-ID" b="1" dirty="0" smtClean="0">
                <a:latin typeface="Monotype Corsiva" pitchFamily="66" charset="0"/>
              </a:rPr>
              <a:t>= ?</a:t>
            </a:r>
          </a:p>
          <a:p>
            <a:pPr>
              <a:buNone/>
            </a:pPr>
            <a:endParaRPr lang="id-ID" baseline="30000" dirty="0"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Beberapa fungsi khusus</a:t>
            </a:r>
            <a:endParaRPr lang="id-ID" dirty="0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1115616" y="2708920"/>
          <a:ext cx="3600400" cy="1435095"/>
        </p:xfrm>
        <a:graphic>
          <a:graphicData uri="http://schemas.openxmlformats.org/presentationml/2006/ole">
            <p:oleObj spid="_x0000_s18434" name="Equation" r:id="rId3" imgW="2273300" imgH="736600" progId="Equation.3">
              <p:embed/>
            </p:oleObj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5868144" y="2708920"/>
          <a:ext cx="1728192" cy="1205923"/>
        </p:xfrm>
        <a:graphic>
          <a:graphicData uri="http://schemas.openxmlformats.org/presentationml/2006/ole">
            <p:oleObj spid="_x0000_s18435" name="Equation" r:id="rId4" imgW="723586" imgH="5077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b="1" u="sng" dirty="0" smtClean="0"/>
              <a:t>D. </a:t>
            </a:r>
            <a:r>
              <a:rPr lang="en-US" b="1" u="sng" dirty="0" err="1" smtClean="0"/>
              <a:t>Fungsi</a:t>
            </a:r>
            <a:r>
              <a:rPr lang="en-US" b="1" u="sng" dirty="0" smtClean="0"/>
              <a:t> </a:t>
            </a:r>
            <a:r>
              <a:rPr lang="en-US" b="1" u="sng" dirty="0" err="1"/>
              <a:t>Logaritmik</a:t>
            </a:r>
            <a:r>
              <a:rPr lang="en-US" b="1" dirty="0"/>
              <a:t>			</a:t>
            </a:r>
            <a:endParaRPr lang="en-US" dirty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/>
              <a:t>logaritmik</a:t>
            </a:r>
            <a:r>
              <a:rPr lang="en-US" dirty="0"/>
              <a:t> </a:t>
            </a:r>
            <a:r>
              <a:rPr lang="en-US" dirty="0" err="1" smtClean="0"/>
              <a:t>berbentuk</a:t>
            </a:r>
            <a:r>
              <a:rPr lang="id-ID" dirty="0" smtClean="0"/>
              <a:t> :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	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id-ID" baseline="30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log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d-ID" dirty="0" smtClean="0">
                <a:latin typeface="+mj-lt"/>
                <a:cs typeface="Times New Roman" pitchFamily="18" charset="0"/>
              </a:rPr>
              <a:t>Contoh : </a:t>
            </a:r>
          </a:p>
          <a:p>
            <a:pPr>
              <a:buNone/>
            </a:pPr>
            <a:r>
              <a:rPr lang="id-ID" dirty="0" smtClean="0">
                <a:latin typeface="+mj-lt"/>
                <a:cs typeface="Times New Roman" pitchFamily="18" charset="0"/>
              </a:rPr>
              <a:t>	a.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y = </a:t>
            </a:r>
            <a:r>
              <a:rPr lang="id-ID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log 8, tentukan y! 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b. y = </a:t>
            </a:r>
            <a:r>
              <a:rPr lang="id-ID" baseline="30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log 100000, tentukan y!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b. 4 = </a:t>
            </a:r>
            <a:r>
              <a:rPr lang="id-ID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log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, tentukan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c. 4 = </a:t>
            </a:r>
            <a:r>
              <a:rPr lang="id-ID" baseline="30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log 625, tentukan a!</a:t>
            </a:r>
            <a:endParaRPr lang="en-US" dirty="0">
              <a:latin typeface="+mj-lt"/>
              <a:cs typeface="Times New Roman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Beberapa fungsi khusus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1. Tentukan sisa pembagian </a:t>
            </a:r>
            <a:r>
              <a:rPr lang="fi-FI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i-FI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i-FI" i="1" dirty="0" smtClean="0">
                <a:latin typeface="Times New Roman" pitchFamily="18" charset="0"/>
                <a:cs typeface="Times New Roman" pitchFamily="18" charset="0"/>
              </a:rPr>
              <a:t> – 6x</a:t>
            </a:r>
            <a:r>
              <a:rPr lang="fi-FI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i-FI" i="1" dirty="0" smtClean="0">
                <a:latin typeface="Times New Roman" pitchFamily="18" charset="0"/>
                <a:cs typeface="Times New Roman" pitchFamily="18" charset="0"/>
              </a:rPr>
              <a:t> + 11x – 6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oleh: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a. x+1      b. x-1      c. x+2      d. x-2      e. x-3</a:t>
            </a:r>
          </a:p>
          <a:p>
            <a:pPr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i="1" baseline="30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 + ax</a:t>
            </a:r>
            <a:r>
              <a:rPr lang="id-ID" i="1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 + b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habis dibagi 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id-ID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 – 1,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tentukan a dan b ?</a:t>
            </a:r>
          </a:p>
          <a:p>
            <a:pPr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3. x</a:t>
            </a:r>
            <a:r>
              <a:rPr lang="id-ID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d-ID" i="1" dirty="0" smtClean="0">
                <a:latin typeface="Times New Roman" pitchFamily="18" charset="0"/>
                <a:cs typeface="Times New Roman" pitchFamily="18" charset="0"/>
              </a:rPr>
              <a:t> + ax + b, habis dibagi (x-1)(x-2) dan mempunyai sisa 2x+1, tentukan a dan b !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Soal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5301208"/>
          </a:xfrm>
        </p:spPr>
        <p:txBody>
          <a:bodyPr/>
          <a:lstStyle/>
          <a:p>
            <a:pPr>
              <a:buNone/>
            </a:pPr>
            <a:r>
              <a:rPr lang="id-ID" dirty="0" smtClean="0">
                <a:latin typeface="Candara" pitchFamily="34" charset="0"/>
              </a:rPr>
              <a:t>a. 1800 mod 47 = ?</a:t>
            </a:r>
          </a:p>
          <a:p>
            <a:pPr>
              <a:buNone/>
            </a:pPr>
            <a:r>
              <a:rPr lang="id-ID" dirty="0" smtClean="0">
                <a:latin typeface="Candara" pitchFamily="34" charset="0"/>
              </a:rPr>
              <a:t>b. – 280 mod 25 = ?</a:t>
            </a:r>
          </a:p>
          <a:p>
            <a:pPr>
              <a:buNone/>
            </a:pPr>
            <a:r>
              <a:rPr lang="id-ID" dirty="0" smtClean="0">
                <a:latin typeface="Candara" pitchFamily="34" charset="0"/>
              </a:rPr>
              <a:t>c. 78 mod 13 = ?</a:t>
            </a:r>
          </a:p>
          <a:p>
            <a:pPr>
              <a:buNone/>
            </a:pPr>
            <a:r>
              <a:rPr lang="id-ID" dirty="0" smtClean="0">
                <a:latin typeface="Candara" pitchFamily="34" charset="0"/>
              </a:rPr>
              <a:t>d. – 625 mod 33 = ?</a:t>
            </a:r>
          </a:p>
          <a:p>
            <a:pPr>
              <a:buNone/>
            </a:pPr>
            <a:r>
              <a:rPr lang="id-ID" dirty="0" smtClean="0">
                <a:latin typeface="Candara" pitchFamily="34" charset="0"/>
              </a:rPr>
              <a:t>e. 9! = ?</a:t>
            </a:r>
          </a:p>
          <a:p>
            <a:pPr>
              <a:buNone/>
            </a:pPr>
            <a:r>
              <a:rPr lang="id-ID" dirty="0" smtClean="0">
                <a:latin typeface="Candara" pitchFamily="34" charset="0"/>
              </a:rPr>
              <a:t>f.  15! = ?</a:t>
            </a:r>
          </a:p>
          <a:p>
            <a:pPr>
              <a:buNone/>
            </a:pPr>
            <a:r>
              <a:rPr lang="id-ID" dirty="0" smtClean="0">
                <a:latin typeface="Candara" pitchFamily="34" charset="0"/>
              </a:rPr>
              <a:t>g. 3</a:t>
            </a:r>
            <a:r>
              <a:rPr lang="id-ID" baseline="30000" dirty="0" smtClean="0">
                <a:latin typeface="Candara" pitchFamily="34" charset="0"/>
              </a:rPr>
              <a:t>-5</a:t>
            </a:r>
            <a:r>
              <a:rPr lang="id-ID" dirty="0" smtClean="0">
                <a:latin typeface="Candara" pitchFamily="34" charset="0"/>
              </a:rPr>
              <a:t> = ?</a:t>
            </a:r>
          </a:p>
          <a:p>
            <a:pPr>
              <a:buNone/>
            </a:pPr>
            <a:r>
              <a:rPr lang="id-ID" dirty="0" smtClean="0">
                <a:latin typeface="Candara" pitchFamily="34" charset="0"/>
              </a:rPr>
              <a:t>h. 1/2</a:t>
            </a:r>
            <a:r>
              <a:rPr lang="id-ID" baseline="30000" dirty="0" smtClean="0">
                <a:latin typeface="Candara" pitchFamily="34" charset="0"/>
              </a:rPr>
              <a:t>-6</a:t>
            </a:r>
            <a:r>
              <a:rPr lang="id-ID" dirty="0" smtClean="0">
                <a:latin typeface="Candara" pitchFamily="34" charset="0"/>
              </a:rPr>
              <a:t> = ?</a:t>
            </a:r>
          </a:p>
          <a:p>
            <a:pPr>
              <a:buNone/>
            </a:pPr>
            <a:r>
              <a:rPr lang="id-ID" dirty="0" smtClean="0">
                <a:latin typeface="Candara" pitchFamily="34" charset="0"/>
              </a:rPr>
              <a:t>i. 5 = </a:t>
            </a:r>
            <a:r>
              <a:rPr lang="id-ID" baseline="30000" dirty="0" smtClean="0">
                <a:latin typeface="Candara" pitchFamily="34" charset="0"/>
              </a:rPr>
              <a:t>a</a:t>
            </a:r>
            <a:r>
              <a:rPr lang="id-ID" dirty="0" smtClean="0">
                <a:latin typeface="Candara" pitchFamily="34" charset="0"/>
              </a:rPr>
              <a:t>log 7776, tentukan a?</a:t>
            </a:r>
          </a:p>
          <a:p>
            <a:pPr>
              <a:buNone/>
            </a:pPr>
            <a:r>
              <a:rPr lang="id-ID" dirty="0" smtClean="0">
                <a:latin typeface="Candara" pitchFamily="34" charset="0"/>
              </a:rPr>
              <a:t>j. y = </a:t>
            </a:r>
            <a:r>
              <a:rPr lang="id-ID" baseline="30000" dirty="0" smtClean="0">
                <a:latin typeface="Candara" pitchFamily="34" charset="0"/>
              </a:rPr>
              <a:t>8</a:t>
            </a:r>
            <a:r>
              <a:rPr lang="id-ID" dirty="0" smtClean="0">
                <a:latin typeface="Candara" pitchFamily="34" charset="0"/>
              </a:rPr>
              <a:t>log 512, tentukan y ?</a:t>
            </a:r>
            <a:endParaRPr lang="id-ID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Agenda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Teorema Fungsi sisa</a:t>
            </a:r>
          </a:p>
          <a:p>
            <a:r>
              <a:rPr lang="id-ID" dirty="0" smtClean="0"/>
              <a:t>Beberapa fungsi khusus</a:t>
            </a:r>
          </a:p>
          <a:p>
            <a:pPr lvl="1">
              <a:buNone/>
            </a:pPr>
            <a:r>
              <a:rPr lang="id-ID" b="1" dirty="0" smtClean="0"/>
              <a:t>A. </a:t>
            </a:r>
            <a:r>
              <a:rPr lang="en-US" b="1" dirty="0" err="1" smtClean="0"/>
              <a:t>Fungsi</a:t>
            </a:r>
            <a:r>
              <a:rPr lang="en-US" b="1" dirty="0" smtClean="0"/>
              <a:t> modulo</a:t>
            </a:r>
            <a:r>
              <a:rPr lang="id-ID" b="1" dirty="0" smtClean="0"/>
              <a:t> (aritmatika modular)</a:t>
            </a:r>
          </a:p>
          <a:p>
            <a:pPr lvl="1">
              <a:buNone/>
            </a:pPr>
            <a:r>
              <a:rPr lang="id-ID" b="1" dirty="0" smtClean="0"/>
              <a:t>B. Fungsi Faktorial</a:t>
            </a:r>
          </a:p>
          <a:p>
            <a:pPr lvl="1">
              <a:buNone/>
            </a:pPr>
            <a:r>
              <a:rPr lang="id-ID" b="1" dirty="0" smtClean="0"/>
              <a:t>C. Fungsi Eksponensial</a:t>
            </a:r>
          </a:p>
          <a:p>
            <a:pPr lvl="1">
              <a:buNone/>
            </a:pPr>
            <a:r>
              <a:rPr lang="id-ID" b="1" dirty="0" smtClean="0"/>
              <a:t>D. 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Logaritmik</a:t>
            </a:r>
            <a:r>
              <a:rPr lang="en-US" b="1" dirty="0" smtClean="0"/>
              <a:t>	</a:t>
            </a:r>
            <a:endParaRPr lang="id-ID" b="1" dirty="0" smtClean="0"/>
          </a:p>
          <a:p>
            <a:pPr lvl="1">
              <a:buNone/>
            </a:pPr>
            <a:endParaRPr lang="id-ID" b="1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Teorema Fungsi Sisa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62560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id-ID" sz="2400" dirty="0" smtClean="0"/>
              <a:t>Teorema sisa digunakan dalam penyelesaian pembagian bentuk aljabar.</a:t>
            </a:r>
          </a:p>
          <a:p>
            <a:pPr algn="just">
              <a:lnSpc>
                <a:spcPct val="150000"/>
              </a:lnSpc>
            </a:pPr>
            <a:r>
              <a:rPr lang="id-ID" sz="2400" dirty="0" smtClean="0"/>
              <a:t>Kunci yang penting dalam teorema sisa adalah “NILAI FUNGSI SAMA DENGAN SISA PEMBAGIAN”, jadi apabila suatu fungsi berderajat n habis dibagi oleh fungsi berderajat satu, artinya adalah “NILAI FUNGSI = nol”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Sisa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5229200"/>
          </a:xfrm>
        </p:spPr>
        <p:txBody>
          <a:bodyPr>
            <a:normAutofit/>
          </a:bodyPr>
          <a:lstStyle/>
          <a:p>
            <a:r>
              <a:rPr lang="id-ID" sz="2400" dirty="0" smtClean="0"/>
              <a:t>Bentuk pembagian secara umum dapat dinyatakan sebagai berikut : “FUNGSI YANG DIBAGI = PEMBAGI </a:t>
            </a:r>
            <a:r>
              <a:rPr lang="id-ID" sz="2400" i="1" dirty="0" smtClean="0"/>
              <a:t>(x)</a:t>
            </a:r>
            <a:r>
              <a:rPr lang="id-ID" sz="2400" dirty="0" smtClean="0"/>
              <a:t> HASIL PEMBAGIAN + SISA”</a:t>
            </a:r>
            <a:br>
              <a:rPr lang="id-ID" sz="2400" dirty="0" smtClean="0"/>
            </a:br>
            <a:r>
              <a:rPr lang="id-ID" sz="2400" dirty="0" smtClean="0"/>
              <a:t/>
            </a:r>
            <a:br>
              <a:rPr lang="id-ID" sz="2400" dirty="0" smtClean="0"/>
            </a:br>
            <a:r>
              <a:rPr lang="id-ID" sz="2400" dirty="0" smtClean="0"/>
              <a:t/>
            </a:r>
            <a:br>
              <a:rPr lang="id-ID" sz="2400" dirty="0" smtClean="0"/>
            </a:br>
            <a:r>
              <a:rPr lang="id-ID" sz="2400" dirty="0" smtClean="0"/>
              <a:t/>
            </a:r>
            <a:br>
              <a:rPr lang="id-ID" sz="2400" dirty="0" smtClean="0"/>
            </a:br>
            <a:endParaRPr lang="id-ID" sz="2400" dirty="0" smtClean="0"/>
          </a:p>
          <a:p>
            <a:r>
              <a:rPr lang="id-ID" sz="2400" dirty="0" smtClean="0"/>
              <a:t>Jika habis dibagi maka sisa pembagian sama dengan nol, sehingga </a:t>
            </a:r>
          </a:p>
          <a:p>
            <a:pPr>
              <a:buNone/>
            </a:pPr>
            <a:r>
              <a:rPr lang="id-ID" sz="2400" dirty="0" smtClean="0"/>
              <a:t/>
            </a:r>
            <a:br>
              <a:rPr lang="id-ID" sz="2400" dirty="0" smtClean="0"/>
            </a:br>
            <a:endParaRPr lang="id-ID" sz="2400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564904"/>
            <a:ext cx="3384376" cy="1709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5157192"/>
            <a:ext cx="1728192" cy="1054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700808"/>
            <a:ext cx="8352928" cy="76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708920"/>
            <a:ext cx="862566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4509120"/>
            <a:ext cx="4680520" cy="1809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2. Tentukan sisa pembagian suku banyak 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2x</a:t>
            </a:r>
            <a:r>
              <a:rPr lang="id-ID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– x</a:t>
            </a:r>
            <a:r>
              <a:rPr lang="id-ID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+ 3x – 1 oleh :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a. x       b. x-1       c.x+2       d. 2x+1</a:t>
            </a:r>
          </a:p>
          <a:p>
            <a:pPr>
              <a:buNone/>
            </a:pP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Jawab :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a. f(0) = -1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b. f(-1) = 2 - 1 + 3 – 1 = 3  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c. f(-2) = 2(2)</a:t>
            </a:r>
            <a:r>
              <a:rPr lang="id-ID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– (-2)</a:t>
            </a:r>
            <a:r>
              <a:rPr lang="id-ID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+ 3(-2) – 1 = -27</a:t>
            </a:r>
          </a:p>
          <a:p>
            <a:pPr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	d. f(-1/2) = 2(-1/2)</a:t>
            </a:r>
            <a:r>
              <a:rPr lang="id-ID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– (-1/2)</a:t>
            </a:r>
            <a:r>
              <a:rPr lang="id-ID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 + 3(-1/2) – 1 =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70527"/>
            <a:ext cx="8291264" cy="50828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800" dirty="0" smtClean="0"/>
              <a:t>3. </a:t>
            </a:r>
            <a:r>
              <a:rPr lang="fi-FI" sz="2800" i="1" dirty="0" smtClean="0"/>
              <a:t>Tentukan </a:t>
            </a:r>
            <a:r>
              <a:rPr lang="id-ID" sz="2800" i="1" dirty="0" smtClean="0"/>
              <a:t>sisa </a:t>
            </a:r>
            <a:r>
              <a:rPr lang="fi-FI" sz="2800" i="1" dirty="0" smtClean="0"/>
              <a:t>hasil bagi x</a:t>
            </a:r>
            <a:r>
              <a:rPr lang="fi-FI" sz="2800" i="1" baseline="30000" dirty="0" smtClean="0"/>
              <a:t>3</a:t>
            </a:r>
            <a:r>
              <a:rPr lang="fi-FI" sz="2800" i="1" dirty="0" smtClean="0"/>
              <a:t>-2x</a:t>
            </a:r>
            <a:r>
              <a:rPr lang="fi-FI" sz="2800" i="1" baseline="30000" dirty="0" smtClean="0"/>
              <a:t>2</a:t>
            </a:r>
            <a:r>
              <a:rPr lang="fi-FI" sz="2800" i="1" dirty="0" smtClean="0"/>
              <a:t>+ 4x – 3 oleh (x+1)(x-2)</a:t>
            </a:r>
            <a:r>
              <a:rPr lang="id-ID" sz="2800" i="1" dirty="0" smtClean="0"/>
              <a:t> !</a:t>
            </a:r>
          </a:p>
          <a:p>
            <a:pPr>
              <a:buNone/>
            </a:pPr>
            <a:endParaRPr lang="id-ID" sz="2800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915506"/>
            <a:ext cx="6156176" cy="460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Beberapa fungsi khusus</a:t>
            </a:r>
            <a:endParaRPr lang="id-ID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7504" y="1484784"/>
            <a:ext cx="8676456" cy="4876800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/>
          <a:p>
            <a:pPr marL="438912" marR="0" lvl="0" indent="-320040" algn="just" defTabSz="914400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id-ID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A. </a:t>
            </a:r>
            <a:r>
              <a:rPr kumimoji="0" lang="en-US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Fungsi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modulo</a:t>
            </a:r>
            <a:r>
              <a:rPr kumimoji="0" lang="id-ID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(aritmatika</a:t>
            </a:r>
            <a:r>
              <a:rPr kumimoji="0" lang="id-ID" sz="24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modular)</a:t>
            </a:r>
            <a:endParaRPr lang="id-ID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algn="just">
              <a:lnSpc>
                <a:spcPct val="160000"/>
              </a:lnSpc>
              <a:buClr>
                <a:schemeClr val="accent1"/>
              </a:buClr>
              <a:buSzPct val="80000"/>
              <a:buFont typeface="Wingdings" pitchFamily="2" charset="2"/>
              <a:buChar char="§"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Teori dasarnya</a:t>
            </a:r>
            <a:r>
              <a:rPr kumimoji="0" lang="id-ID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adalah 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misalkan a adalah bilangan bulat dan m adalah bilangan bulat &gt;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. Operasi a mod m (dibaca “a modulo m”) memberikan sisa jika a dibagi dengan m.</a:t>
            </a:r>
          </a:p>
          <a:p>
            <a:pPr marL="438912" indent="-320040" algn="just">
              <a:lnSpc>
                <a:spcPct val="160000"/>
              </a:lnSpc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Notasi: a mod m = r sedemikian sehingga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algn="just">
              <a:lnSpc>
                <a:spcPct val="160000"/>
              </a:lnSpc>
              <a:buClr>
                <a:schemeClr val="accent1"/>
              </a:buClr>
              <a:buSzPct val="80000"/>
              <a:defRPr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a = mq + r, dengan 0 &lt;= r &lt; m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algn="just">
              <a:lnSpc>
                <a:spcPct val="160000"/>
              </a:lnSpc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Bilangan m disebut modulus atau modulo, dan hasil aritmetika modulo m terletak di dalam himpunan {0, 1, 2, …, m – 1}</a:t>
            </a:r>
          </a:p>
          <a:p>
            <a:pPr marL="438912" indent="-320040" algn="just">
              <a:lnSpc>
                <a:spcPct val="160000"/>
              </a:lnSpc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7544" y="1700808"/>
            <a:ext cx="8229600" cy="38862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</a:rPr>
              <a:t>Beberapa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</a:rPr>
              <a:t>contoh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</a:rPr>
              <a:t>fungsi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</a:rPr>
              <a:t> modulo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</a:rPr>
              <a:t>: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ndara" pitchFamily="34" charset="0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</a:rPr>
              <a:t>25 mod 7 = 4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</a:rPr>
              <a:t>16 mod 4 = 0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</a:rPr>
              <a:t>3612 mod 45 = 12</a:t>
            </a:r>
          </a:p>
          <a:p>
            <a:pPr marL="438912" lvl="0" indent="-320040">
              <a:buClr>
                <a:schemeClr val="accent1"/>
              </a:buClr>
              <a:buSzPct val="80000"/>
              <a:buFont typeface="Wingdings" pitchFamily="2" charset="2"/>
              <a:buChar char="v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</a:rPr>
              <a:t>–25 mod 7 </a:t>
            </a:r>
            <a:r>
              <a:rPr lang="en-US" sz="3200" dirty="0" smtClean="0">
                <a:latin typeface="Candara" pitchFamily="34" charset="0"/>
              </a:rPr>
              <a:t>= 3	</a:t>
            </a:r>
            <a:r>
              <a:rPr lang="id-ID" sz="3200" dirty="0" smtClean="0">
                <a:latin typeface="Candara" pitchFamily="34" charset="0"/>
              </a:rPr>
              <a:t>  </a:t>
            </a:r>
            <a:r>
              <a:rPr lang="en-US" sz="2400" dirty="0" smtClean="0">
                <a:latin typeface="Candara" pitchFamily="34" charset="0"/>
              </a:rPr>
              <a:t>(</a:t>
            </a:r>
            <a:r>
              <a:rPr lang="en-US" sz="2400" dirty="0" err="1" smtClean="0">
                <a:latin typeface="Candara" pitchFamily="34" charset="0"/>
              </a:rPr>
              <a:t>sebab</a:t>
            </a:r>
            <a:r>
              <a:rPr lang="en-US" sz="2400" dirty="0" smtClean="0">
                <a:latin typeface="Candara" pitchFamily="34" charset="0"/>
              </a:rPr>
              <a:t> –25 = 7 </a:t>
            </a:r>
            <a:r>
              <a:rPr lang="en-US" sz="2400" dirty="0" smtClean="0">
                <a:latin typeface="Candara" pitchFamily="34" charset="0"/>
                <a:sym typeface="Symbol" pitchFamily="18" charset="2"/>
              </a:rPr>
              <a:t></a:t>
            </a:r>
            <a:r>
              <a:rPr lang="en-US" sz="2400" dirty="0" smtClean="0">
                <a:latin typeface="Candara" pitchFamily="34" charset="0"/>
              </a:rPr>
              <a:t> (–4) + 3 )</a:t>
            </a:r>
            <a:endParaRPr kumimoji="0" lang="id-ID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ndara" pitchFamily="34" charset="0"/>
            </a:endParaRPr>
          </a:p>
          <a:p>
            <a:pPr marL="438912" lvl="0" indent="-320040">
              <a:buClr>
                <a:schemeClr val="accent1"/>
              </a:buClr>
              <a:buSzPct val="80000"/>
              <a:buFont typeface="Wingdings" pitchFamily="2" charset="2"/>
              <a:buChar char="v"/>
              <a:defRPr/>
            </a:pPr>
            <a:r>
              <a:rPr lang="id-ID" sz="3200" noProof="0" dirty="0" smtClean="0">
                <a:latin typeface="Candara" pitchFamily="34" charset="0"/>
              </a:rPr>
              <a:t> </a:t>
            </a:r>
            <a:r>
              <a:rPr lang="en-US" sz="3200" dirty="0" smtClean="0">
                <a:latin typeface="Candara" pitchFamily="34" charset="0"/>
              </a:rPr>
              <a:t>– 4</a:t>
            </a:r>
            <a:r>
              <a:rPr lang="id-ID" sz="3200" noProof="0" dirty="0" smtClean="0">
                <a:latin typeface="Candara" pitchFamily="34" charset="0"/>
              </a:rPr>
              <a:t>00 mod 11 = 7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</a:rPr>
              <a:t>				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870</TotalTime>
  <Words>329</Words>
  <Application>Microsoft Office PowerPoint</Application>
  <PresentationFormat>On-screen Show (4:3)</PresentationFormat>
  <Paragraphs>96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Module</vt:lpstr>
      <vt:lpstr>Equation</vt:lpstr>
      <vt:lpstr>Fungsi - lanjutan</vt:lpstr>
      <vt:lpstr>Agenda</vt:lpstr>
      <vt:lpstr>Teorema Fungsi Sisa</vt:lpstr>
      <vt:lpstr>Fungsi Sisa</vt:lpstr>
      <vt:lpstr>Contoh</vt:lpstr>
      <vt:lpstr>Contoh</vt:lpstr>
      <vt:lpstr>Contoh</vt:lpstr>
      <vt:lpstr>Beberapa fungsi khusus</vt:lpstr>
      <vt:lpstr>Contoh</vt:lpstr>
      <vt:lpstr>Beberapa fungsi khusus</vt:lpstr>
      <vt:lpstr>Beberapa fungsi khusus</vt:lpstr>
      <vt:lpstr>Beberapa fungsi khusus</vt:lpstr>
      <vt:lpstr>Latihan</vt:lpstr>
      <vt:lpstr>Latihan Soal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Fungsi - lanjutan</dc:title>
  <dc:creator>ACER</dc:creator>
  <cp:lastModifiedBy>ismail - [2010]</cp:lastModifiedBy>
  <cp:revision>24</cp:revision>
  <dcterms:created xsi:type="dcterms:W3CDTF">2014-10-16T14:49:55Z</dcterms:created>
  <dcterms:modified xsi:type="dcterms:W3CDTF">2015-10-22T05:52:29Z</dcterms:modified>
</cp:coreProperties>
</file>