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2475" cy="93884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62" y="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50D008C-1E1A-4942-8B7B-09B4B845DCF1}" type="datetimeFigureOut">
              <a:rPr lang="id-ID" smtClean="0"/>
              <a:pPr/>
              <a:t>26/10/2015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33D495B-80AB-4889-A497-3BCB68B18DC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D495B-80AB-4889-A497-3BCB68B18DC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1BB-1311-4BD2-AF88-B58C78043BA3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1266-2D16-4857-930B-3EF1D1729DCA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63-E47E-4EC4-8930-24D587C61960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D64D-EF11-4E33-A83F-69E3736DF121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8BE2-2D01-4760-A049-093DB26A7F24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5C1D-2CED-48AE-A73D-A57BF856F03C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4B45-80E2-4E0B-B6C3-9CB825E363F9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9295-BBA2-4866-BBD8-4B61F3E75642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C4FC-873A-4D0E-A7E0-1F2BAADB5FE3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9A78-408B-40E7-9417-497F4FDEC04E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A3A6-A643-48CA-BB59-3D5A700A2EA2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CEF0-3A07-41BF-B7C6-221FF347C75E}" type="datetime1">
              <a:rPr lang="id-ID" smtClean="0"/>
              <a:pPr/>
              <a:t>26/10/2015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D3CD-3F8C-478A-8060-227DE692B26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80" y="323528"/>
            <a:ext cx="5829300" cy="936103"/>
          </a:xfrm>
        </p:spPr>
        <p:txBody>
          <a:bodyPr>
            <a:normAutofit/>
          </a:bodyPr>
          <a:lstStyle/>
          <a:p>
            <a:r>
              <a:rPr lang="id-ID" sz="1300" b="1" dirty="0" smtClean="0"/>
              <a:t>UJIAN TENGAH SEMESTER </a:t>
            </a:r>
            <a:br>
              <a:rPr lang="id-ID" sz="1300" b="1" dirty="0" smtClean="0"/>
            </a:br>
            <a:r>
              <a:rPr lang="en-US" sz="1300" dirty="0" err="1" smtClean="0"/>
              <a:t>Kalkulus</a:t>
            </a:r>
            <a:r>
              <a:rPr lang="en-US" sz="1300" dirty="0" smtClean="0"/>
              <a:t> I </a:t>
            </a:r>
            <a:r>
              <a:rPr lang="id-ID" sz="1300" dirty="0" smtClean="0"/>
              <a:t>(3 SKS)</a:t>
            </a:r>
            <a:br>
              <a:rPr lang="id-ID" sz="1300" dirty="0" smtClean="0"/>
            </a:br>
            <a:r>
              <a:rPr lang="id-ID" sz="1300" dirty="0" smtClean="0"/>
              <a:t>Waktu : 2 jam</a:t>
            </a:r>
            <a:br>
              <a:rPr lang="id-ID" sz="1300" dirty="0" smtClean="0"/>
            </a:br>
            <a:r>
              <a:rPr lang="en-US" sz="1300" dirty="0" err="1" smtClean="0"/>
              <a:t>Tutup</a:t>
            </a:r>
            <a:r>
              <a:rPr lang="en-US" sz="1300" dirty="0" smtClean="0"/>
              <a:t> </a:t>
            </a:r>
            <a:r>
              <a:rPr lang="en-US" sz="1300" dirty="0" err="1" smtClean="0"/>
              <a:t>buku</a:t>
            </a:r>
            <a:r>
              <a:rPr lang="en-US" sz="1300" dirty="0" smtClean="0"/>
              <a:t> &amp; </a:t>
            </a:r>
            <a:r>
              <a:rPr lang="en-US" sz="1300" dirty="0" err="1" smtClean="0"/>
              <a:t>kalkulator</a:t>
            </a:r>
            <a:endParaRPr lang="id-ID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760640" cy="7416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Kerjakan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d-ID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soal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id-ID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150000"/>
              </a:lnSpc>
              <a:buAutoNum type="arabicPeriod"/>
            </a:pP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Sederhanakan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indent="-228600" algn="just">
              <a:lnSpc>
                <a:spcPct val="1500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a. 		b.		c. </a:t>
            </a:r>
            <a:endParaRPr lang="id-ID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b="1" dirty="0" err="1" smtClean="0">
                <a:solidFill>
                  <a:schemeClr val="tx1"/>
                </a:solidFill>
              </a:rPr>
              <a:t>Buktikan</a:t>
            </a:r>
            <a:r>
              <a:rPr lang="en-US" sz="1200" b="1" dirty="0" smtClean="0">
                <a:solidFill>
                  <a:schemeClr val="tx1"/>
                </a:solidFill>
              </a:rPr>
              <a:t> :</a:t>
            </a:r>
          </a:p>
          <a:p>
            <a:pPr marL="228600" indent="-228600"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	a.  2x – 3y + 6 = 0 </a:t>
            </a:r>
            <a:r>
              <a:rPr lang="en-US" sz="1200" dirty="0" err="1" smtClean="0">
                <a:solidFill>
                  <a:schemeClr val="tx1"/>
                </a:solidFill>
              </a:rPr>
              <a:t>tegak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lurus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3x – 2y – 8 = 0 !</a:t>
            </a:r>
          </a:p>
          <a:p>
            <a:pPr marL="228600" indent="-228600" algn="just">
              <a:lnSpc>
                <a:spcPct val="1500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1200" dirty="0" smtClean="0">
                <a:solidFill>
                  <a:schemeClr val="tx1"/>
                </a:solidFill>
              </a:rPr>
              <a:t>2x – 3y + 6 = 0 </a:t>
            </a:r>
            <a:r>
              <a:rPr lang="en-US" sz="1200" dirty="0" err="1" smtClean="0">
                <a:solidFill>
                  <a:schemeClr val="tx1"/>
                </a:solidFill>
              </a:rPr>
              <a:t>sejajar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2x – 3y + 8 = 0 !</a:t>
            </a:r>
            <a:endParaRPr lang="id-ID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id-ID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Diketahui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himpunan</a:t>
            </a:r>
            <a:r>
              <a:rPr lang="en-US" sz="1200" dirty="0" smtClean="0">
                <a:solidFill>
                  <a:schemeClr val="tx1"/>
                </a:solidFill>
              </a:rPr>
              <a:t> A={2,4,6}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B= {5,9,21,35,41,45}. 	</a:t>
            </a:r>
            <a:r>
              <a:rPr lang="en-US" sz="1200" dirty="0" err="1" smtClean="0">
                <a:solidFill>
                  <a:schemeClr val="tx1"/>
                </a:solidFill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</a:rPr>
              <a:t> f </a:t>
            </a:r>
            <a:r>
              <a:rPr lang="en-US" sz="1200" dirty="0" err="1" smtClean="0">
                <a:solidFill>
                  <a:schemeClr val="tx1"/>
                </a:solidFill>
              </a:rPr>
              <a:t>memetakan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setiap</a:t>
            </a:r>
            <a:r>
              <a:rPr lang="en-US" sz="1200" dirty="0" smtClean="0">
                <a:solidFill>
                  <a:schemeClr val="tx1"/>
                </a:solidFill>
              </a:rPr>
              <a:t> x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err="1" smtClean="0">
                <a:solidFill>
                  <a:schemeClr val="tx1"/>
                </a:solidFill>
              </a:rPr>
              <a:t>anggota</a:t>
            </a:r>
            <a:r>
              <a:rPr lang="en-US" sz="1200" dirty="0" smtClean="0">
                <a:solidFill>
                  <a:schemeClr val="tx1"/>
                </a:solidFill>
              </a:rPr>
              <a:t> A </a:t>
            </a:r>
            <a:r>
              <a:rPr lang="en-US" sz="1200" dirty="0" err="1" smtClean="0">
                <a:solidFill>
                  <a:schemeClr val="tx1"/>
                </a:solidFill>
              </a:rPr>
              <a:t>ke</a:t>
            </a:r>
            <a:r>
              <a:rPr lang="en-US" sz="1200" dirty="0" smtClean="0">
                <a:solidFill>
                  <a:schemeClr val="tx1"/>
                </a:solidFill>
              </a:rPr>
              <a:t> x</a:t>
            </a:r>
            <a:r>
              <a:rPr lang="en-US" sz="1200" baseline="30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 + 5 </a:t>
            </a:r>
            <a:r>
              <a:rPr lang="en-US" sz="1200" dirty="0" err="1" smtClean="0">
                <a:solidFill>
                  <a:schemeClr val="tx1"/>
                </a:solidFill>
              </a:rPr>
              <a:t>anggota</a:t>
            </a:r>
            <a:r>
              <a:rPr lang="en-US" sz="1200" dirty="0" smtClean="0">
                <a:solidFill>
                  <a:schemeClr val="tx1"/>
                </a:solidFill>
              </a:rPr>
              <a:t> B. 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     a. </a:t>
            </a:r>
            <a:r>
              <a:rPr lang="en-US" sz="1200" dirty="0" err="1" smtClean="0">
                <a:solidFill>
                  <a:schemeClr val="tx1"/>
                </a:solidFill>
              </a:rPr>
              <a:t>Nyatakan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diagram </a:t>
            </a:r>
            <a:r>
              <a:rPr lang="en-US" sz="1200" dirty="0" err="1" smtClean="0">
                <a:solidFill>
                  <a:schemeClr val="tx1"/>
                </a:solidFill>
              </a:rPr>
              <a:t>panah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     b. </a:t>
            </a:r>
            <a:r>
              <a:rPr lang="en-US" sz="1200" dirty="0" err="1" smtClean="0">
                <a:solidFill>
                  <a:schemeClr val="tx1"/>
                </a:solidFill>
              </a:rPr>
              <a:t>Nyatakan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notasi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tersebut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     c. </a:t>
            </a:r>
            <a:r>
              <a:rPr lang="en-US" sz="1200" dirty="0" err="1" smtClean="0">
                <a:solidFill>
                  <a:schemeClr val="tx1"/>
                </a:solidFill>
              </a:rPr>
              <a:t>Nyatakan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daerah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asal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daerah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kawan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     d. </a:t>
            </a:r>
            <a:r>
              <a:rPr lang="en-US" sz="1200" dirty="0" err="1" smtClean="0">
                <a:solidFill>
                  <a:schemeClr val="tx1"/>
                </a:solidFill>
              </a:rPr>
              <a:t>Nyatakan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daerah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hasil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4. </a:t>
            </a:r>
            <a:r>
              <a:rPr lang="en-US" sz="1200" b="1" dirty="0" err="1" smtClean="0">
                <a:solidFill>
                  <a:schemeClr val="tx1"/>
                </a:solidFill>
              </a:rPr>
              <a:t>Buatlah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grafik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fungsi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trigonometri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dari</a:t>
            </a:r>
            <a:r>
              <a:rPr lang="en-US" sz="1200" b="1" dirty="0" smtClean="0">
                <a:solidFill>
                  <a:schemeClr val="tx1"/>
                </a:solidFill>
              </a:rPr>
              <a:t> : 3 sin x</a:t>
            </a:r>
          </a:p>
          <a:p>
            <a:pPr algn="just">
              <a:lnSpc>
                <a:spcPct val="150000"/>
              </a:lnSpc>
            </a:pPr>
            <a:r>
              <a:rPr lang="id-ID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dirty="0" err="1" smtClean="0">
                <a:solidFill>
                  <a:schemeClr val="tx1"/>
                </a:solidFill>
              </a:rPr>
              <a:t>Tentukan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nilai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dari</a:t>
            </a:r>
            <a:r>
              <a:rPr lang="en-US" sz="1200" b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a. </a:t>
            </a:r>
            <a:r>
              <a:rPr lang="en-US" sz="1200" baseline="30000" dirty="0" smtClean="0">
                <a:solidFill>
                  <a:schemeClr val="tx1"/>
                </a:solidFill>
              </a:rPr>
              <a:t>8</a:t>
            </a:r>
            <a:r>
              <a:rPr lang="en-US" sz="1200" dirty="0" smtClean="0">
                <a:solidFill>
                  <a:schemeClr val="tx1"/>
                </a:solidFill>
              </a:rPr>
              <a:t>log 4 + </a:t>
            </a:r>
            <a:r>
              <a:rPr lang="en-US" sz="1200" baseline="30000" dirty="0" smtClean="0">
                <a:solidFill>
                  <a:schemeClr val="tx1"/>
                </a:solidFill>
              </a:rPr>
              <a:t>27</a:t>
            </a:r>
            <a:r>
              <a:rPr lang="en-US" sz="1200" dirty="0" smtClean="0">
                <a:solidFill>
                  <a:schemeClr val="tx1"/>
                </a:solidFill>
              </a:rPr>
              <a:t>log 1/9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b. </a:t>
            </a:r>
            <a:r>
              <a:rPr lang="en-US" sz="1200" dirty="0" smtClean="0"/>
              <a:t> </a:t>
            </a:r>
            <a:r>
              <a:rPr lang="en-US" sz="1200" baseline="30000" dirty="0" smtClean="0">
                <a:solidFill>
                  <a:schemeClr val="tx1"/>
                </a:solidFill>
              </a:rPr>
              <a:t>√2</a:t>
            </a:r>
            <a:r>
              <a:rPr lang="en-US" sz="1200" dirty="0" smtClean="0">
                <a:solidFill>
                  <a:schemeClr val="tx1"/>
                </a:solidFill>
              </a:rPr>
              <a:t>log 8</a:t>
            </a: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solidFill>
                  <a:schemeClr val="tx1"/>
                </a:solidFill>
              </a:rPr>
              <a:t>6. </a:t>
            </a:r>
            <a:r>
              <a:rPr lang="en-US" sz="1200" b="1" dirty="0" err="1" smtClean="0">
                <a:solidFill>
                  <a:schemeClr val="tx1"/>
                </a:solidFill>
              </a:rPr>
              <a:t>Hitunglah</a:t>
            </a:r>
            <a:r>
              <a:rPr lang="en-US" sz="1200" b="1" dirty="0" smtClean="0">
                <a:solidFill>
                  <a:schemeClr val="tx1"/>
                </a:solidFill>
              </a:rPr>
              <a:t> limit </a:t>
            </a:r>
            <a:r>
              <a:rPr lang="en-US" sz="1200" b="1" dirty="0" err="1" smtClean="0">
                <a:solidFill>
                  <a:schemeClr val="tx1"/>
                </a:solidFill>
              </a:rPr>
              <a:t>dari</a:t>
            </a:r>
            <a:r>
              <a:rPr lang="en-US" sz="1200" b="1" dirty="0" smtClean="0">
                <a:solidFill>
                  <a:schemeClr val="tx1"/>
                </a:solidFill>
              </a:rPr>
              <a:t>: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200" baseline="300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a.</a:t>
            </a:r>
          </a:p>
          <a:p>
            <a:pPr algn="just">
              <a:lnSpc>
                <a:spcPct val="150000"/>
              </a:lnSpc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    b.</a:t>
            </a:r>
          </a:p>
          <a:p>
            <a:pPr algn="just">
              <a:lnSpc>
                <a:spcPct val="150000"/>
              </a:lnSpc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solidFill>
                  <a:schemeClr val="tx1"/>
                </a:solidFill>
              </a:rPr>
              <a:t>7. </a:t>
            </a:r>
            <a:r>
              <a:rPr lang="en-US" sz="1200" b="1" dirty="0" err="1" smtClean="0">
                <a:solidFill>
                  <a:schemeClr val="tx1"/>
                </a:solidFill>
              </a:rPr>
              <a:t>Hitunglah</a:t>
            </a:r>
            <a:r>
              <a:rPr lang="en-US" sz="1200" b="1" dirty="0" smtClean="0">
                <a:solidFill>
                  <a:schemeClr val="tx1"/>
                </a:solidFill>
              </a:rPr>
              <a:t> limit </a:t>
            </a:r>
            <a:r>
              <a:rPr lang="en-US" sz="1200" b="1" dirty="0" err="1" smtClean="0">
                <a:solidFill>
                  <a:schemeClr val="tx1"/>
                </a:solidFill>
              </a:rPr>
              <a:t>dari</a:t>
            </a:r>
            <a:r>
              <a:rPr lang="en-US" sz="1200" b="1" dirty="0" smtClean="0">
                <a:solidFill>
                  <a:schemeClr val="tx1"/>
                </a:solidFill>
              </a:rPr>
              <a:t>: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id-ID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76672" y="1285852"/>
            <a:ext cx="58326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D3CD-3F8C-478A-8060-227DE692B261}" type="slidenum">
              <a:rPr lang="id-ID" smtClean="0"/>
              <a:pPr/>
              <a:t>1</a:t>
            </a:fld>
            <a:endParaRPr lang="id-ID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58850" y="2000232"/>
          <a:ext cx="584200" cy="660400"/>
        </p:xfrm>
        <a:graphic>
          <a:graphicData uri="http://schemas.openxmlformats.org/presentationml/2006/ole">
            <p:oleObj spid="_x0000_s3075" name="Equation" r:id="rId4" imgW="583920" imgH="6602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14620" y="2071670"/>
          <a:ext cx="1384300" cy="444500"/>
        </p:xfrm>
        <a:graphic>
          <a:graphicData uri="http://schemas.openxmlformats.org/presentationml/2006/ole">
            <p:oleObj spid="_x0000_s3076" name="Equation" r:id="rId5" imgW="1384200" imgH="4442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00570" y="2143108"/>
          <a:ext cx="1031386" cy="214314"/>
        </p:xfrm>
        <a:graphic>
          <a:graphicData uri="http://schemas.openxmlformats.org/presentationml/2006/ole">
            <p:oleObj spid="_x0000_s3077" name="Equation" r:id="rId6" imgW="977760" imgH="203040" progId="Equation.3">
              <p:embed/>
            </p:oleObj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70" y="7215206"/>
            <a:ext cx="1142996" cy="438149"/>
          </a:xfrm>
          <a:prstGeom prst="rect">
            <a:avLst/>
          </a:prstGeom>
          <a:noFill/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9163" y="6715125"/>
          <a:ext cx="1327150" cy="350838"/>
        </p:xfrm>
        <a:graphic>
          <a:graphicData uri="http://schemas.openxmlformats.org/presentationml/2006/ole">
            <p:oleObj spid="_x0000_s3078" name="Equation" r:id="rId8" imgW="787320" imgH="27936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85794" y="8286776"/>
          <a:ext cx="1671637" cy="525463"/>
        </p:xfrm>
        <a:graphic>
          <a:graphicData uri="http://schemas.openxmlformats.org/presentationml/2006/ole">
            <p:oleObj spid="_x0000_s3079" name="Equation" r:id="rId9" imgW="990360" imgH="4190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3571876" y="6357950"/>
            <a:ext cx="2071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en-US" sz="1200" b="1" dirty="0" err="1" smtClean="0"/>
              <a:t>Tentukan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nilai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dari</a:t>
            </a:r>
            <a:r>
              <a:rPr lang="en-US" sz="1200" b="1" dirty="0" smtClean="0"/>
              <a:t> :</a:t>
            </a:r>
          </a:p>
          <a:p>
            <a:pPr marL="228600" indent="-228600">
              <a:lnSpc>
                <a:spcPct val="150000"/>
              </a:lnSpc>
            </a:pPr>
            <a:r>
              <a:rPr lang="en-US" sz="1200" b="1" dirty="0" smtClean="0"/>
              <a:t>8.  </a:t>
            </a:r>
          </a:p>
          <a:p>
            <a:pPr marL="228600" indent="-228600">
              <a:lnSpc>
                <a:spcPct val="150000"/>
              </a:lnSpc>
            </a:pPr>
            <a:endParaRPr lang="en-US" sz="1200" b="1" dirty="0" smtClean="0"/>
          </a:p>
          <a:p>
            <a:pPr marL="228600" indent="-228600">
              <a:lnSpc>
                <a:spcPct val="150000"/>
              </a:lnSpc>
            </a:pPr>
            <a:r>
              <a:rPr lang="en-US" sz="1200" b="1" dirty="0" smtClean="0"/>
              <a:t>9. </a:t>
            </a:r>
          </a:p>
          <a:p>
            <a:pPr marL="228600" indent="-228600">
              <a:lnSpc>
                <a:spcPct val="150000"/>
              </a:lnSpc>
            </a:pPr>
            <a:endParaRPr lang="en-US" sz="1200" b="1" dirty="0" smtClean="0"/>
          </a:p>
          <a:p>
            <a:pPr marL="228600" indent="-228600">
              <a:lnSpc>
                <a:spcPct val="150000"/>
              </a:lnSpc>
            </a:pPr>
            <a:r>
              <a:rPr lang="en-US" sz="1200" b="1" dirty="0" smtClean="0"/>
              <a:t> 10.  </a:t>
            </a:r>
            <a:endParaRPr lang="en-US" sz="1200" b="1" dirty="0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8" y="6643702"/>
            <a:ext cx="1359313" cy="49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929070" y="7143768"/>
          <a:ext cx="642938" cy="442913"/>
        </p:xfrm>
        <a:graphic>
          <a:graphicData uri="http://schemas.openxmlformats.org/presentationml/2006/ole">
            <p:oleObj spid="_x0000_s3080" name="Equation" r:id="rId11" imgW="571320" imgH="393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929066" y="7715272"/>
          <a:ext cx="1757362" cy="442912"/>
        </p:xfrm>
        <a:graphic>
          <a:graphicData uri="http://schemas.openxmlformats.org/presentationml/2006/ole">
            <p:oleObj spid="_x0000_s3081" name="Equation" r:id="rId12" imgW="1562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27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UJIAN TENGAH SEMESTER  Kalkulus I (3 SKS) Waktu : 2 jam Tutup buku &amp; kalkulator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ismail - [2010]</cp:lastModifiedBy>
  <cp:revision>28</cp:revision>
  <dcterms:created xsi:type="dcterms:W3CDTF">2014-10-18T12:34:35Z</dcterms:created>
  <dcterms:modified xsi:type="dcterms:W3CDTF">2015-10-26T07:44:52Z</dcterms:modified>
</cp:coreProperties>
</file>