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74" r:id="rId9"/>
    <p:sldId id="266" r:id="rId10"/>
    <p:sldId id="265" r:id="rId11"/>
    <p:sldId id="267" r:id="rId12"/>
    <p:sldId id="273" r:id="rId13"/>
    <p:sldId id="275" r:id="rId14"/>
    <p:sldId id="276" r:id="rId15"/>
    <p:sldId id="282" r:id="rId16"/>
    <p:sldId id="283" r:id="rId17"/>
    <p:sldId id="284" r:id="rId18"/>
    <p:sldId id="278" r:id="rId19"/>
    <p:sldId id="279" r:id="rId20"/>
    <p:sldId id="277" r:id="rId21"/>
    <p:sldId id="280" r:id="rId22"/>
    <p:sldId id="285" r:id="rId23"/>
    <p:sldId id="281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49" autoAdjust="0"/>
    <p:restoredTop sz="86131" autoAdjust="0"/>
  </p:normalViewPr>
  <p:slideViewPr>
    <p:cSldViewPr>
      <p:cViewPr>
        <p:scale>
          <a:sx n="60" d="100"/>
          <a:sy n="60" d="100"/>
        </p:scale>
        <p:origin x="-1488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70397A-977A-4F72-A032-22641D280A2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71627E-C018-4E96-A64F-DA029D41F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1. </a:t>
            </a:r>
            <a:r>
              <a:rPr lang="en-GB" dirty="0" err="1" smtClean="0"/>
              <a:t>Aturan</a:t>
            </a:r>
            <a:r>
              <a:rPr lang="en-GB" dirty="0" smtClean="0"/>
              <a:t> </a:t>
            </a:r>
            <a:r>
              <a:rPr lang="en-GB" dirty="0" err="1" smtClean="0"/>
              <a:t>rantai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2. </a:t>
            </a:r>
            <a:r>
              <a:rPr lang="en-GB" dirty="0" err="1" smtClean="0"/>
              <a:t>Turunan</a:t>
            </a:r>
            <a:r>
              <a:rPr lang="en-GB" dirty="0" smtClean="0"/>
              <a:t> </a:t>
            </a:r>
            <a:r>
              <a:rPr lang="en-GB" dirty="0" err="1" smtClean="0"/>
              <a:t>orde</a:t>
            </a:r>
            <a:r>
              <a:rPr lang="en-GB" dirty="0" smtClean="0"/>
              <a:t> </a:t>
            </a:r>
            <a:r>
              <a:rPr lang="en-GB" dirty="0" err="1" smtClean="0"/>
              <a:t>tinggi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3. </a:t>
            </a:r>
            <a:r>
              <a:rPr lang="en-GB" dirty="0" err="1" smtClean="0"/>
              <a:t>Turunan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Logaritma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4. </a:t>
            </a:r>
            <a:r>
              <a:rPr lang="en-GB" dirty="0" err="1" smtClean="0"/>
              <a:t>Turunan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Eksponen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5. </a:t>
            </a:r>
            <a:r>
              <a:rPr lang="en-GB" dirty="0" err="1" smtClean="0"/>
              <a:t>Turunan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implisit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613648" cy="39624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y’, y’’, y’’’,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y’’’’,y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’’’’’, y’’’’’’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TURUNAN FUNGSI TINGKAT TINGGI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62600" y="2209800"/>
          <a:ext cx="2963333" cy="381000"/>
        </p:xfrm>
        <a:graphic>
          <a:graphicData uri="http://schemas.openxmlformats.org/presentationml/2006/ole">
            <p:oleObj spid="_x0000_s3075" name="Equation" r:id="rId3" imgW="177768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828800" y="3200400"/>
          <a:ext cx="3683000" cy="2895600"/>
        </p:xfrm>
        <a:graphic>
          <a:graphicData uri="http://schemas.openxmlformats.org/presentationml/2006/ole">
            <p:oleObj spid="_x0000_s3076" name="Equation" r:id="rId4" imgW="18414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				   , 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y/d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…				</a:t>
            </a:r>
          </a:p>
          <a:p>
            <a:pPr lvl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6x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+ 12x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+ 5x + 2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y/dx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……?</a:t>
            </a:r>
          </a:p>
          <a:p>
            <a:pPr lvl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Tentukan turunan pertama, kedua, ketiga dan keempat dari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f(x) = 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sin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x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Tentukan turunan pertama, kedua, ketiga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</a:t>
            </a:r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TURUNAN FUNGSI TINGKAT TINGGI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280354" y="5562599"/>
          <a:ext cx="1415846" cy="685801"/>
        </p:xfrm>
        <a:graphic>
          <a:graphicData uri="http://schemas.openxmlformats.org/presentationml/2006/ole">
            <p:oleObj spid="_x0000_s30721" name="Equation" r:id="rId3" imgW="81252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1524000"/>
          <a:ext cx="3765550" cy="533400"/>
        </p:xfrm>
        <a:graphic>
          <a:graphicData uri="http://schemas.openxmlformats.org/presentationml/2006/ole">
            <p:oleObj spid="_x0000_s30722" name="Equation" r:id="rId4" imgW="1739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1.Tentukan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f(x) = (2x – 3)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 = sin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 – 5x),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y/dx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…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Tentukan turunan pertama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kedua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dari f(x) =  x.cos x + sin x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f(x)=tan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(3x – 2),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f’’(x)=…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f(x) = (x – 4)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(x + 5)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f(x)=3x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+8x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+10x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+99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953000"/>
            <a:ext cx="3581400" cy="692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00400" y="28194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24200" y="20574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Turunan Logaritma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Fungsi logaritma natural ditulis dalam bentuk ;</a:t>
            </a:r>
          </a:p>
          <a:p>
            <a:pPr>
              <a:buNone/>
            </a:pPr>
            <a:r>
              <a:rPr lang="pt-BR" sz="2000" dirty="0" smtClean="0"/>
              <a:t>				y = ln x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diturunkan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logaritma</a:t>
            </a:r>
            <a:r>
              <a:rPr lang="en-US" sz="2000" dirty="0" smtClean="0"/>
              <a:t> natural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logaritma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e;</a:t>
            </a:r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en-US" sz="2000" dirty="0" err="1" smtClean="0"/>
              <a:t>ln</a:t>
            </a:r>
            <a:r>
              <a:rPr lang="en-US" sz="2000" dirty="0" smtClean="0"/>
              <a:t> x = </a:t>
            </a:r>
            <a:r>
              <a:rPr lang="en-US" sz="2000" baseline="30000" dirty="0" err="1" smtClean="0"/>
              <a:t>a</a:t>
            </a:r>
            <a:r>
              <a:rPr lang="en-US" sz="2000" dirty="0" err="1" smtClean="0"/>
              <a:t>log</a:t>
            </a:r>
            <a:r>
              <a:rPr lang="en-US" sz="2000" dirty="0" smtClean="0"/>
              <a:t> </a:t>
            </a:r>
            <a:r>
              <a:rPr lang="en-US" sz="2000" dirty="0" smtClean="0"/>
              <a:t>x</a:t>
            </a:r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logaritma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lain,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ubah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			</a:t>
            </a:r>
            <a:endParaRPr lang="en-US" sz="20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895600"/>
            <a:ext cx="95753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897040"/>
            <a:ext cx="2362200" cy="180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Turunan Logaritma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5193" y="1700808"/>
            <a:ext cx="3452991" cy="100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140968"/>
            <a:ext cx="514622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f(x) = log x, </a:t>
            </a:r>
            <a:r>
              <a:rPr lang="en-US" dirty="0" err="1" smtClean="0"/>
              <a:t>maka</a:t>
            </a:r>
            <a:r>
              <a:rPr lang="en-US" dirty="0" smtClean="0"/>
              <a:t> f’(x) =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f(x) = </a:t>
            </a:r>
            <a:r>
              <a:rPr lang="en-US" baseline="30000" dirty="0" smtClean="0"/>
              <a:t>7</a:t>
            </a:r>
            <a:r>
              <a:rPr lang="en-US" dirty="0" smtClean="0"/>
              <a:t>log x, </a:t>
            </a:r>
            <a:r>
              <a:rPr lang="en-US" dirty="0" err="1" smtClean="0"/>
              <a:t>maka</a:t>
            </a:r>
            <a:r>
              <a:rPr lang="en-US" dirty="0" smtClean="0"/>
              <a:t> f’(x) =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90800"/>
            <a:ext cx="5410200" cy="158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257800"/>
            <a:ext cx="3962400" cy="149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de-DE" dirty="0" smtClean="0"/>
              <a:t>f(x) = x ln x – x, maka f‘(x) = ...</a:t>
            </a:r>
          </a:p>
          <a:p>
            <a:pPr>
              <a:buNone/>
            </a:pPr>
            <a:r>
              <a:rPr lang="de-DE" dirty="0" smtClean="0"/>
              <a:t>	Jawab: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88129"/>
            <a:ext cx="2819400" cy="329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895599"/>
            <a:ext cx="3200400" cy="265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 rot="5400000">
            <a:off x="2514997" y="4496197"/>
            <a:ext cx="31996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4. </a:t>
            </a:r>
            <a:r>
              <a:rPr lang="sv-SE" sz="2400" dirty="0" smtClean="0"/>
              <a:t>f(x) = ln (x</a:t>
            </a:r>
            <a:r>
              <a:rPr lang="sv-SE" sz="2400" baseline="30000" dirty="0" smtClean="0"/>
              <a:t>2</a:t>
            </a:r>
            <a:r>
              <a:rPr lang="sv-SE" sz="2400" dirty="0" smtClean="0"/>
              <a:t> + 4x) maka f ‘(x) = …</a:t>
            </a:r>
          </a:p>
          <a:p>
            <a:pPr>
              <a:buNone/>
            </a:pPr>
            <a:r>
              <a:rPr lang="sv-SE" sz="2400" dirty="0" smtClean="0"/>
              <a:t>	Jawab :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5.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6. 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438400"/>
            <a:ext cx="358271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352800"/>
            <a:ext cx="3441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810000"/>
            <a:ext cx="1828800" cy="143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3810000"/>
            <a:ext cx="1762125" cy="1258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5181600"/>
            <a:ext cx="3752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5638800"/>
            <a:ext cx="429672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752600" y="5562600"/>
            <a:ext cx="44958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		       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1" y="1600200"/>
          <a:ext cx="1447800" cy="441702"/>
        </p:xfrm>
        <a:graphic>
          <a:graphicData uri="http://schemas.openxmlformats.org/presentationml/2006/ole">
            <p:oleObj spid="_x0000_s44034" name="Equation" r:id="rId3" imgW="74916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2196220"/>
          <a:ext cx="3124200" cy="419608"/>
        </p:xfrm>
        <a:graphic>
          <a:graphicData uri="http://schemas.openxmlformats.org/presentationml/2006/ole">
            <p:oleObj spid="_x0000_s44035" name="Equation" r:id="rId4" imgW="1701720" imgH="22860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5562600" y="2205037"/>
          <a:ext cx="990600" cy="385763"/>
        </p:xfrm>
        <a:graphic>
          <a:graphicData uri="http://schemas.openxmlformats.org/presentationml/2006/ole">
            <p:oleObj spid="_x0000_s44036" name="Equation" r:id="rId5" imgW="457200" imgH="17748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6482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447800" y="2743200"/>
          <a:ext cx="1752600" cy="388998"/>
        </p:xfrm>
        <a:graphic>
          <a:graphicData uri="http://schemas.openxmlformats.org/presentationml/2006/ole">
            <p:oleObj spid="_x0000_s44037" name="Equation" r:id="rId6" imgW="914400" imgH="20304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4648200" y="2754868"/>
            <a:ext cx="2613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endParaRPr lang="en-US" dirty="0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990600" y="3541712"/>
          <a:ext cx="2287588" cy="801688"/>
        </p:xfrm>
        <a:graphic>
          <a:graphicData uri="http://schemas.openxmlformats.org/presentationml/2006/ole">
            <p:oleObj spid="_x0000_s44038" name="Equation" r:id="rId7" imgW="1193760" imgH="41904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1638300" y="33147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590006" y="3428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676400" y="4343400"/>
          <a:ext cx="2057400" cy="352285"/>
        </p:xfrm>
        <a:graphic>
          <a:graphicData uri="http://schemas.openxmlformats.org/presentationml/2006/ole">
            <p:oleObj spid="_x0000_s44039" name="Equation" r:id="rId8" imgW="1180800" imgH="20304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2271713" y="4800600"/>
          <a:ext cx="1449387" cy="441325"/>
        </p:xfrm>
        <a:graphic>
          <a:graphicData uri="http://schemas.openxmlformats.org/presentationml/2006/ole">
            <p:oleObj spid="_x0000_s44040" name="Equation" r:id="rId9" imgW="749160" imgH="228600" progId="Equation.3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1981200" y="5715000"/>
          <a:ext cx="3981450" cy="457200"/>
        </p:xfrm>
        <a:graphic>
          <a:graphicData uri="http://schemas.openxmlformats.org/presentationml/2006/ole">
            <p:oleObj spid="_x0000_s44041" name="Equation" r:id="rId10" imgW="2057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447800" y="5257800"/>
            <a:ext cx="44958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9352" y="1600200"/>
            <a:ext cx="8766048" cy="4495800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		     , </a:t>
            </a:r>
            <a:r>
              <a:rPr lang="en-US" dirty="0" err="1" smtClean="0"/>
              <a:t>maka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0" y="1600200"/>
          <a:ext cx="1600200" cy="533400"/>
        </p:xfrm>
        <a:graphic>
          <a:graphicData uri="http://schemas.openxmlformats.org/presentationml/2006/ole">
            <p:oleObj spid="_x0000_s45058" name="Equation" r:id="rId3" imgW="558720" imgH="22860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85800" y="2133600"/>
          <a:ext cx="2133600" cy="474133"/>
        </p:xfrm>
        <a:graphic>
          <a:graphicData uri="http://schemas.openxmlformats.org/presentationml/2006/ole">
            <p:oleObj spid="_x0000_s45059" name="Equation" r:id="rId4" imgW="838080" imgH="22860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711200" y="2617788"/>
          <a:ext cx="2489200" cy="420687"/>
        </p:xfrm>
        <a:graphic>
          <a:graphicData uri="http://schemas.openxmlformats.org/presentationml/2006/ole">
            <p:oleObj spid="_x0000_s45061" name="Equation" r:id="rId5" imgW="977760" imgH="2030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733800" y="2678668"/>
            <a:ext cx="350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690562" y="2976563"/>
          <a:ext cx="2586038" cy="868362"/>
        </p:xfrm>
        <a:graphic>
          <a:graphicData uri="http://schemas.openxmlformats.org/presentationml/2006/ole">
            <p:oleObj spid="_x0000_s45062" name="Equation" r:id="rId6" imgW="1015920" imgH="41904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098550" y="3733800"/>
          <a:ext cx="2025650" cy="426453"/>
        </p:xfrm>
        <a:graphic>
          <a:graphicData uri="http://schemas.openxmlformats.org/presentationml/2006/ole">
            <p:oleObj spid="_x0000_s45063" name="Equation" r:id="rId7" imgW="1002960" imgH="20304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320800" y="4343401"/>
          <a:ext cx="2260600" cy="484414"/>
        </p:xfrm>
        <a:graphic>
          <a:graphicData uri="http://schemas.openxmlformats.org/presentationml/2006/ole">
            <p:oleObj spid="_x0000_s45064" name="Equation" r:id="rId8" imgW="1066680" imgH="228600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1600200" y="5334000"/>
          <a:ext cx="4090988" cy="484188"/>
        </p:xfrm>
        <a:graphic>
          <a:graphicData uri="http://schemas.openxmlformats.org/presentationml/2006/ole">
            <p:oleObj spid="_x0000_s45065" name="Equation" r:id="rId9" imgW="1930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GB" dirty="0" smtClean="0"/>
              <a:t>Agar </a:t>
            </a:r>
            <a:r>
              <a:rPr lang="en-GB" dirty="0" err="1" smtClean="0"/>
              <a:t>mahasiswa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:</a:t>
            </a:r>
            <a:endParaRPr lang="en-US" dirty="0" smtClean="0"/>
          </a:p>
          <a:p>
            <a:pPr lvl="0" algn="just"/>
            <a:r>
              <a:rPr lang="en-GB" dirty="0" err="1" smtClean="0"/>
              <a:t>Menyelesaikan</a:t>
            </a:r>
            <a:r>
              <a:rPr lang="en-GB" dirty="0" smtClean="0"/>
              <a:t> </a:t>
            </a:r>
            <a:r>
              <a:rPr lang="en-GB" dirty="0" err="1" smtClean="0"/>
              <a:t>persoalan</a:t>
            </a:r>
            <a:r>
              <a:rPr lang="en-GB" dirty="0" smtClean="0"/>
              <a:t> </a:t>
            </a:r>
            <a:r>
              <a:rPr lang="en-GB" dirty="0" err="1" smtClean="0"/>
              <a:t>tanpa</a:t>
            </a:r>
            <a:r>
              <a:rPr lang="en-GB" dirty="0" smtClean="0"/>
              <a:t> </a:t>
            </a:r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lagi</a:t>
            </a:r>
            <a:r>
              <a:rPr lang="en-GB" dirty="0" smtClean="0"/>
              <a:t> </a:t>
            </a:r>
            <a:r>
              <a:rPr lang="en-GB" dirty="0" err="1" smtClean="0"/>
              <a:t>mendiferensial-kan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tanpa</a:t>
            </a:r>
            <a:r>
              <a:rPr lang="en-GB" dirty="0" smtClean="0"/>
              <a:t> </a:t>
            </a:r>
            <a:r>
              <a:rPr lang="en-GB" dirty="0" err="1" smtClean="0"/>
              <a:t>memakainya</a:t>
            </a:r>
            <a:r>
              <a:rPr lang="en-GB" dirty="0" smtClean="0"/>
              <a:t>.</a:t>
            </a:r>
            <a:endParaRPr lang="en-US" dirty="0" smtClean="0"/>
          </a:p>
          <a:p>
            <a:pPr algn="just"/>
            <a:r>
              <a:rPr lang="en-GB" dirty="0" err="1" smtClean="0"/>
              <a:t>Mengetahui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pengkajian</a:t>
            </a:r>
            <a:r>
              <a:rPr lang="en-GB" dirty="0" smtClean="0"/>
              <a:t> </a:t>
            </a:r>
            <a:r>
              <a:rPr lang="en-GB" dirty="0" err="1" smtClean="0"/>
              <a:t>tentang</a:t>
            </a:r>
            <a:r>
              <a:rPr lang="en-GB" dirty="0" smtClean="0"/>
              <a:t> </a:t>
            </a:r>
            <a:r>
              <a:rPr lang="en-GB" dirty="0" err="1" smtClean="0"/>
              <a:t>turunan</a:t>
            </a:r>
            <a:r>
              <a:rPr lang="en-GB" dirty="0" smtClean="0"/>
              <a:t>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didefinisikan</a:t>
            </a:r>
            <a:r>
              <a:rPr lang="en-GB" dirty="0" smtClean="0"/>
              <a:t> </a:t>
            </a:r>
            <a:r>
              <a:rPr lang="en-GB" dirty="0" err="1" smtClean="0"/>
              <a:t>sebagai</a:t>
            </a:r>
            <a:r>
              <a:rPr lang="en-GB" dirty="0" smtClean="0"/>
              <a:t> </a:t>
            </a:r>
            <a:r>
              <a:rPr lang="en-GB" dirty="0" err="1" smtClean="0"/>
              <a:t>kalkulus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60293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2.  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0991" y="1524000"/>
            <a:ext cx="630900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1199" y="3055640"/>
            <a:ext cx="731940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599"/>
            <a:ext cx="1957138" cy="6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600200"/>
            <a:ext cx="2286000" cy="233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362200"/>
            <a:ext cx="189827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1600200"/>
            <a:ext cx="217662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3048000"/>
            <a:ext cx="16813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14302" y="4114800"/>
            <a:ext cx="282969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90600" y="3733800"/>
            <a:ext cx="205278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7650" y="5105400"/>
            <a:ext cx="29527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4400" y="4343400"/>
            <a:ext cx="189114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427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57600" y="4419600"/>
            <a:ext cx="2286000" cy="210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386" y="1628800"/>
            <a:ext cx="57703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Soal Latihan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4 </a:t>
            </a:r>
            <a:r>
              <a:rPr lang="en-US" sz="2400" dirty="0" err="1" smtClean="0"/>
              <a:t>dari</a:t>
            </a:r>
            <a:r>
              <a:rPr lang="en-US" sz="2400" dirty="0" smtClean="0"/>
              <a:t> f(x)=x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-3x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+5x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+10.</a:t>
            </a:r>
          </a:p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6 </a:t>
            </a:r>
            <a:r>
              <a:rPr lang="en-US" sz="2400" dirty="0" err="1" smtClean="0"/>
              <a:t>dari</a:t>
            </a:r>
            <a:r>
              <a:rPr lang="en-US" sz="2400" dirty="0" smtClean="0"/>
              <a:t> f(x)=3x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+8x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-x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+10x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+99.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3. </a:t>
            </a:r>
            <a:r>
              <a:rPr lang="es-ES" sz="2400" dirty="0" err="1" smtClean="0"/>
              <a:t>Tentukan</a:t>
            </a:r>
            <a:r>
              <a:rPr lang="es-ES" sz="2400" dirty="0" smtClean="0"/>
              <a:t> </a:t>
            </a:r>
            <a:r>
              <a:rPr lang="es-ES" sz="2400" dirty="0" err="1" smtClean="0"/>
              <a:t>turunan</a:t>
            </a:r>
            <a:r>
              <a:rPr lang="es-ES" sz="2400" dirty="0" smtClean="0"/>
              <a:t> </a:t>
            </a:r>
            <a:r>
              <a:rPr lang="es-ES" sz="2400" dirty="0" err="1" smtClean="0"/>
              <a:t>pertama</a:t>
            </a:r>
            <a:r>
              <a:rPr lang="es-ES" sz="2400" dirty="0" smtClean="0"/>
              <a:t> </a:t>
            </a:r>
            <a:r>
              <a:rPr lang="es-ES" sz="2400" dirty="0" err="1" smtClean="0"/>
              <a:t>dari</a:t>
            </a:r>
            <a:r>
              <a:rPr lang="es-ES" sz="2400" dirty="0" smtClean="0"/>
              <a:t> </a:t>
            </a:r>
            <a:r>
              <a:rPr lang="es-ES" sz="2400" dirty="0" err="1" smtClean="0"/>
              <a:t>fungsi</a:t>
            </a:r>
            <a:r>
              <a:rPr lang="es-ES" sz="2400" dirty="0" smtClean="0"/>
              <a:t> y = sin</a:t>
            </a:r>
            <a:r>
              <a:rPr lang="es-ES" sz="2400" baseline="30000" dirty="0" smtClean="0"/>
              <a:t>2</a:t>
            </a:r>
            <a:r>
              <a:rPr lang="es-ES" sz="2400" dirty="0" smtClean="0"/>
              <a:t> (2x + 3).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Jika</a:t>
            </a:r>
            <a:r>
              <a:rPr lang="en-US" sz="2400" dirty="0" smtClean="0"/>
              <a:t> f(x) = -(cos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x − sin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x),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tentukanlah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([f(x)]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 = y).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Fungsi</a:t>
            </a:r>
            <a:r>
              <a:rPr lang="en-US" sz="2400" dirty="0" smtClean="0"/>
              <a:t> f(x)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trigonometri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,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kali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pangkat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dipangkatkan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membahas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3429000"/>
            <a:ext cx="3581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Agar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mengerti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, </a:t>
            </a:r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rantai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perbedaannya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   y = </a:t>
            </a:r>
            <a:r>
              <a:rPr lang="en-US" sz="2400" dirty="0" err="1" smtClean="0"/>
              <a:t>ax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 , </a:t>
            </a:r>
            <a:r>
              <a:rPr lang="en-US" sz="2400" dirty="0" err="1" smtClean="0"/>
              <a:t>maka</a:t>
            </a:r>
            <a:r>
              <a:rPr lang="en-US" sz="2400" dirty="0" smtClean="0"/>
              <a:t> y' = </a:t>
            </a:r>
            <a:r>
              <a:rPr lang="en-US" sz="2400" dirty="0" err="1" smtClean="0"/>
              <a:t>a.n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Dengan</a:t>
            </a:r>
            <a:r>
              <a:rPr lang="en-US" sz="2400" dirty="0" smtClean="0"/>
              <a:t> :</a:t>
            </a:r>
            <a:br>
              <a:rPr lang="en-US" sz="2400" dirty="0" smtClean="0"/>
            </a:br>
            <a:r>
              <a:rPr lang="en-US" sz="2400" dirty="0" smtClean="0"/>
              <a:t>y =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y' =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1524000"/>
            <a:ext cx="2209800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1676400"/>
            <a:ext cx="46482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			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 y </a:t>
            </a:r>
            <a:r>
              <a:rPr lang="en-US" sz="2400" dirty="0" smtClean="0"/>
              <a:t>= [f(x)]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 , </a:t>
            </a:r>
            <a:r>
              <a:rPr lang="en-US" sz="2400" dirty="0" err="1" smtClean="0"/>
              <a:t>maka</a:t>
            </a:r>
            <a:r>
              <a:rPr lang="en-US" sz="2400" dirty="0" smtClean="0"/>
              <a:t> y' = n [f(x)]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. f'(x)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y =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y' =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</a:t>
            </a:r>
            <a:br>
              <a:rPr lang="en-US" sz="2400" dirty="0" smtClean="0"/>
            </a:br>
            <a:r>
              <a:rPr lang="en-US" sz="2400" dirty="0" smtClean="0"/>
              <a:t>f(x) =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dipangkatkan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f'(x) =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f(x).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1676400"/>
          <a:ext cx="1857375" cy="990600"/>
        </p:xfrm>
        <a:graphic>
          <a:graphicData uri="http://schemas.openxmlformats.org/presentationml/2006/ole">
            <p:oleObj spid="_x0000_s37889" name="Equation" r:id="rId3" imgW="114300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400" dirty="0" smtClean="0"/>
              <a:t>1. </a:t>
            </a:r>
            <a:r>
              <a:rPr lang="es-ES" sz="2400" dirty="0" err="1" smtClean="0"/>
              <a:t>Tentukan</a:t>
            </a:r>
            <a:r>
              <a:rPr lang="es-ES" sz="2400" dirty="0" smtClean="0"/>
              <a:t> </a:t>
            </a:r>
            <a:r>
              <a:rPr lang="es-ES" sz="2400" dirty="0" err="1" smtClean="0"/>
              <a:t>turunan</a:t>
            </a:r>
            <a:r>
              <a:rPr lang="es-ES" sz="2400" dirty="0" smtClean="0"/>
              <a:t> </a:t>
            </a:r>
            <a:r>
              <a:rPr lang="es-ES" sz="2400" dirty="0" err="1" smtClean="0"/>
              <a:t>pertama</a:t>
            </a:r>
            <a:r>
              <a:rPr lang="es-ES" sz="2400" dirty="0" smtClean="0"/>
              <a:t> </a:t>
            </a:r>
            <a:r>
              <a:rPr lang="es-ES" sz="2400" dirty="0" err="1" smtClean="0"/>
              <a:t>dari</a:t>
            </a:r>
            <a:r>
              <a:rPr lang="es-ES" sz="2400" dirty="0" smtClean="0"/>
              <a:t> y = (6x − 3)</a:t>
            </a:r>
            <a:r>
              <a:rPr lang="es-ES" sz="2400" baseline="30000" dirty="0" smtClean="0"/>
              <a:t>3</a:t>
            </a:r>
            <a:r>
              <a:rPr lang="es-ES" sz="2400" dirty="0" smtClean="0"/>
              <a:t>.</a:t>
            </a:r>
          </a:p>
          <a:p>
            <a:r>
              <a:rPr lang="es-ES" sz="2400" b="1" dirty="0" err="1" smtClean="0"/>
              <a:t>Pembahasan</a:t>
            </a:r>
            <a:r>
              <a:rPr lang="es-ES" sz="2400" b="1" dirty="0" smtClean="0"/>
              <a:t> :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y' = n [f(x)]</a:t>
            </a:r>
            <a:r>
              <a:rPr lang="es-ES" sz="2400" baseline="30000" dirty="0" smtClean="0"/>
              <a:t>n-1</a:t>
            </a:r>
            <a:r>
              <a:rPr lang="es-ES" sz="2400" dirty="0" smtClean="0"/>
              <a:t>. f '(x)</a:t>
            </a:r>
            <a:br>
              <a:rPr lang="es-ES" sz="2400" dirty="0" smtClean="0"/>
            </a:br>
            <a:r>
              <a:rPr lang="es-ES" sz="2400" dirty="0" smtClean="0"/>
              <a:t>⇒ y' = 3 (6x − 3)</a:t>
            </a:r>
            <a:r>
              <a:rPr lang="es-ES" sz="2400" baseline="30000" dirty="0" smtClean="0"/>
              <a:t>2</a:t>
            </a:r>
            <a:r>
              <a:rPr lang="es-ES" sz="2400" dirty="0" smtClean="0"/>
              <a:t>. 6</a:t>
            </a:r>
            <a:br>
              <a:rPr lang="es-ES" sz="2400" dirty="0" smtClean="0"/>
            </a:br>
            <a:r>
              <a:rPr lang="es-ES" sz="2400" dirty="0" smtClean="0"/>
              <a:t>⇒ y' = 18 (6x − 3)</a:t>
            </a:r>
            <a:r>
              <a:rPr lang="es-ES" sz="2400" baseline="30000" dirty="0" smtClean="0"/>
              <a:t>2</a:t>
            </a:r>
            <a:r>
              <a:rPr lang="es-ES" sz="2400" dirty="0" smtClean="0"/>
              <a:t>.</a:t>
            </a:r>
          </a:p>
          <a:p>
            <a:pPr>
              <a:buNone/>
            </a:pPr>
            <a:r>
              <a:rPr lang="es-ES" sz="2400" dirty="0" smtClean="0"/>
              <a:t>2. </a:t>
            </a:r>
            <a:r>
              <a:rPr lang="en-US" sz="2400" dirty="0" err="1" smtClean="0"/>
              <a:t>Jika</a:t>
            </a:r>
            <a:r>
              <a:rPr lang="en-US" sz="2400" dirty="0" smtClean="0"/>
              <a:t> y =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− 3)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 </a:t>
            </a:r>
            <a:r>
              <a:rPr lang="en-US" sz="2400" dirty="0" err="1" smtClean="0"/>
              <a:t>dan</a:t>
            </a:r>
            <a:r>
              <a:rPr lang="en-US" sz="2400" dirty="0" smtClean="0"/>
              <a:t> y'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y,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y'(2).</a:t>
            </a:r>
          </a:p>
          <a:p>
            <a:r>
              <a:rPr lang="en-US" sz="2400" b="1" dirty="0" err="1" smtClean="0"/>
              <a:t>Pembahasan</a:t>
            </a:r>
            <a:r>
              <a:rPr lang="en-US" sz="2400" b="1" dirty="0" smtClean="0"/>
              <a:t> 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y' = n [f(x)]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. f '(x)</a:t>
            </a:r>
            <a:br>
              <a:rPr lang="en-US" sz="2400" dirty="0" smtClean="0"/>
            </a:br>
            <a:r>
              <a:rPr lang="en-US" sz="2400" dirty="0" smtClean="0"/>
              <a:t>⇒ y' = 5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− 3)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. (2x)</a:t>
            </a:r>
            <a:br>
              <a:rPr lang="en-US" sz="2400" dirty="0" smtClean="0"/>
            </a:br>
            <a:r>
              <a:rPr lang="en-US" sz="2400" dirty="0" smtClean="0"/>
              <a:t>⇒ y' = 10x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− 3)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⇒ y'(2) = 10(2). (2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− 3)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⇒ y'(2) = 20 (1)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⇒ y'(2) = 20.</a:t>
            </a:r>
            <a:endParaRPr lang="es-E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</a:p>
          <a:p>
            <a:r>
              <a:rPr lang="en-US" sz="2000" b="1" dirty="0" err="1" smtClean="0"/>
              <a:t>Pembahasan</a:t>
            </a:r>
            <a:r>
              <a:rPr lang="en-US" sz="2000" b="1" dirty="0" smtClean="0"/>
              <a:t> 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y = (2x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 − 3)</a:t>
            </a:r>
            <a:r>
              <a:rPr lang="en-US" sz="2000" baseline="30000" dirty="0" smtClean="0"/>
              <a:t>¾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⇒ y' = n [f(x)]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. f '(x)</a:t>
            </a:r>
            <a:br>
              <a:rPr lang="en-US" sz="2000" dirty="0" smtClean="0"/>
            </a:br>
            <a:r>
              <a:rPr lang="en-US" sz="2000" dirty="0" smtClean="0"/>
              <a:t>⇒ y' = ¾ (2x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 − 3)</a:t>
            </a:r>
            <a:r>
              <a:rPr lang="en-US" sz="2000" baseline="30000" dirty="0" smtClean="0"/>
              <a:t>-¼</a:t>
            </a:r>
            <a:r>
              <a:rPr lang="en-US" sz="2000" dirty="0" smtClean="0"/>
              <a:t>. (4x)</a:t>
            </a:r>
            <a:br>
              <a:rPr lang="en-US" sz="2000" dirty="0" smtClean="0"/>
            </a:br>
            <a:r>
              <a:rPr lang="en-US" sz="2000" dirty="0" smtClean="0"/>
              <a:t>⇒ y' = 3x (2x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 − 3)</a:t>
            </a:r>
            <a:r>
              <a:rPr lang="en-US" sz="2000" baseline="30000" dirty="0" smtClean="0"/>
              <a:t>-¼</a:t>
            </a: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000" dirty="0" smtClean="0"/>
              <a:t>⇒ y' =3x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√2x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 − 3</a:t>
            </a:r>
          </a:p>
          <a:p>
            <a:pPr>
              <a:buNone/>
            </a:pPr>
            <a:r>
              <a:rPr lang="en-US" sz="2000" dirty="0" smtClean="0"/>
              <a:t>4.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trigonometri</a:t>
            </a:r>
            <a:r>
              <a:rPr lang="en-US" sz="2000" dirty="0" smtClean="0"/>
              <a:t> </a:t>
            </a:r>
          </a:p>
          <a:p>
            <a:r>
              <a:rPr lang="en-US" sz="2000" b="1" dirty="0" err="1" smtClean="0"/>
              <a:t>Pembahasan</a:t>
            </a:r>
            <a:r>
              <a:rPr lang="en-US" sz="2000" b="1" dirty="0" smtClean="0"/>
              <a:t> :</a:t>
            </a:r>
          </a:p>
          <a:p>
            <a:pPr>
              <a:buNone/>
            </a:pPr>
            <a:r>
              <a:rPr lang="en-US" sz="2000" dirty="0" smtClean="0"/>
              <a:t>	y = 3 sin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(2x – 3).</a:t>
            </a:r>
            <a:r>
              <a:rPr lang="en-US" sz="2000" dirty="0" err="1" smtClean="0"/>
              <a:t>cos</a:t>
            </a:r>
            <a:r>
              <a:rPr lang="en-US" sz="2000" dirty="0" smtClean="0"/>
              <a:t>(2x-3).2</a:t>
            </a:r>
          </a:p>
          <a:p>
            <a:pPr>
              <a:buNone/>
            </a:pPr>
            <a:r>
              <a:rPr lang="en-US" sz="2000" dirty="0" smtClean="0"/>
              <a:t>	y = 6sin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(2x-3cos).(2x-3)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67200" y="1524000"/>
          <a:ext cx="1752600" cy="494322"/>
        </p:xfrm>
        <a:graphic>
          <a:graphicData uri="http://schemas.openxmlformats.org/presentationml/2006/ole">
            <p:oleObj spid="_x0000_s1026" name="Equation" r:id="rId3" imgW="990360" imgH="2793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48200" y="3886200"/>
          <a:ext cx="1987200" cy="457200"/>
        </p:xfrm>
        <a:graphic>
          <a:graphicData uri="http://schemas.openxmlformats.org/presentationml/2006/ole">
            <p:oleObj spid="_x0000_s1027" name="Equation" r:id="rId4" imgW="990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5.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f’(x)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2616200"/>
          <a:ext cx="2667000" cy="917575"/>
        </p:xfrm>
        <a:graphic>
          <a:graphicData uri="http://schemas.openxmlformats.org/presentationml/2006/ole">
            <p:oleObj spid="_x0000_s35841" name="Equation" r:id="rId3" imgW="1218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2648" y="685800"/>
            <a:ext cx="8153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TURUNAN FUNGSI TINGKAT TINGGI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Y = f (x) </a:t>
            </a:r>
            <a:r>
              <a:rPr lang="en-US" sz="2000" dirty="0" err="1" smtClean="0"/>
              <a:t>terdiferensial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A </a:t>
            </a:r>
            <a:r>
              <a:rPr lang="en-US" sz="2000" dirty="0" err="1" smtClean="0"/>
              <a:t>maka</a:t>
            </a:r>
            <a:r>
              <a:rPr lang="en-US" sz="2000" dirty="0" smtClean="0"/>
              <a:t> f’ (x) (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x) </a:t>
            </a:r>
            <a:r>
              <a:rPr lang="en-US" sz="2000" dirty="0" err="1" smtClean="0"/>
              <a:t>nilainya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x € A. </a:t>
            </a:r>
            <a:r>
              <a:rPr lang="en-US" sz="2000" dirty="0" err="1" smtClean="0"/>
              <a:t>Jadi</a:t>
            </a:r>
            <a:r>
              <a:rPr lang="en-US" sz="2000" dirty="0" smtClean="0"/>
              <a:t> f’ (x)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x.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f’(x) </a:t>
            </a:r>
            <a:r>
              <a:rPr lang="en-US" sz="2000" dirty="0" err="1" smtClean="0"/>
              <a:t>terdeferensial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x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ke-2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x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f’’ (x)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x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:</a:t>
            </a:r>
            <a:endParaRPr lang="id-ID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7950" y="4038600"/>
          <a:ext cx="3803650" cy="685800"/>
        </p:xfrm>
        <a:graphic>
          <a:graphicData uri="http://schemas.openxmlformats.org/presentationml/2006/ole">
            <p:oleObj spid="_x0000_s2050" name="Equation" r:id="rId3" imgW="2323800" imgH="419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398588" y="2611438"/>
          <a:ext cx="3389312" cy="644525"/>
        </p:xfrm>
        <a:graphic>
          <a:graphicData uri="http://schemas.openxmlformats.org/presentationml/2006/ole">
            <p:oleObj spid="_x0000_s2051" name="Equation" r:id="rId4" imgW="207000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03363" y="5638800"/>
          <a:ext cx="3846512" cy="685800"/>
        </p:xfrm>
        <a:graphic>
          <a:graphicData uri="http://schemas.openxmlformats.org/presentationml/2006/ole">
            <p:oleObj spid="_x0000_s2052" name="Equation" r:id="rId5" imgW="2349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465</TotalTime>
  <Words>458</Words>
  <Application>Microsoft Office PowerPoint</Application>
  <PresentationFormat>On-screen Show (4:3)</PresentationFormat>
  <Paragraphs>141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Median</vt:lpstr>
      <vt:lpstr>Equation</vt:lpstr>
      <vt:lpstr>Microsoft Equation 3.0</vt:lpstr>
      <vt:lpstr>Agenda</vt:lpstr>
      <vt:lpstr>Tujuan</vt:lpstr>
      <vt:lpstr>Aturan Rantai</vt:lpstr>
      <vt:lpstr>Aturan Rantai</vt:lpstr>
      <vt:lpstr>Aturan Rantai</vt:lpstr>
      <vt:lpstr>Contoh Soal </vt:lpstr>
      <vt:lpstr>Contoh soal</vt:lpstr>
      <vt:lpstr>Contoh soal</vt:lpstr>
      <vt:lpstr>TURUNAN FUNGSI TINGKAT TINGGI </vt:lpstr>
      <vt:lpstr>TURUNAN FUNGSI TINGKAT TINGGI </vt:lpstr>
      <vt:lpstr>TURUNAN FUNGSI TINGKAT TINGGI </vt:lpstr>
      <vt:lpstr>Latihan</vt:lpstr>
      <vt:lpstr>Turunan Logaritma</vt:lpstr>
      <vt:lpstr>Turunan Logaritma</vt:lpstr>
      <vt:lpstr>Contoh</vt:lpstr>
      <vt:lpstr>Contoh</vt:lpstr>
      <vt:lpstr>Contoh</vt:lpstr>
      <vt:lpstr>Turunan Fungsi Eksponen</vt:lpstr>
      <vt:lpstr>Turunan Fungsi Eksponen</vt:lpstr>
      <vt:lpstr>Turunan Fungsi Eksponen</vt:lpstr>
      <vt:lpstr>Contoh :</vt:lpstr>
      <vt:lpstr>Latihan</vt:lpstr>
      <vt:lpstr>Soal Latihan</vt:lpstr>
      <vt:lpstr>Latihan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Turunan</dc:title>
  <dc:creator>ismail - [2010]</dc:creator>
  <cp:lastModifiedBy>ismail - [2010]</cp:lastModifiedBy>
  <cp:revision>51</cp:revision>
  <dcterms:created xsi:type="dcterms:W3CDTF">2015-07-01T03:50:37Z</dcterms:created>
  <dcterms:modified xsi:type="dcterms:W3CDTF">2015-11-10T03:23:22Z</dcterms:modified>
</cp:coreProperties>
</file>