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73" r:id="rId5"/>
    <p:sldId id="275" r:id="rId6"/>
    <p:sldId id="272" r:id="rId7"/>
    <p:sldId id="274" r:id="rId8"/>
    <p:sldId id="259" r:id="rId9"/>
    <p:sldId id="280" r:id="rId10"/>
    <p:sldId id="281" r:id="rId11"/>
    <p:sldId id="282" r:id="rId12"/>
    <p:sldId id="277" r:id="rId13"/>
    <p:sldId id="278" r:id="rId14"/>
    <p:sldId id="279" r:id="rId15"/>
    <p:sldId id="276" r:id="rId16"/>
    <p:sldId id="267" r:id="rId17"/>
    <p:sldId id="261" r:id="rId18"/>
    <p:sldId id="262" r:id="rId19"/>
    <p:sldId id="268" r:id="rId20"/>
    <p:sldId id="263" r:id="rId21"/>
    <p:sldId id="269" r:id="rId22"/>
    <p:sldId id="270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5599" autoAdjust="0"/>
  </p:normalViewPr>
  <p:slideViewPr>
    <p:cSldViewPr>
      <p:cViewPr>
        <p:scale>
          <a:sx n="70" d="100"/>
          <a:sy n="70" d="100"/>
        </p:scale>
        <p:origin x="-138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FD96E0-507D-4539-B934-139CE15EA3D8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103B0E-EF32-4625-B1F1-B31F0CC0A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96E0-507D-4539-B934-139CE15EA3D8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3B0E-EF32-4625-B1F1-B31F0CC0A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AFD96E0-507D-4539-B934-139CE15EA3D8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3103B0E-EF32-4625-B1F1-B31F0CC0A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96E0-507D-4539-B934-139CE15EA3D8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103B0E-EF32-4625-B1F1-B31F0CC0A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96E0-507D-4539-B934-139CE15EA3D8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3103B0E-EF32-4625-B1F1-B31F0CC0A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FD96E0-507D-4539-B934-139CE15EA3D8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103B0E-EF32-4625-B1F1-B31F0CC0A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FD96E0-507D-4539-B934-139CE15EA3D8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103B0E-EF32-4625-B1F1-B31F0CC0A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96E0-507D-4539-B934-139CE15EA3D8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103B0E-EF32-4625-B1F1-B31F0CC0A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96E0-507D-4539-B934-139CE15EA3D8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103B0E-EF32-4625-B1F1-B31F0CC0A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96E0-507D-4539-B934-139CE15EA3D8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103B0E-EF32-4625-B1F1-B31F0CC0A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AFD96E0-507D-4539-B934-139CE15EA3D8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3103B0E-EF32-4625-B1F1-B31F0CC0A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FD96E0-507D-4539-B934-139CE15EA3D8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103B0E-EF32-4625-B1F1-B31F0CC0A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124200"/>
            <a:ext cx="6477000" cy="1828800"/>
          </a:xfrm>
        </p:spPr>
        <p:txBody>
          <a:bodyPr/>
          <a:lstStyle/>
          <a:p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err="1" smtClean="0"/>
              <a:t>Riri</a:t>
            </a:r>
            <a:r>
              <a:rPr lang="en-US" dirty="0" smtClean="0"/>
              <a:t> </a:t>
            </a:r>
            <a:r>
              <a:rPr lang="en-US" i="1" dirty="0" err="1" smtClean="0"/>
              <a:t>Irawati</a:t>
            </a:r>
            <a:r>
              <a:rPr lang="en-US" i="1" dirty="0" smtClean="0"/>
              <a:t>, </a:t>
            </a:r>
            <a:r>
              <a:rPr lang="en-US" i="1" dirty="0" err="1" smtClean="0"/>
              <a:t>M.Kom</a:t>
            </a:r>
            <a:endParaRPr lang="en-US" i="1" dirty="0" smtClean="0"/>
          </a:p>
          <a:p>
            <a:pPr algn="r"/>
            <a:r>
              <a:rPr lang="en-US" i="1" dirty="0" smtClean="0"/>
              <a:t>3 </a:t>
            </a:r>
            <a:r>
              <a:rPr lang="en-US" i="1" dirty="0" err="1" smtClean="0"/>
              <a:t>sks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Jika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Kuadrat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Bentuk</a:t>
            </a:r>
            <a:r>
              <a:rPr lang="en-US" sz="3200" b="1" dirty="0" smtClean="0"/>
              <a:t> y = ax</a:t>
            </a:r>
            <a:r>
              <a:rPr lang="en-US" sz="3200" b="1" baseline="30000" dirty="0" smtClean="0"/>
              <a:t>2</a:t>
            </a:r>
            <a:r>
              <a:rPr lang="en-US" sz="3200" b="1" dirty="0" smtClean="0"/>
              <a:t> + </a:t>
            </a:r>
            <a:r>
              <a:rPr lang="en-US" sz="3200" b="1" dirty="0" err="1" smtClean="0"/>
              <a:t>bx</a:t>
            </a:r>
            <a:r>
              <a:rPr lang="en-US" sz="3200" b="1" dirty="0" smtClean="0"/>
              <a:t> + 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v-SE" sz="2000" dirty="0" smtClean="0"/>
              <a:t>Jika nilai </a:t>
            </a:r>
            <a:r>
              <a:rPr lang="sv-SE" sz="2000" b="1" dirty="0" smtClean="0"/>
              <a:t>a</a:t>
            </a:r>
            <a:r>
              <a:rPr lang="sv-SE" sz="2000" dirty="0" smtClean="0"/>
              <a:t> positif, kita akan mendapatkan nilai minimum karena parabola tersebut terbuka ke atas (puncaknya adalah yang terendah pada grafik).</a:t>
            </a:r>
            <a:endParaRPr lang="en-US" sz="20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590800"/>
            <a:ext cx="485775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Jika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Kuadrat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Bentuk</a:t>
            </a:r>
            <a:r>
              <a:rPr lang="en-US" sz="3200" b="1" dirty="0" smtClean="0"/>
              <a:t> y = ax</a:t>
            </a:r>
            <a:r>
              <a:rPr lang="en-US" sz="3200" b="1" baseline="30000" dirty="0" smtClean="0"/>
              <a:t>2</a:t>
            </a:r>
            <a:r>
              <a:rPr lang="en-US" sz="3200" b="1" dirty="0" smtClean="0"/>
              <a:t> + </a:t>
            </a:r>
            <a:r>
              <a:rPr lang="en-US" sz="3200" b="1" dirty="0" err="1" smtClean="0"/>
              <a:t>bx</a:t>
            </a:r>
            <a:r>
              <a:rPr lang="en-US" sz="3200" b="1" dirty="0" smtClean="0"/>
              <a:t> + 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 </a:t>
            </a:r>
            <a:r>
              <a:rPr lang="en-US" sz="2000" b="1" dirty="0" smtClean="0"/>
              <a:t>a</a:t>
            </a:r>
            <a:r>
              <a:rPr lang="en-US" sz="2000" dirty="0" smtClean="0"/>
              <a:t> </a:t>
            </a:r>
            <a:r>
              <a:rPr lang="en-US" sz="2000" dirty="0" err="1" smtClean="0"/>
              <a:t>negatif</a:t>
            </a:r>
            <a:r>
              <a:rPr lang="en-US" sz="2000" dirty="0" smtClean="0"/>
              <a:t>,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parabola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terbuka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(</a:t>
            </a:r>
            <a:r>
              <a:rPr lang="en-US" sz="2000" dirty="0" err="1" smtClean="0"/>
              <a:t>puncaknya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puncak</a:t>
            </a:r>
            <a:r>
              <a:rPr lang="en-US" sz="2000" dirty="0" smtClean="0"/>
              <a:t> </a:t>
            </a:r>
            <a:r>
              <a:rPr lang="en-US" sz="2000" dirty="0" err="1" smtClean="0"/>
              <a:t>tertinggi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895600"/>
            <a:ext cx="4217584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Minimum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7848" y="1600200"/>
            <a:ext cx="8531352" cy="4495800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/>
              <a:t>Prosedur</a:t>
            </a:r>
            <a:r>
              <a:rPr lang="en-US" sz="2000" dirty="0" smtClean="0"/>
              <a:t> </a:t>
            </a:r>
            <a:r>
              <a:rPr lang="en-US" sz="2000" dirty="0" err="1" smtClean="0"/>
              <a:t>penentuan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ekstrim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y=f(x) :</a:t>
            </a:r>
          </a:p>
          <a:p>
            <a:pPr lvl="1" algn="just">
              <a:buNone/>
            </a:pPr>
            <a:r>
              <a:rPr lang="en-US" sz="2000" dirty="0" smtClean="0"/>
              <a:t>1. </a:t>
            </a:r>
            <a:r>
              <a:rPr lang="en-US" sz="2000" dirty="0" err="1" smtClean="0"/>
              <a:t>Cari</a:t>
            </a:r>
            <a:r>
              <a:rPr lang="en-US" sz="2000" dirty="0" smtClean="0"/>
              <a:t> </a:t>
            </a:r>
            <a:r>
              <a:rPr lang="en-US" sz="2000" dirty="0" err="1" smtClean="0"/>
              <a:t>turunan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y,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y’ = f’(x)</a:t>
            </a:r>
          </a:p>
          <a:p>
            <a:pPr lvl="1" algn="just">
              <a:buNone/>
            </a:pPr>
            <a:r>
              <a:rPr lang="en-US" sz="2000" dirty="0" smtClean="0"/>
              <a:t>2. </a:t>
            </a:r>
            <a:r>
              <a:rPr lang="en-US" sz="2000" dirty="0" err="1" smtClean="0"/>
              <a:t>Samakan</a:t>
            </a:r>
            <a:r>
              <a:rPr lang="en-US" sz="2000" dirty="0" smtClean="0"/>
              <a:t> y’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0 (</a:t>
            </a:r>
            <a:r>
              <a:rPr lang="en-US" sz="2000" dirty="0" err="1" smtClean="0"/>
              <a:t>nol</a:t>
            </a:r>
            <a:r>
              <a:rPr lang="en-US" sz="2000" dirty="0" smtClean="0"/>
              <a:t>),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y’=0</a:t>
            </a:r>
          </a:p>
          <a:p>
            <a:pPr lvl="1" algn="just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x yang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y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</a:t>
            </a:r>
            <a:r>
              <a:rPr lang="en-US" sz="2000" dirty="0" err="1" smtClean="0"/>
              <a:t>ekstrim</a:t>
            </a:r>
            <a:r>
              <a:rPr lang="en-US" sz="2000" dirty="0" smtClean="0"/>
              <a:t>.</a:t>
            </a:r>
          </a:p>
          <a:p>
            <a:pPr lvl="1" algn="just">
              <a:buNone/>
            </a:pPr>
            <a:r>
              <a:rPr lang="en-US" sz="2000" dirty="0" smtClean="0"/>
              <a:t>3.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minimum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cari</a:t>
            </a:r>
            <a:r>
              <a:rPr lang="en-US" sz="2000" dirty="0" smtClean="0"/>
              <a:t> </a:t>
            </a:r>
            <a:r>
              <a:rPr lang="en-US" sz="2000" dirty="0" err="1" smtClean="0"/>
              <a:t>keturunan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y’’ </a:t>
            </a:r>
            <a:r>
              <a:rPr lang="en-US" sz="2000" dirty="0" err="1" smtClean="0"/>
              <a:t>dari</a:t>
            </a:r>
            <a:r>
              <a:rPr lang="en-US" sz="2000" dirty="0" smtClean="0"/>
              <a:t> y.</a:t>
            </a:r>
          </a:p>
          <a:p>
            <a:pPr lvl="1" algn="just">
              <a:buNone/>
            </a:pPr>
            <a:r>
              <a:rPr lang="en-US" sz="2000" dirty="0" smtClean="0"/>
              <a:t>4. </a:t>
            </a:r>
            <a:r>
              <a:rPr lang="en-US" sz="2000" dirty="0" err="1" smtClean="0"/>
              <a:t>Masukkan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x (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y’=0)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turunan</a:t>
            </a:r>
            <a:r>
              <a:rPr lang="en-US" sz="2000" dirty="0" smtClean="0"/>
              <a:t> ke-2.</a:t>
            </a:r>
          </a:p>
          <a:p>
            <a:pPr lvl="1" algn="just">
              <a:buNone/>
            </a:pPr>
            <a:r>
              <a:rPr lang="en-US" sz="2000" dirty="0" smtClean="0"/>
              <a:t>5. </a:t>
            </a:r>
            <a:r>
              <a:rPr lang="en-US" sz="2000" dirty="0" err="1" smtClean="0"/>
              <a:t>Jika</a:t>
            </a:r>
            <a:r>
              <a:rPr lang="en-US" sz="2000" dirty="0" smtClean="0"/>
              <a:t> y’’ &gt; 0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y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minimum</a:t>
            </a:r>
          </a:p>
          <a:p>
            <a:pPr lvl="1" algn="just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Jika</a:t>
            </a:r>
            <a:r>
              <a:rPr lang="en-US" sz="2000" dirty="0" smtClean="0"/>
              <a:t> y’’ &lt; 0 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y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y = -x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+12x + 2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minimum ?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jawab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	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		</a:t>
            </a:r>
            <a:r>
              <a:rPr lang="en-US" sz="2400" dirty="0" smtClean="0"/>
              <a:t>y</a:t>
            </a:r>
            <a:r>
              <a:rPr lang="en-US" sz="2400" dirty="0" smtClean="0"/>
              <a:t>’’&lt;0,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mrp</a:t>
            </a:r>
            <a:r>
              <a:rPr lang="en-US" sz="2400" dirty="0" smtClean="0"/>
              <a:t> 					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3200400"/>
          <a:ext cx="1981200" cy="2126166"/>
        </p:xfrm>
        <a:graphic>
          <a:graphicData uri="http://schemas.openxmlformats.org/presentationml/2006/ole">
            <p:oleObj spid="_x0000_s49154" name="Equation" r:id="rId3" imgW="1041120" imgH="1117440" progId="Equation.3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4343400" y="3352800"/>
          <a:ext cx="1546225" cy="1255713"/>
        </p:xfrm>
        <a:graphic>
          <a:graphicData uri="http://schemas.openxmlformats.org/presentationml/2006/ole">
            <p:oleObj spid="_x0000_s49155" name="Equation" r:id="rId4" imgW="812520" imgH="660240" progId="Equation.3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>
            <a:off x="2667000" y="4419600"/>
            <a:ext cx="2133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y =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– 12x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+ 36x + 8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minimum ?</a:t>
            </a:r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Jawab</a:t>
            </a:r>
            <a:r>
              <a:rPr lang="en-US" sz="2400" dirty="0" smtClean="0"/>
              <a:t> :</a:t>
            </a:r>
          </a:p>
          <a:p>
            <a:pPr algn="just"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3276600"/>
          <a:ext cx="2819400" cy="3200400"/>
        </p:xfrm>
        <a:graphic>
          <a:graphicData uri="http://schemas.openxmlformats.org/presentationml/2006/ole">
            <p:oleObj spid="_x0000_s50178" name="Equation" r:id="rId3" imgW="1409400" imgH="1600200" progId="Equation.3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 rot="5400000">
            <a:off x="2552700" y="4914106"/>
            <a:ext cx="3124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4419600" y="3276600"/>
          <a:ext cx="2336800" cy="914400"/>
        </p:xfrm>
        <a:graphic>
          <a:graphicData uri="http://schemas.openxmlformats.org/presentationml/2006/ole">
            <p:oleObj spid="_x0000_s50179" name="Equation" r:id="rId4" imgW="1168200" imgH="457200" progId="Equation.3">
              <p:embed/>
            </p:oleObj>
          </a:graphicData>
        </a:graphic>
      </p:graphicFrame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4178300" y="4394200"/>
          <a:ext cx="2006600" cy="1778000"/>
        </p:xfrm>
        <a:graphic>
          <a:graphicData uri="http://schemas.openxmlformats.org/presentationml/2006/ole">
            <p:oleObj spid="_x0000_s50180" name="Equation" r:id="rId5" imgW="1002960" imgH="888840" progId="Equation.3">
              <p:embed/>
            </p:oleObj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6629400" y="4419600"/>
          <a:ext cx="1676400" cy="1778000"/>
        </p:xfrm>
        <a:graphic>
          <a:graphicData uri="http://schemas.openxmlformats.org/presentationml/2006/ole">
            <p:oleObj spid="_x0000_s50182" name="Equation" r:id="rId6" imgW="83808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Jika</a:t>
            </a:r>
            <a:r>
              <a:rPr lang="en-US" dirty="0" smtClean="0"/>
              <a:t> y=x</a:t>
            </a:r>
            <a:r>
              <a:rPr lang="en-US" baseline="30000" dirty="0" smtClean="0"/>
              <a:t>3</a:t>
            </a:r>
            <a:r>
              <a:rPr lang="en-US" dirty="0" smtClean="0"/>
              <a:t> – 3x</a:t>
            </a:r>
            <a:r>
              <a:rPr lang="en-US" baseline="30000" dirty="0" smtClean="0"/>
              <a:t>2</a:t>
            </a:r>
            <a:r>
              <a:rPr lang="en-US" dirty="0" smtClean="0"/>
              <a:t> – 24x – 7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stasionernya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Jawab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124200"/>
            <a:ext cx="303474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5638800"/>
            <a:ext cx="2895600" cy="1122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Connector 8"/>
          <p:cNvCxnSpPr/>
          <p:nvPr/>
        </p:nvCxnSpPr>
        <p:spPr>
          <a:xfrm rot="5400000">
            <a:off x="2590800" y="4876800"/>
            <a:ext cx="3505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953000" y="3124200"/>
          <a:ext cx="2095500" cy="838200"/>
        </p:xfrm>
        <a:graphic>
          <a:graphicData uri="http://schemas.openxmlformats.org/presentationml/2006/ole">
            <p:oleObj spid="_x0000_s48134" name="Equation" r:id="rId5" imgW="1091880" imgH="457200" progId="Equation.3">
              <p:embed/>
            </p:oleObj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6726238" y="4238625"/>
          <a:ext cx="1900237" cy="1628775"/>
        </p:xfrm>
        <a:graphic>
          <a:graphicData uri="http://schemas.openxmlformats.org/presentationml/2006/ole">
            <p:oleObj spid="_x0000_s48135" name="Equation" r:id="rId6" imgW="990360" imgH="888840" progId="Equation.3">
              <p:embed/>
            </p:oleObj>
          </a:graphicData>
        </a:graphic>
      </p:graphicFrame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4648200" y="4191000"/>
          <a:ext cx="1584325" cy="1630362"/>
        </p:xfrm>
        <a:graphic>
          <a:graphicData uri="http://schemas.openxmlformats.org/presentationml/2006/ole">
            <p:oleObj spid="_x0000_s48136" name="Equation" r:id="rId7" imgW="82548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Diketahui</a:t>
            </a:r>
            <a:r>
              <a:rPr lang="en-US" dirty="0" smtClean="0"/>
              <a:t> f(x) = x</a:t>
            </a:r>
            <a:r>
              <a:rPr lang="en-US" baseline="30000" dirty="0" smtClean="0"/>
              <a:t>2</a:t>
            </a:r>
            <a:r>
              <a:rPr lang="en-US" dirty="0" smtClean="0"/>
              <a:t> +x + 1,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minimumnya</a:t>
            </a:r>
            <a:r>
              <a:rPr lang="en-US" dirty="0" smtClean="0"/>
              <a:t> !</a:t>
            </a:r>
          </a:p>
          <a:p>
            <a:r>
              <a:rPr lang="en-US" dirty="0" err="1" smtClean="0"/>
              <a:t>Jawab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f(x)=x</a:t>
            </a:r>
            <a:r>
              <a:rPr lang="en-US" baseline="30000" dirty="0" smtClean="0"/>
              <a:t>2</a:t>
            </a:r>
            <a:r>
              <a:rPr lang="en-US" dirty="0" smtClean="0"/>
              <a:t> +x + 1		f’’(x)=2</a:t>
            </a:r>
          </a:p>
          <a:p>
            <a:pPr>
              <a:buNone/>
            </a:pPr>
            <a:r>
              <a:rPr lang="en-US" dirty="0" smtClean="0"/>
              <a:t>	f’(x)=2x+1		f’’(x)&gt;0, min </a:t>
            </a:r>
          </a:p>
          <a:p>
            <a:pPr>
              <a:buNone/>
            </a:pPr>
            <a:r>
              <a:rPr lang="en-US" dirty="0" smtClean="0"/>
              <a:t>	2x+1=0</a:t>
            </a:r>
          </a:p>
          <a:p>
            <a:pPr>
              <a:buNone/>
            </a:pPr>
            <a:r>
              <a:rPr lang="en-US" dirty="0" smtClean="0"/>
              <a:t>	2x=-1</a:t>
            </a:r>
          </a:p>
          <a:p>
            <a:pPr>
              <a:buNone/>
            </a:pPr>
            <a:r>
              <a:rPr lang="en-US" dirty="0" smtClean="0"/>
              <a:t>	x=-1/2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57800" y="152400"/>
            <a:ext cx="3581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4645152" cy="1219200"/>
          </a:xfrm>
        </p:spPr>
        <p:txBody>
          <a:bodyPr>
            <a:noAutofit/>
          </a:bodyPr>
          <a:lstStyle/>
          <a:p>
            <a:pPr algn="ctr"/>
            <a:r>
              <a:rPr lang="en-GB" sz="2800" dirty="0" err="1" smtClean="0"/>
              <a:t>Monotoni</a:t>
            </a:r>
            <a:r>
              <a:rPr lang="en-GB" sz="2800" dirty="0" smtClean="0"/>
              <a:t> (</a:t>
            </a:r>
            <a:r>
              <a:rPr lang="en-GB" sz="2800" dirty="0" err="1" smtClean="0"/>
              <a:t>kemonotonan</a:t>
            </a:r>
            <a:r>
              <a:rPr lang="en-GB" sz="2800" dirty="0" smtClean="0"/>
              <a:t>) </a:t>
            </a:r>
            <a:br>
              <a:rPr lang="en-GB" sz="2800" dirty="0" smtClean="0"/>
            </a:br>
            <a:r>
              <a:rPr lang="en-GB" sz="2800" dirty="0" smtClean="0"/>
              <a:t>&amp; </a:t>
            </a:r>
            <a:br>
              <a:rPr lang="en-GB" sz="2800" dirty="0" smtClean="0"/>
            </a:br>
            <a:r>
              <a:rPr lang="en-GB" sz="2800" dirty="0" smtClean="0"/>
              <a:t>Concavity (</a:t>
            </a:r>
            <a:r>
              <a:rPr lang="en-GB" sz="2800" dirty="0" err="1" smtClean="0"/>
              <a:t>Kecekungan</a:t>
            </a:r>
            <a:r>
              <a:rPr lang="en-GB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33600"/>
            <a:ext cx="8153400" cy="3962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i-FI" sz="2000" dirty="0" smtClean="0"/>
              <a:t>Kapan suatu fungsi itu naik dan kapan fungsi itu turun ?</a:t>
            </a:r>
          </a:p>
          <a:p>
            <a:r>
              <a:rPr lang="en-US" sz="2000" dirty="0" err="1" smtClean="0"/>
              <a:t>Teorema</a:t>
            </a:r>
            <a:r>
              <a:rPr lang="en-US" sz="2000" dirty="0" smtClean="0"/>
              <a:t> </a:t>
            </a:r>
            <a:r>
              <a:rPr lang="en-US" sz="2000" dirty="0" err="1" smtClean="0"/>
              <a:t>kemonotonan</a:t>
            </a:r>
            <a:r>
              <a:rPr lang="en-US" sz="2000" dirty="0" smtClean="0"/>
              <a:t>	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Andaikan</a:t>
            </a:r>
            <a:r>
              <a:rPr lang="en-US" sz="2000" dirty="0" smtClean="0"/>
              <a:t> 𝑓 </a:t>
            </a:r>
            <a:r>
              <a:rPr lang="en-US" sz="2000" dirty="0" err="1" smtClean="0"/>
              <a:t>kontinu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selang</a:t>
            </a:r>
            <a:r>
              <a:rPr lang="en-US" sz="2000" dirty="0" smtClean="0"/>
              <a:t> 𝐼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terdiferensiasi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𝐼 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Jika</a:t>
            </a:r>
            <a:r>
              <a:rPr lang="en-US" sz="2000" dirty="0" smtClean="0"/>
              <a:t> 𝑓 ′ (𝑥) &gt; 0,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naik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Jika</a:t>
            </a:r>
            <a:r>
              <a:rPr lang="en-US" sz="2000" dirty="0" smtClean="0"/>
              <a:t> 𝑓 ′ (𝑥) &lt; 0,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turun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Jika</a:t>
            </a:r>
            <a:r>
              <a:rPr lang="en-US" sz="2000" dirty="0" smtClean="0"/>
              <a:t> 𝑓 ′ (𝑥) = 0,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stasioner</a:t>
            </a:r>
            <a:endParaRPr lang="en-US" sz="2000" dirty="0" smtClean="0"/>
          </a:p>
          <a:p>
            <a:r>
              <a:rPr lang="en-US" sz="2000" dirty="0" err="1" smtClean="0"/>
              <a:t>Teorema</a:t>
            </a:r>
            <a:r>
              <a:rPr lang="en-US" sz="2000" dirty="0" smtClean="0"/>
              <a:t> </a:t>
            </a:r>
            <a:r>
              <a:rPr lang="en-US" sz="2000" dirty="0" err="1" smtClean="0"/>
              <a:t>kecekungan</a:t>
            </a:r>
            <a:r>
              <a:rPr lang="en-US" sz="2000" dirty="0" smtClean="0"/>
              <a:t> </a:t>
            </a:r>
          </a:p>
          <a:p>
            <a:pPr lvl="1">
              <a:buNone/>
            </a:pPr>
            <a:r>
              <a:rPr lang="en-US" sz="1700" dirty="0" err="1" smtClean="0"/>
              <a:t>Andaikan</a:t>
            </a:r>
            <a:r>
              <a:rPr lang="en-US" sz="1700" dirty="0" smtClean="0"/>
              <a:t> 𝑓 </a:t>
            </a:r>
            <a:r>
              <a:rPr lang="en-US" sz="1700" dirty="0" err="1" smtClean="0"/>
              <a:t>terdiferensiasi</a:t>
            </a:r>
            <a:r>
              <a:rPr lang="en-US" sz="1700" dirty="0" smtClean="0"/>
              <a:t> </a:t>
            </a:r>
            <a:r>
              <a:rPr lang="en-US" sz="1700" dirty="0" err="1" smtClean="0"/>
              <a:t>dua</a:t>
            </a:r>
            <a:r>
              <a:rPr lang="en-US" sz="1700" dirty="0" smtClean="0"/>
              <a:t> kali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selang</a:t>
            </a:r>
            <a:r>
              <a:rPr lang="en-US" sz="1700" dirty="0" smtClean="0"/>
              <a:t> </a:t>
            </a:r>
            <a:r>
              <a:rPr lang="en-US" sz="1700" dirty="0" err="1" smtClean="0"/>
              <a:t>buka</a:t>
            </a:r>
            <a:r>
              <a:rPr lang="en-US" sz="1700" dirty="0" smtClean="0"/>
              <a:t> 𝐼 </a:t>
            </a:r>
          </a:p>
          <a:p>
            <a:pPr lvl="1">
              <a:buNone/>
            </a:pPr>
            <a:r>
              <a:rPr lang="en-US" sz="1700" dirty="0" smtClean="0"/>
              <a:t>		</a:t>
            </a:r>
            <a:r>
              <a:rPr lang="en-US" sz="1700" dirty="0" err="1" smtClean="0"/>
              <a:t>Jika</a:t>
            </a:r>
            <a:r>
              <a:rPr lang="en-US" sz="1700" dirty="0" smtClean="0"/>
              <a:t> 𝑓 ′′ 𝑥 &gt; 0, </a:t>
            </a:r>
            <a:r>
              <a:rPr lang="en-US" sz="1700" dirty="0" err="1" smtClean="0"/>
              <a:t>maka</a:t>
            </a:r>
            <a:r>
              <a:rPr lang="en-US" sz="1700" dirty="0" smtClean="0"/>
              <a:t> </a:t>
            </a:r>
            <a:r>
              <a:rPr lang="en-US" sz="1700" dirty="0" err="1" smtClean="0"/>
              <a:t>fungsi</a:t>
            </a:r>
            <a:r>
              <a:rPr lang="en-US" sz="1700" dirty="0" smtClean="0"/>
              <a:t> </a:t>
            </a:r>
            <a:r>
              <a:rPr lang="en-US" sz="1700" dirty="0" err="1" smtClean="0"/>
              <a:t>tersebut</a:t>
            </a:r>
            <a:r>
              <a:rPr lang="en-US" sz="1700" dirty="0" smtClean="0"/>
              <a:t> </a:t>
            </a:r>
            <a:r>
              <a:rPr lang="en-US" sz="1700" dirty="0" err="1" smtClean="0"/>
              <a:t>cekung</a:t>
            </a:r>
            <a:r>
              <a:rPr lang="en-US" sz="1700" dirty="0" smtClean="0"/>
              <a:t> </a:t>
            </a:r>
            <a:r>
              <a:rPr lang="en-US" sz="1700" dirty="0" err="1" smtClean="0"/>
              <a:t>ke</a:t>
            </a:r>
            <a:r>
              <a:rPr lang="en-US" sz="1700" dirty="0" smtClean="0"/>
              <a:t> </a:t>
            </a:r>
            <a:r>
              <a:rPr lang="en-US" sz="1700" dirty="0" err="1" smtClean="0"/>
              <a:t>atas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selang</a:t>
            </a:r>
            <a:r>
              <a:rPr lang="en-US" sz="1700" dirty="0" smtClean="0"/>
              <a:t> 𝐼 </a:t>
            </a:r>
          </a:p>
          <a:p>
            <a:pPr lvl="1">
              <a:buNone/>
            </a:pPr>
            <a:r>
              <a:rPr lang="en-US" sz="1700" dirty="0" smtClean="0"/>
              <a:t>		</a:t>
            </a:r>
            <a:r>
              <a:rPr lang="en-US" sz="1700" dirty="0" err="1" smtClean="0"/>
              <a:t>Jika</a:t>
            </a:r>
            <a:r>
              <a:rPr lang="en-US" sz="1700" dirty="0" smtClean="0"/>
              <a:t> 𝑓 ′′ 𝑥 &lt; 0, </a:t>
            </a:r>
            <a:r>
              <a:rPr lang="en-US" sz="1700" dirty="0" err="1" smtClean="0"/>
              <a:t>maka</a:t>
            </a:r>
            <a:r>
              <a:rPr lang="en-US" sz="1700" dirty="0" smtClean="0"/>
              <a:t> </a:t>
            </a:r>
            <a:r>
              <a:rPr lang="en-US" sz="1700" dirty="0" err="1" smtClean="0"/>
              <a:t>fungsi</a:t>
            </a:r>
            <a:r>
              <a:rPr lang="en-US" sz="1700" dirty="0" smtClean="0"/>
              <a:t> </a:t>
            </a:r>
            <a:r>
              <a:rPr lang="en-US" sz="1700" dirty="0" err="1" smtClean="0"/>
              <a:t>tersebut</a:t>
            </a:r>
            <a:r>
              <a:rPr lang="en-US" sz="1700" dirty="0" smtClean="0"/>
              <a:t> </a:t>
            </a:r>
            <a:r>
              <a:rPr lang="en-US" sz="1700" dirty="0" err="1" smtClean="0"/>
              <a:t>cekung</a:t>
            </a:r>
            <a:r>
              <a:rPr lang="en-US" sz="1700" dirty="0" smtClean="0"/>
              <a:t> </a:t>
            </a:r>
            <a:r>
              <a:rPr lang="en-US" sz="1700" dirty="0" err="1" smtClean="0"/>
              <a:t>ke</a:t>
            </a:r>
            <a:r>
              <a:rPr lang="en-US" sz="1700" dirty="0" smtClean="0"/>
              <a:t> </a:t>
            </a:r>
            <a:r>
              <a:rPr lang="en-US" sz="1700" dirty="0" err="1" smtClean="0"/>
              <a:t>bawah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selang</a:t>
            </a:r>
            <a:r>
              <a:rPr lang="en-US" sz="1700" dirty="0" smtClean="0"/>
              <a:t> 𝐼 </a:t>
            </a:r>
            <a:endParaRPr lang="en-US" sz="1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28600"/>
            <a:ext cx="34290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153400" cy="198120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Selidikilah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naik</a:t>
            </a:r>
            <a:r>
              <a:rPr lang="en-US" sz="2000" dirty="0" smtClean="0"/>
              <a:t>,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stasioner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turun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ditentukan</a:t>
            </a:r>
            <a:r>
              <a:rPr lang="en-US" sz="2000" dirty="0" smtClean="0"/>
              <a:t> :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Jawab</a:t>
            </a:r>
            <a:r>
              <a:rPr lang="en-US" sz="2000" dirty="0" smtClean="0"/>
              <a:t> :</a:t>
            </a:r>
            <a:endParaRPr lang="en-US" sz="20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295400" y="2133600"/>
            <a:ext cx="32319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1. Y = 3x</a:t>
            </a:r>
            <a:r>
              <a:rPr lang="en-US" sz="1600" baseline="30000" dirty="0"/>
              <a:t>2</a:t>
            </a:r>
            <a:r>
              <a:rPr lang="en-US" sz="1600" dirty="0"/>
              <a:t> + x -2          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/>
              <a:t>titik</a:t>
            </a:r>
            <a:r>
              <a:rPr lang="en-US" sz="1600" dirty="0"/>
              <a:t> x= 4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00924" y="2573338"/>
            <a:ext cx="32399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2. Y = x</a:t>
            </a:r>
            <a:r>
              <a:rPr lang="en-US" sz="1600" baseline="30000" dirty="0"/>
              <a:t>3</a:t>
            </a:r>
            <a:r>
              <a:rPr lang="en-US" sz="1600" dirty="0"/>
              <a:t> - 2x</a:t>
            </a:r>
            <a:r>
              <a:rPr lang="en-US" sz="1600" baseline="30000" dirty="0"/>
              <a:t>2</a:t>
            </a:r>
            <a:r>
              <a:rPr lang="en-US" sz="1600" dirty="0"/>
              <a:t> - 1         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/>
              <a:t>titik</a:t>
            </a:r>
            <a:r>
              <a:rPr lang="en-US" sz="1600" dirty="0"/>
              <a:t> x= 1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300924" y="3581400"/>
            <a:ext cx="34996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4. Y = sin 2x + </a:t>
            </a:r>
            <a:r>
              <a:rPr lang="en-US" sz="1600" dirty="0" err="1"/>
              <a:t>cos</a:t>
            </a:r>
            <a:r>
              <a:rPr lang="en-US" sz="1600" dirty="0"/>
              <a:t> x      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/>
              <a:t>titik</a:t>
            </a:r>
            <a:r>
              <a:rPr lang="en-US" sz="1600" dirty="0"/>
              <a:t> x = </a:t>
            </a:r>
            <a:r>
              <a:rPr lang="en-US" sz="1600" dirty="0">
                <a:cs typeface="Arial" charset="0"/>
              </a:rPr>
              <a:t>½</a:t>
            </a:r>
            <a:r>
              <a:rPr lang="en-US" sz="1600" dirty="0">
                <a:cs typeface="Arial" charset="0"/>
                <a:sym typeface="Symbol" pitchFamily="18" charset="2"/>
              </a:rPr>
              <a:t>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300924" y="3078163"/>
            <a:ext cx="32464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3. Y = </a:t>
            </a:r>
            <a:r>
              <a:rPr lang="en-US" sz="1600" dirty="0">
                <a:cs typeface="Arial" charset="0"/>
              </a:rPr>
              <a:t>½.</a:t>
            </a:r>
            <a:r>
              <a:rPr lang="en-US" sz="1600" dirty="0"/>
              <a:t>x</a:t>
            </a:r>
            <a:r>
              <a:rPr lang="en-US" sz="1600" baseline="30000" dirty="0"/>
              <a:t>4</a:t>
            </a:r>
            <a:r>
              <a:rPr lang="en-US" sz="1600" dirty="0"/>
              <a:t> - 4x</a:t>
            </a:r>
            <a:r>
              <a:rPr lang="en-US" sz="1600" baseline="30000" dirty="0"/>
              <a:t>2</a:t>
            </a:r>
            <a:r>
              <a:rPr lang="en-US" sz="1600" dirty="0"/>
              <a:t> - 7     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titik</a:t>
            </a:r>
            <a:r>
              <a:rPr lang="en-US" sz="1600" dirty="0"/>
              <a:t> x= </a:t>
            </a: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81000" y="4114800"/>
            <a:ext cx="3124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en-US" sz="1600" dirty="0"/>
              <a:t>y = 3x</a:t>
            </a:r>
            <a:r>
              <a:rPr lang="en-US" sz="1600" baseline="30000" dirty="0"/>
              <a:t>2</a:t>
            </a:r>
            <a:r>
              <a:rPr lang="en-US" sz="1600" dirty="0"/>
              <a:t> + x -2  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/>
              <a:t>titik</a:t>
            </a:r>
            <a:r>
              <a:rPr lang="en-US" sz="1600" dirty="0"/>
              <a:t> x= 4</a:t>
            </a:r>
          </a:p>
          <a:p>
            <a:pPr marL="342900" indent="-342900" algn="just"/>
            <a:r>
              <a:rPr lang="en-US" sz="1600" dirty="0"/>
              <a:t>	y ’ = 6x + 1</a:t>
            </a:r>
          </a:p>
          <a:p>
            <a:pPr marL="342900" indent="-342900" algn="just"/>
            <a:r>
              <a:rPr lang="en-US" sz="1600" dirty="0"/>
              <a:t>      y ‘ = 25 &gt; 0</a:t>
            </a:r>
          </a:p>
          <a:p>
            <a:pPr marL="342900" indent="-342900" algn="just"/>
            <a:r>
              <a:rPr lang="en-US" sz="1600" dirty="0"/>
              <a:t>    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smtClean="0"/>
              <a:t>y‘&gt;0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fungsi</a:t>
            </a:r>
            <a:r>
              <a:rPr lang="en-US" sz="1600" dirty="0"/>
              <a:t> </a:t>
            </a:r>
            <a:r>
              <a:rPr lang="en-US" sz="1600" dirty="0" err="1" smtClean="0"/>
              <a:t>dititik</a:t>
            </a:r>
            <a:r>
              <a:rPr lang="en-US" sz="1600" dirty="0" smtClean="0"/>
              <a:t> x </a:t>
            </a:r>
            <a:r>
              <a:rPr lang="en-US" sz="1600" dirty="0"/>
              <a:t>= 4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fungsi</a:t>
            </a:r>
            <a:r>
              <a:rPr lang="en-US" sz="1600" dirty="0"/>
              <a:t> </a:t>
            </a:r>
            <a:r>
              <a:rPr lang="en-US" sz="1600" dirty="0" err="1" smtClean="0"/>
              <a:t>naik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39725" y="5458361"/>
            <a:ext cx="36988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US" sz="1600" dirty="0"/>
              <a:t>2. </a:t>
            </a:r>
            <a:r>
              <a:rPr lang="en-US" sz="1600" dirty="0" smtClean="0"/>
              <a:t>y </a:t>
            </a:r>
            <a:r>
              <a:rPr lang="en-US" sz="1600" dirty="0"/>
              <a:t>= x</a:t>
            </a:r>
            <a:r>
              <a:rPr lang="en-US" sz="1600" baseline="30000" dirty="0"/>
              <a:t>3</a:t>
            </a:r>
            <a:r>
              <a:rPr lang="en-US" sz="1600" dirty="0"/>
              <a:t> - 2x</a:t>
            </a:r>
            <a:r>
              <a:rPr lang="en-US" sz="1600" baseline="30000" dirty="0"/>
              <a:t>2</a:t>
            </a:r>
            <a:r>
              <a:rPr lang="en-US" sz="1600" dirty="0"/>
              <a:t> - </a:t>
            </a:r>
            <a:r>
              <a:rPr lang="en-US" sz="1600" dirty="0" smtClean="0"/>
              <a:t>1 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titik</a:t>
            </a:r>
            <a:r>
              <a:rPr lang="en-US" sz="1600" dirty="0"/>
              <a:t> </a:t>
            </a:r>
            <a:r>
              <a:rPr lang="en-US" sz="1600" dirty="0" smtClean="0"/>
              <a:t>x = </a:t>
            </a:r>
            <a:r>
              <a:rPr lang="en-US" sz="1600" dirty="0"/>
              <a:t>1</a:t>
            </a:r>
          </a:p>
          <a:p>
            <a:pPr marL="342900" indent="-342900"/>
            <a:r>
              <a:rPr lang="en-US" sz="1600" dirty="0"/>
              <a:t>    </a:t>
            </a:r>
            <a:r>
              <a:rPr lang="en-US" sz="1600" dirty="0" smtClean="0"/>
              <a:t>y’= </a:t>
            </a:r>
            <a:r>
              <a:rPr lang="en-US" sz="1600" dirty="0"/>
              <a:t>3x</a:t>
            </a:r>
            <a:r>
              <a:rPr lang="en-US" sz="1600" baseline="30000" dirty="0"/>
              <a:t>2</a:t>
            </a:r>
            <a:r>
              <a:rPr lang="en-US" sz="1600" dirty="0"/>
              <a:t> - 4x</a:t>
            </a:r>
          </a:p>
          <a:p>
            <a:pPr marL="342900" indent="-342900"/>
            <a:r>
              <a:rPr lang="en-US" sz="1600" dirty="0"/>
              <a:t>    </a:t>
            </a:r>
            <a:r>
              <a:rPr lang="en-US" sz="1600" dirty="0" smtClean="0"/>
              <a:t>y‘ </a:t>
            </a:r>
            <a:r>
              <a:rPr lang="en-US" sz="1600" dirty="0"/>
              <a:t>=  -1 &lt; 0</a:t>
            </a:r>
          </a:p>
          <a:p>
            <a:pPr marL="342900" indent="-342900"/>
            <a:r>
              <a:rPr lang="en-US" sz="1600" dirty="0"/>
              <a:t>    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smtClean="0"/>
              <a:t>y‘&lt; </a:t>
            </a:r>
            <a:r>
              <a:rPr lang="en-US" sz="1600" dirty="0"/>
              <a:t>0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fungsi</a:t>
            </a:r>
            <a:r>
              <a:rPr lang="en-US" sz="1600" dirty="0"/>
              <a:t>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titik</a:t>
            </a:r>
            <a:r>
              <a:rPr lang="en-US" sz="1600" dirty="0"/>
              <a:t> </a:t>
            </a:r>
            <a:r>
              <a:rPr lang="en-US" sz="1600" dirty="0" smtClean="0"/>
              <a:t>x </a:t>
            </a:r>
            <a:r>
              <a:rPr lang="en-US" sz="1600" dirty="0"/>
              <a:t>= </a:t>
            </a:r>
            <a:r>
              <a:rPr lang="en-US" sz="1600" dirty="0" smtClean="0"/>
              <a:t>1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/>
              <a:t>fungsi</a:t>
            </a:r>
            <a:r>
              <a:rPr lang="en-US" sz="1600" dirty="0"/>
              <a:t> </a:t>
            </a:r>
            <a:r>
              <a:rPr lang="en-US" sz="1600" dirty="0" err="1" smtClean="0"/>
              <a:t>turun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572000" y="4038600"/>
            <a:ext cx="3810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261938" algn="l"/>
              </a:tabLst>
            </a:pPr>
            <a:r>
              <a:rPr lang="en-US" sz="1600" dirty="0"/>
              <a:t>3. y = </a:t>
            </a:r>
            <a:r>
              <a:rPr lang="en-US" sz="1600" dirty="0">
                <a:cs typeface="Arial" charset="0"/>
              </a:rPr>
              <a:t>½.</a:t>
            </a:r>
            <a:r>
              <a:rPr lang="en-US" sz="1600" dirty="0"/>
              <a:t>x</a:t>
            </a:r>
            <a:r>
              <a:rPr lang="en-US" sz="1600" baseline="30000" dirty="0"/>
              <a:t>4</a:t>
            </a:r>
            <a:r>
              <a:rPr lang="en-US" sz="1600" dirty="0"/>
              <a:t> - 4x</a:t>
            </a:r>
            <a:r>
              <a:rPr lang="en-US" sz="1600" baseline="30000" dirty="0"/>
              <a:t>2</a:t>
            </a:r>
            <a:r>
              <a:rPr lang="en-US" sz="1600" dirty="0"/>
              <a:t> - 7 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/>
              <a:t>titik</a:t>
            </a:r>
            <a:r>
              <a:rPr lang="en-US" sz="1600" dirty="0"/>
              <a:t> x= 2 </a:t>
            </a:r>
          </a:p>
          <a:p>
            <a:pPr>
              <a:tabLst>
                <a:tab pos="261938" algn="l"/>
              </a:tabLst>
            </a:pPr>
            <a:r>
              <a:rPr lang="en-US" sz="1600" dirty="0"/>
              <a:t>    y ’ = 2x</a:t>
            </a:r>
            <a:r>
              <a:rPr lang="en-US" sz="1600" baseline="30000" dirty="0"/>
              <a:t>3</a:t>
            </a:r>
            <a:r>
              <a:rPr lang="en-US" sz="1600" dirty="0"/>
              <a:t> - 8x</a:t>
            </a:r>
          </a:p>
          <a:p>
            <a:pPr>
              <a:tabLst>
                <a:tab pos="261938" algn="l"/>
              </a:tabLst>
            </a:pPr>
            <a:r>
              <a:rPr lang="en-US" sz="1600" dirty="0"/>
              <a:t>    y ‘ = 0</a:t>
            </a:r>
          </a:p>
          <a:p>
            <a:pPr>
              <a:tabLst>
                <a:tab pos="261938" algn="l"/>
              </a:tabLst>
            </a:pPr>
            <a:r>
              <a:rPr lang="en-US" sz="1600" dirty="0"/>
              <a:t>   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smtClean="0"/>
              <a:t>y‘= </a:t>
            </a:r>
            <a:r>
              <a:rPr lang="en-US" sz="1600" dirty="0"/>
              <a:t>0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 smtClean="0"/>
              <a:t>titik</a:t>
            </a:r>
            <a:r>
              <a:rPr lang="en-US" sz="1600" dirty="0" smtClean="0"/>
              <a:t>  x=2 </a:t>
            </a:r>
          </a:p>
          <a:p>
            <a:pPr>
              <a:tabLst>
                <a:tab pos="261938" algn="l"/>
              </a:tabLst>
            </a:pPr>
            <a:r>
              <a:rPr lang="en-US" sz="1600" dirty="0" smtClean="0"/>
              <a:t>	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stasioner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648200" y="5410200"/>
            <a:ext cx="434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261938" algn="l"/>
              </a:tabLst>
            </a:pPr>
            <a:r>
              <a:rPr lang="en-US" sz="1600" dirty="0"/>
              <a:t>4. </a:t>
            </a:r>
            <a:r>
              <a:rPr lang="en-US" sz="1600" dirty="0" smtClean="0"/>
              <a:t>y = </a:t>
            </a:r>
            <a:r>
              <a:rPr lang="en-US" sz="1600" dirty="0"/>
              <a:t>sin 2x + </a:t>
            </a:r>
            <a:r>
              <a:rPr lang="en-US" sz="1600" dirty="0" err="1"/>
              <a:t>cos</a:t>
            </a:r>
            <a:r>
              <a:rPr lang="en-US" sz="1600" dirty="0"/>
              <a:t> x 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titik</a:t>
            </a:r>
            <a:r>
              <a:rPr lang="en-US" sz="1600" dirty="0"/>
              <a:t> x = ½</a:t>
            </a:r>
            <a:r>
              <a:rPr lang="en-US" sz="1600" dirty="0">
                <a:sym typeface="Symbol" pitchFamily="18" charset="2"/>
              </a:rPr>
              <a:t></a:t>
            </a:r>
            <a:r>
              <a:rPr lang="en-US" sz="1600" dirty="0"/>
              <a:t> </a:t>
            </a:r>
            <a:endParaRPr lang="en-US" sz="1600" dirty="0" smtClean="0"/>
          </a:p>
          <a:p>
            <a:pPr>
              <a:tabLst>
                <a:tab pos="261938" algn="l"/>
              </a:tabLst>
            </a:pPr>
            <a:r>
              <a:rPr lang="en-US" sz="1600" dirty="0" smtClean="0"/>
              <a:t>    y’= </a:t>
            </a:r>
            <a:r>
              <a:rPr lang="en-US" sz="1600" dirty="0"/>
              <a:t>2cos 2x – sin x</a:t>
            </a:r>
          </a:p>
          <a:p>
            <a:pPr>
              <a:tabLst>
                <a:tab pos="261938" algn="l"/>
              </a:tabLst>
            </a:pPr>
            <a:r>
              <a:rPr lang="en-US" sz="1600" dirty="0"/>
              <a:t>  </a:t>
            </a:r>
            <a:r>
              <a:rPr lang="en-US" sz="1600" dirty="0" smtClean="0"/>
              <a:t>  y‘= -</a:t>
            </a:r>
            <a:r>
              <a:rPr lang="en-US" sz="1600" dirty="0"/>
              <a:t>3 &lt; 0</a:t>
            </a:r>
          </a:p>
          <a:p>
            <a:pPr>
              <a:tabLst>
                <a:tab pos="261938" algn="l"/>
              </a:tabLst>
            </a:pPr>
            <a:r>
              <a:rPr lang="en-US" sz="1600" dirty="0"/>
              <a:t>   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smtClean="0"/>
              <a:t>y‘&lt; </a:t>
            </a:r>
            <a:r>
              <a:rPr lang="en-US" sz="1600" dirty="0"/>
              <a:t>0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fungsi</a:t>
            </a:r>
            <a:r>
              <a:rPr lang="en-US" sz="1600" dirty="0"/>
              <a:t>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 smtClean="0"/>
              <a:t>titik</a:t>
            </a:r>
            <a:r>
              <a:rPr lang="en-US" sz="1600" dirty="0" smtClean="0"/>
              <a:t> x </a:t>
            </a:r>
            <a:r>
              <a:rPr lang="en-US" sz="1600" dirty="0"/>
              <a:t>= 1 </a:t>
            </a:r>
            <a:endParaRPr lang="en-US" sz="1600" dirty="0" smtClean="0"/>
          </a:p>
          <a:p>
            <a:pPr>
              <a:tabLst>
                <a:tab pos="261938" algn="l"/>
              </a:tabLst>
            </a:pPr>
            <a:r>
              <a:rPr lang="en-US" sz="1600" dirty="0" smtClean="0"/>
              <a:t>   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turun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990600" y="1712913"/>
            <a:ext cx="754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Selidikilah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,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stasioner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076325" y="2433638"/>
            <a:ext cx="3563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 y = 5x</a:t>
            </a:r>
            <a:r>
              <a:rPr lang="en-US" baseline="30000"/>
              <a:t>2</a:t>
            </a:r>
            <a:r>
              <a:rPr lang="en-US"/>
              <a:t> + x - 7          di titik x= 1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079500" y="2873375"/>
            <a:ext cx="3565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2. Y = 2x</a:t>
            </a:r>
            <a:r>
              <a:rPr lang="en-US" baseline="30000"/>
              <a:t>3</a:t>
            </a:r>
            <a:r>
              <a:rPr lang="en-US"/>
              <a:t> - 5x</a:t>
            </a:r>
            <a:r>
              <a:rPr lang="en-US" baseline="30000"/>
              <a:t>2</a:t>
            </a:r>
            <a:r>
              <a:rPr lang="en-US"/>
              <a:t> - 1       di titik x= 1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079500" y="3824288"/>
            <a:ext cx="3833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4. Y = cos 2x + sin x    di titik x = </a:t>
            </a:r>
            <a:r>
              <a:rPr lang="en-US">
                <a:cs typeface="Arial" charset="0"/>
              </a:rPr>
              <a:t>½</a:t>
            </a:r>
            <a:r>
              <a:rPr lang="en-US">
                <a:cs typeface="Arial" charset="0"/>
                <a:sym typeface="Symbol" pitchFamily="18" charset="2"/>
              </a:rPr>
              <a:t>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1079500" y="3378200"/>
            <a:ext cx="3565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3. Y = </a:t>
            </a:r>
            <a:r>
              <a:rPr lang="en-US" dirty="0" smtClean="0">
                <a:cs typeface="Arial" charset="0"/>
              </a:rPr>
              <a:t>2</a:t>
            </a:r>
            <a:r>
              <a:rPr lang="en-US" dirty="0" smtClean="0"/>
              <a:t>x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- 4x</a:t>
            </a:r>
            <a:r>
              <a:rPr lang="en-US" baseline="30000" dirty="0"/>
              <a:t>3</a:t>
            </a:r>
            <a:r>
              <a:rPr lang="en-US" dirty="0"/>
              <a:t> - 7     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x=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1.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gradien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singgung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dg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2. </a:t>
            </a:r>
            <a:r>
              <a:rPr lang="en-GB" dirty="0" err="1" smtClean="0"/>
              <a:t>Maksimum</a:t>
            </a:r>
            <a:r>
              <a:rPr lang="en-GB" dirty="0" smtClean="0"/>
              <a:t> </a:t>
            </a:r>
            <a:r>
              <a:rPr lang="en-GB" dirty="0"/>
              <a:t>&amp; </a:t>
            </a:r>
            <a:r>
              <a:rPr lang="en-GB" dirty="0" smtClean="0"/>
              <a:t>Minimum</a:t>
            </a:r>
            <a:endParaRPr lang="en-US" dirty="0"/>
          </a:p>
          <a:p>
            <a:pPr>
              <a:buNone/>
            </a:pPr>
            <a:r>
              <a:rPr lang="en-GB" dirty="0"/>
              <a:t>3</a:t>
            </a:r>
            <a:r>
              <a:rPr lang="en-GB" dirty="0" smtClean="0"/>
              <a:t>. </a:t>
            </a:r>
            <a:r>
              <a:rPr lang="en-GB" dirty="0" err="1" smtClean="0"/>
              <a:t>Monotoni</a:t>
            </a:r>
            <a:r>
              <a:rPr lang="en-GB" dirty="0" smtClean="0"/>
              <a:t> (</a:t>
            </a:r>
            <a:r>
              <a:rPr lang="en-GB" dirty="0" err="1" smtClean="0"/>
              <a:t>kemonotonan</a:t>
            </a:r>
            <a:r>
              <a:rPr lang="en-GB" dirty="0" smtClean="0"/>
              <a:t>) </a:t>
            </a:r>
            <a:r>
              <a:rPr lang="en-GB" dirty="0"/>
              <a:t>&amp; </a:t>
            </a:r>
            <a:r>
              <a:rPr lang="en-GB" dirty="0" smtClean="0"/>
              <a:t>Concavity (</a:t>
            </a:r>
            <a:r>
              <a:rPr lang="en-GB" dirty="0" err="1" smtClean="0"/>
              <a:t>Kecekungan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 smtClean="0"/>
              <a:t>4. </a:t>
            </a:r>
            <a:r>
              <a:rPr lang="en-GB" dirty="0" err="1" smtClean="0"/>
              <a:t>Kecembungan</a:t>
            </a:r>
            <a:r>
              <a:rPr lang="en-GB" dirty="0" smtClean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Kecembungan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 smtClean="0"/>
              <a:t>Kurva</a:t>
            </a:r>
            <a:r>
              <a:rPr lang="en-US" sz="1800" dirty="0" smtClean="0"/>
              <a:t> f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gambar</a:t>
            </a:r>
            <a:r>
              <a:rPr lang="en-US" sz="1800" dirty="0" smtClean="0"/>
              <a:t> 2 </a:t>
            </a:r>
            <a:r>
              <a:rPr lang="en-US" sz="1800" dirty="0" err="1" smtClean="0"/>
              <a:t>cembung</a:t>
            </a:r>
            <a:r>
              <a:rPr lang="en-US" sz="1800" dirty="0" smtClean="0"/>
              <a:t> </a:t>
            </a:r>
            <a:r>
              <a:rPr lang="en-US" sz="1800" dirty="0" err="1" smtClean="0"/>
              <a:t>keatas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selang</a:t>
            </a:r>
            <a:r>
              <a:rPr lang="en-US" sz="1800" dirty="0" smtClean="0"/>
              <a:t> (</a:t>
            </a:r>
            <a:r>
              <a:rPr lang="en-US" sz="1800" dirty="0" err="1" smtClean="0"/>
              <a:t>a,b</a:t>
            </a:r>
            <a:r>
              <a:rPr lang="en-US" sz="1800" dirty="0" smtClean="0"/>
              <a:t>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cembung</a:t>
            </a:r>
            <a:r>
              <a:rPr lang="en-US" sz="1800" dirty="0" smtClean="0"/>
              <a:t> </a:t>
            </a:r>
            <a:r>
              <a:rPr lang="en-US" sz="1800" dirty="0" err="1" smtClean="0"/>
              <a:t>kebawah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selang</a:t>
            </a:r>
            <a:r>
              <a:rPr lang="en-US" sz="1800" dirty="0" smtClean="0"/>
              <a:t> (</a:t>
            </a:r>
            <a:r>
              <a:rPr lang="en-US" sz="1800" dirty="0" err="1" smtClean="0"/>
              <a:t>b,c</a:t>
            </a:r>
            <a:r>
              <a:rPr lang="en-US" sz="1800" dirty="0" smtClean="0"/>
              <a:t>).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selang</a:t>
            </a:r>
            <a:r>
              <a:rPr lang="en-US" sz="1800" dirty="0" smtClean="0"/>
              <a:t> (</a:t>
            </a:r>
            <a:r>
              <a:rPr lang="en-US" sz="1800" dirty="0" err="1" smtClean="0"/>
              <a:t>a,b</a:t>
            </a:r>
            <a:r>
              <a:rPr lang="en-US" sz="1800" dirty="0" smtClean="0"/>
              <a:t>) </a:t>
            </a:r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 smtClean="0"/>
              <a:t>sembarang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riil</a:t>
            </a:r>
            <a:r>
              <a:rPr lang="en-US" sz="1800" dirty="0" smtClean="0"/>
              <a:t> x</a:t>
            </a:r>
            <a:r>
              <a:rPr lang="en-US" sz="1800" baseline="-25000" dirty="0" smtClean="0"/>
              <a:t>o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harga</a:t>
            </a:r>
            <a:r>
              <a:rPr lang="en-US" sz="1800" dirty="0" smtClean="0"/>
              <a:t> </a:t>
            </a:r>
            <a:r>
              <a:rPr lang="en-US" sz="1800" dirty="0" err="1" smtClean="0"/>
              <a:t>turunan</a:t>
            </a:r>
            <a:r>
              <a:rPr lang="en-US" sz="1800" dirty="0" smtClean="0"/>
              <a:t> </a:t>
            </a:r>
            <a:r>
              <a:rPr lang="en-US" sz="1800" dirty="0" err="1" smtClean="0"/>
              <a:t>kedua</a:t>
            </a:r>
            <a:r>
              <a:rPr lang="en-US" sz="1800" dirty="0" smtClean="0"/>
              <a:t> f </a:t>
            </a:r>
            <a:r>
              <a:rPr lang="en-US" sz="1800" dirty="0" err="1" smtClean="0"/>
              <a:t>pada</a:t>
            </a:r>
            <a:r>
              <a:rPr lang="en-US" sz="1800" dirty="0" smtClean="0"/>
              <a:t> x = x</a:t>
            </a:r>
            <a:r>
              <a:rPr lang="en-US" sz="1800" baseline="-25000" dirty="0" smtClean="0"/>
              <a:t>o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f”(x</a:t>
            </a:r>
            <a:r>
              <a:rPr lang="en-US" sz="1800" baseline="-25000" dirty="0" smtClean="0"/>
              <a:t>o</a:t>
            </a:r>
            <a:r>
              <a:rPr lang="en-US" sz="1800" dirty="0" smtClean="0"/>
              <a:t>) &lt; 0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kurva</a:t>
            </a:r>
            <a:r>
              <a:rPr lang="en-US" sz="1800" dirty="0" smtClean="0"/>
              <a:t> f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selang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cekung</a:t>
            </a:r>
            <a:r>
              <a:rPr lang="en-US" sz="1800" dirty="0" smtClean="0"/>
              <a:t> </a:t>
            </a:r>
            <a:r>
              <a:rPr lang="en-US" sz="1800" dirty="0" err="1" smtClean="0"/>
              <a:t>kebawah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cembung</a:t>
            </a:r>
            <a:r>
              <a:rPr lang="en-US" sz="1800" dirty="0" smtClean="0"/>
              <a:t> </a:t>
            </a:r>
            <a:r>
              <a:rPr lang="en-US" sz="1800" dirty="0" err="1" smtClean="0"/>
              <a:t>keatas</a:t>
            </a:r>
            <a:r>
              <a:rPr lang="en-US" sz="1800" dirty="0" smtClean="0"/>
              <a:t>.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selang</a:t>
            </a:r>
            <a:r>
              <a:rPr lang="en-US" sz="1800" dirty="0" smtClean="0"/>
              <a:t> (</a:t>
            </a:r>
            <a:r>
              <a:rPr lang="en-US" sz="1800" dirty="0" err="1" smtClean="0"/>
              <a:t>a,b</a:t>
            </a:r>
            <a:r>
              <a:rPr lang="en-US" sz="1800" dirty="0" smtClean="0"/>
              <a:t>) </a:t>
            </a:r>
            <a:r>
              <a:rPr lang="en-US" sz="1800" dirty="0" err="1" smtClean="0"/>
              <a:t>harga</a:t>
            </a:r>
            <a:r>
              <a:rPr lang="en-US" sz="1800" dirty="0" smtClean="0"/>
              <a:t> f”(x</a:t>
            </a:r>
            <a:r>
              <a:rPr lang="en-US" sz="1800" baseline="-25000" dirty="0" smtClean="0"/>
              <a:t>o</a:t>
            </a:r>
            <a:r>
              <a:rPr lang="en-US" sz="1800" dirty="0" smtClean="0"/>
              <a:t>) &gt; 0,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kurva</a:t>
            </a:r>
            <a:r>
              <a:rPr lang="en-US" sz="1800" dirty="0" smtClean="0"/>
              <a:t> f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selang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cekung</a:t>
            </a:r>
            <a:r>
              <a:rPr lang="en-US" sz="1800" dirty="0" smtClean="0"/>
              <a:t> </a:t>
            </a:r>
            <a:r>
              <a:rPr lang="en-US" sz="1800" dirty="0" err="1" smtClean="0"/>
              <a:t>keatas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cembung</a:t>
            </a:r>
            <a:r>
              <a:rPr lang="en-US" sz="1800" dirty="0" smtClean="0"/>
              <a:t> </a:t>
            </a:r>
            <a:r>
              <a:rPr lang="en-US" sz="1800" dirty="0" err="1" smtClean="0"/>
              <a:t>kebawah</a:t>
            </a:r>
            <a:r>
              <a:rPr lang="en-US" sz="1800" dirty="0" smtClean="0"/>
              <a:t>.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0"/>
            <a:ext cx="58293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1. </a:t>
            </a:r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cembung</a:t>
            </a:r>
            <a:r>
              <a:rPr lang="en-US" sz="2000" dirty="0" smtClean="0"/>
              <a:t> </a:t>
            </a:r>
            <a:r>
              <a:rPr lang="en-US" sz="2000" dirty="0" err="1" smtClean="0"/>
              <a:t>keatas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cembung</a:t>
            </a:r>
            <a:r>
              <a:rPr lang="en-US" sz="2000" dirty="0" smtClean="0"/>
              <a:t> </a:t>
            </a:r>
            <a:r>
              <a:rPr lang="en-US" sz="2000" dirty="0" err="1" smtClean="0"/>
              <a:t>kebawah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f(x) = 6 – 5x + 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Jawab</a:t>
            </a:r>
            <a:r>
              <a:rPr lang="en-US" sz="2000" dirty="0" smtClean="0"/>
              <a:t> :</a:t>
            </a:r>
          </a:p>
          <a:p>
            <a:pPr>
              <a:buNone/>
            </a:pPr>
            <a:r>
              <a:rPr lang="en-US" sz="2000" dirty="0" smtClean="0"/>
              <a:t>	f(x) = 6 – 5x + x</a:t>
            </a:r>
            <a:r>
              <a:rPr lang="en-US" sz="2000" baseline="30000" dirty="0" smtClean="0"/>
              <a:t>2</a:t>
            </a:r>
          </a:p>
          <a:p>
            <a:pPr>
              <a:buNone/>
            </a:pPr>
            <a:r>
              <a:rPr lang="en-US" sz="2000" dirty="0" smtClean="0"/>
              <a:t>	f’(x) = -5 + 2x</a:t>
            </a:r>
          </a:p>
          <a:p>
            <a:pPr>
              <a:buNone/>
            </a:pPr>
            <a:r>
              <a:rPr lang="en-US" sz="2000" dirty="0" smtClean="0"/>
              <a:t>	f’’(x) = 2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Karena</a:t>
            </a:r>
            <a:r>
              <a:rPr lang="en-US" sz="2000" dirty="0" smtClean="0"/>
              <a:t> f’’(x) &gt; 0,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f </a:t>
            </a:r>
            <a:r>
              <a:rPr lang="en-US" sz="2000" dirty="0" err="1" smtClean="0"/>
              <a:t>cembung</a:t>
            </a:r>
            <a:r>
              <a:rPr lang="en-US" sz="2000" dirty="0" smtClean="0"/>
              <a:t> </a:t>
            </a:r>
            <a:r>
              <a:rPr lang="en-US" sz="2000" dirty="0" err="1" smtClean="0"/>
              <a:t>kebawah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f(x) = -x</a:t>
            </a:r>
            <a:r>
              <a:rPr lang="en-US" baseline="30000" dirty="0" smtClean="0"/>
              <a:t>3</a:t>
            </a:r>
            <a:r>
              <a:rPr lang="en-US" dirty="0" smtClean="0"/>
              <a:t> + 3x</a:t>
            </a:r>
            <a:r>
              <a:rPr lang="en-US" baseline="30000" dirty="0" smtClean="0"/>
              <a:t>2</a:t>
            </a:r>
            <a:r>
              <a:rPr lang="en-US" dirty="0" smtClean="0"/>
              <a:t> + x + 2,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f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cembung</a:t>
            </a:r>
            <a:r>
              <a:rPr lang="en-US" dirty="0" smtClean="0"/>
              <a:t> </a:t>
            </a:r>
            <a:r>
              <a:rPr lang="en-US" dirty="0" err="1" smtClean="0"/>
              <a:t>kebawah</a:t>
            </a:r>
            <a:r>
              <a:rPr lang="en-US" dirty="0" smtClean="0"/>
              <a:t>,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cembung</a:t>
            </a:r>
            <a:r>
              <a:rPr lang="en-US" dirty="0" smtClean="0"/>
              <a:t> </a:t>
            </a:r>
            <a:r>
              <a:rPr lang="en-US" dirty="0" err="1" smtClean="0"/>
              <a:t>keatas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belok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err="1" smtClean="0"/>
              <a:t>Jawab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 f(x) = -x</a:t>
            </a:r>
            <a:r>
              <a:rPr lang="en-US" baseline="30000" dirty="0" smtClean="0"/>
              <a:t>3</a:t>
            </a:r>
            <a:r>
              <a:rPr lang="en-US" dirty="0" smtClean="0"/>
              <a:t> + 3x</a:t>
            </a:r>
            <a:r>
              <a:rPr lang="en-US" baseline="30000" dirty="0" smtClean="0"/>
              <a:t>2</a:t>
            </a:r>
            <a:r>
              <a:rPr lang="en-US" dirty="0" smtClean="0"/>
              <a:t> + x + 2 </a:t>
            </a:r>
          </a:p>
          <a:p>
            <a:pPr>
              <a:buNone/>
            </a:pPr>
            <a:r>
              <a:rPr lang="en-US" dirty="0" smtClean="0"/>
              <a:t>	f’(x) = -3x</a:t>
            </a:r>
            <a:r>
              <a:rPr lang="en-US" baseline="30000" dirty="0" smtClean="0"/>
              <a:t>2</a:t>
            </a:r>
            <a:r>
              <a:rPr lang="en-US" dirty="0" smtClean="0"/>
              <a:t> + 6x + 1</a:t>
            </a:r>
          </a:p>
          <a:p>
            <a:pPr>
              <a:buNone/>
            </a:pPr>
            <a:r>
              <a:rPr lang="en-US" dirty="0" smtClean="0"/>
              <a:t>	f’’(x) = -6x + 6	</a:t>
            </a:r>
          </a:p>
          <a:p>
            <a:pPr>
              <a:buNone/>
            </a:pPr>
            <a:r>
              <a:rPr lang="en-US" dirty="0" smtClean="0"/>
              <a:t>	Daerah </a:t>
            </a:r>
            <a:r>
              <a:rPr lang="en-US" dirty="0" err="1" smtClean="0"/>
              <a:t>cembung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	f’’(x) = -6x + 6 &lt; 0 </a:t>
            </a:r>
          </a:p>
          <a:p>
            <a:pPr>
              <a:buNone/>
            </a:pPr>
            <a:r>
              <a:rPr lang="en-US" dirty="0" smtClean="0"/>
              <a:t>				x &lt; -6/-6</a:t>
            </a:r>
          </a:p>
          <a:p>
            <a:pPr>
              <a:buNone/>
            </a:pPr>
            <a:r>
              <a:rPr lang="en-US" dirty="0" smtClean="0"/>
              <a:t>				x &lt; 1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81600" y="3295650"/>
            <a:ext cx="373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Daerah </a:t>
            </a:r>
            <a:r>
              <a:rPr lang="en-US" sz="2400" dirty="0" err="1" smtClean="0"/>
              <a:t>cembung</a:t>
            </a:r>
            <a:r>
              <a:rPr lang="en-US" sz="2400" dirty="0" smtClean="0"/>
              <a:t> </a:t>
            </a:r>
            <a:r>
              <a:rPr lang="en-US" sz="2400" dirty="0" err="1" smtClean="0"/>
              <a:t>kebawah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f’’(x) = -6x + 6 &gt; 0</a:t>
            </a:r>
          </a:p>
          <a:p>
            <a:pPr>
              <a:buNone/>
            </a:pPr>
            <a:r>
              <a:rPr lang="en-US" sz="2400" dirty="0" smtClean="0"/>
              <a:t>                     x &gt; -6/-6</a:t>
            </a:r>
          </a:p>
          <a:p>
            <a:pPr>
              <a:buNone/>
            </a:pPr>
            <a:r>
              <a:rPr lang="en-US" sz="2400" dirty="0" smtClean="0"/>
              <a:t>	          x &gt; 1	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181600" y="4831140"/>
            <a:ext cx="373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belok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f’’(x) = -6x + 6 = 0</a:t>
            </a:r>
          </a:p>
          <a:p>
            <a:pPr>
              <a:buNone/>
            </a:pPr>
            <a:r>
              <a:rPr lang="en-US" sz="2400" dirty="0" smtClean="0"/>
              <a:t>                     x = -6/-6</a:t>
            </a:r>
          </a:p>
          <a:p>
            <a:pPr>
              <a:buNone/>
            </a:pPr>
            <a:r>
              <a:rPr lang="en-US" sz="2400" dirty="0" smtClean="0"/>
              <a:t>	          x = 1	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392091" y="4839097"/>
            <a:ext cx="312261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95437"/>
            <a:ext cx="8991600" cy="419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Agar </a:t>
            </a:r>
            <a:r>
              <a:rPr lang="en-GB" dirty="0" err="1"/>
              <a:t>mahasiswa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:</a:t>
            </a:r>
            <a:endParaRPr lang="en-US" dirty="0"/>
          </a:p>
          <a:p>
            <a:pPr lvl="0"/>
            <a:r>
              <a:rPr lang="en-GB" dirty="0" err="1"/>
              <a:t>Menjawab</a:t>
            </a:r>
            <a:r>
              <a:rPr lang="en-GB" dirty="0"/>
              <a:t> </a:t>
            </a:r>
            <a:r>
              <a:rPr lang="en-GB" dirty="0" err="1"/>
              <a:t>pertanyaan</a:t>
            </a:r>
            <a:r>
              <a:rPr lang="en-GB" dirty="0"/>
              <a:t> </a:t>
            </a:r>
            <a:r>
              <a:rPr lang="en-GB" dirty="0" err="1"/>
              <a:t>apakah</a:t>
            </a:r>
            <a:r>
              <a:rPr lang="en-GB" dirty="0"/>
              <a:t> </a:t>
            </a:r>
            <a:r>
              <a:rPr lang="en-GB" dirty="0" err="1"/>
              <a:t>daerah</a:t>
            </a:r>
            <a:r>
              <a:rPr lang="en-GB" dirty="0"/>
              <a:t> </a:t>
            </a:r>
            <a:r>
              <a:rPr lang="en-GB" dirty="0" err="1"/>
              <a:t>asal</a:t>
            </a:r>
            <a:r>
              <a:rPr lang="en-GB" dirty="0"/>
              <a:t> (s) yang </a:t>
            </a:r>
            <a:r>
              <a:rPr lang="en-GB" dirty="0" err="1"/>
              <a:t>diberi</a:t>
            </a:r>
            <a:r>
              <a:rPr lang="en-GB" dirty="0"/>
              <a:t> </a:t>
            </a:r>
            <a:r>
              <a:rPr lang="en-GB" dirty="0" err="1"/>
              <a:t>fungsi</a:t>
            </a:r>
            <a:r>
              <a:rPr lang="en-GB" i="1" dirty="0"/>
              <a:t> f </a:t>
            </a:r>
            <a:r>
              <a:rPr lang="en-GB" dirty="0"/>
              <a:t> </a:t>
            </a:r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nilai</a:t>
            </a:r>
            <a:r>
              <a:rPr lang="en-GB" dirty="0"/>
              <a:t> </a:t>
            </a:r>
            <a:r>
              <a:rPr lang="en-GB" dirty="0" err="1" smtClean="0"/>
              <a:t>maksimal</a:t>
            </a:r>
            <a:r>
              <a:rPr lang="en-GB" dirty="0" smtClean="0"/>
              <a:t> </a:t>
            </a:r>
            <a:r>
              <a:rPr lang="en-GB" dirty="0"/>
              <a:t>&amp; </a:t>
            </a:r>
            <a:r>
              <a:rPr lang="en-GB" dirty="0" smtClean="0"/>
              <a:t>minimal.</a:t>
            </a:r>
            <a:endParaRPr lang="en-US" dirty="0"/>
          </a:p>
          <a:p>
            <a:pPr lvl="0"/>
            <a:r>
              <a:rPr lang="en-GB" dirty="0" err="1"/>
              <a:t>Memutuskan</a:t>
            </a:r>
            <a:r>
              <a:rPr lang="en-GB" dirty="0"/>
              <a:t> </a:t>
            </a:r>
            <a:r>
              <a:rPr lang="en-GB" dirty="0" err="1"/>
              <a:t>dimana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fungsi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naik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di</a:t>
            </a:r>
            <a:r>
              <a:rPr lang="en-GB" dirty="0"/>
              <a:t> </a:t>
            </a:r>
            <a:r>
              <a:rPr lang="en-GB" dirty="0" err="1" smtClean="0"/>
              <a:t>mana</a:t>
            </a:r>
            <a:r>
              <a:rPr lang="en-GB" dirty="0" smtClean="0"/>
              <a:t>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turun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1.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Gradien</a:t>
            </a:r>
            <a:r>
              <a:rPr lang="en-US" sz="3200" dirty="0" smtClean="0"/>
              <a:t> </a:t>
            </a:r>
            <a:r>
              <a:rPr lang="en-US" sz="3200" dirty="0" err="1" smtClean="0"/>
              <a:t>Garis</a:t>
            </a:r>
            <a:r>
              <a:rPr lang="en-US" sz="3200" dirty="0" smtClean="0"/>
              <a:t> </a:t>
            </a:r>
            <a:r>
              <a:rPr lang="en-US" sz="3200" dirty="0" err="1" smtClean="0"/>
              <a:t>Singgung</a:t>
            </a:r>
            <a:r>
              <a:rPr lang="en-US" sz="3200" dirty="0" smtClean="0"/>
              <a:t> </a:t>
            </a:r>
            <a:r>
              <a:rPr lang="en-US" sz="3200" dirty="0" err="1" smtClean="0"/>
              <a:t>Kurva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524000"/>
            <a:ext cx="8839200" cy="52578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masuk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inti</a:t>
            </a:r>
            <a:r>
              <a:rPr lang="en-US" sz="2000" dirty="0" smtClean="0"/>
              <a:t> </a:t>
            </a:r>
            <a:r>
              <a:rPr lang="en-US" sz="2000" dirty="0" err="1" smtClean="0"/>
              <a:t>materi</a:t>
            </a:r>
            <a:r>
              <a:rPr lang="en-US" sz="2000" dirty="0" smtClean="0"/>
              <a:t>,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mengulang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gradien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disimbolkan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b="1" dirty="0" smtClean="0"/>
              <a:t>m</a:t>
            </a:r>
            <a:r>
              <a:rPr lang="en-US" sz="2000" dirty="0" smtClean="0"/>
              <a:t>,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:</a:t>
            </a:r>
          </a:p>
          <a:p>
            <a:pPr lvl="1">
              <a:lnSpc>
                <a:spcPct val="150000"/>
              </a:lnSpc>
            </a:pPr>
            <a:r>
              <a:rPr lang="en-US" sz="1800" dirty="0" err="1" smtClean="0"/>
              <a:t>gradien</a:t>
            </a:r>
            <a:r>
              <a:rPr lang="en-US" sz="1800" dirty="0" smtClean="0"/>
              <a:t> </a:t>
            </a:r>
            <a:r>
              <a:rPr lang="en-US" sz="1800" dirty="0" err="1" smtClean="0"/>
              <a:t>garis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persamaan</a:t>
            </a:r>
            <a:r>
              <a:rPr lang="en-US" sz="1800" dirty="0" smtClean="0"/>
              <a:t> y = </a:t>
            </a:r>
            <a:r>
              <a:rPr lang="en-US" sz="1800" dirty="0" err="1" smtClean="0"/>
              <a:t>mx</a:t>
            </a:r>
            <a:r>
              <a:rPr lang="en-US" sz="1800" dirty="0" smtClean="0"/>
              <a:t> + c </a:t>
            </a:r>
            <a:r>
              <a:rPr lang="en-US" sz="1800" dirty="0" err="1" smtClean="0"/>
              <a:t>adalam</a:t>
            </a:r>
            <a:r>
              <a:rPr lang="en-US" sz="1800" dirty="0" smtClean="0"/>
              <a:t> </a:t>
            </a:r>
            <a:r>
              <a:rPr lang="en-US" sz="1800" b="1" dirty="0" smtClean="0"/>
              <a:t>m</a:t>
            </a:r>
          </a:p>
          <a:p>
            <a:pPr lvl="1">
              <a:lnSpc>
                <a:spcPct val="150000"/>
              </a:lnSpc>
            </a:pPr>
            <a:r>
              <a:rPr lang="en-US" sz="1800" dirty="0" err="1" smtClean="0"/>
              <a:t>gradien</a:t>
            </a:r>
            <a:r>
              <a:rPr lang="en-US" sz="1800" dirty="0" smtClean="0"/>
              <a:t> </a:t>
            </a:r>
            <a:r>
              <a:rPr lang="en-US" sz="1800" dirty="0" err="1" smtClean="0"/>
              <a:t>garis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persamaan</a:t>
            </a:r>
            <a:r>
              <a:rPr lang="en-US" sz="1800" dirty="0" smtClean="0"/>
              <a:t> ax + by = c,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b="1" dirty="0" smtClean="0"/>
              <a:t>m = -a/b</a:t>
            </a:r>
          </a:p>
          <a:p>
            <a:pPr lvl="1">
              <a:lnSpc>
                <a:spcPct val="150000"/>
              </a:lnSpc>
            </a:pPr>
            <a:r>
              <a:rPr lang="en-US" sz="1800" dirty="0" err="1" smtClean="0"/>
              <a:t>gradien</a:t>
            </a:r>
            <a:r>
              <a:rPr lang="en-US" sz="1800" dirty="0" smtClean="0"/>
              <a:t> </a:t>
            </a:r>
            <a:r>
              <a:rPr lang="en-US" sz="1800" dirty="0" err="1" smtClean="0"/>
              <a:t>garis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diketahui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titik</a:t>
            </a:r>
            <a:r>
              <a:rPr lang="en-US" sz="1800" dirty="0" smtClean="0"/>
              <a:t>, </a:t>
            </a:r>
            <a:r>
              <a:rPr lang="en-US" sz="1800" dirty="0" err="1" smtClean="0"/>
              <a:t>misal</a:t>
            </a:r>
            <a:r>
              <a:rPr lang="en-US" sz="1800" dirty="0" smtClean="0"/>
              <a:t> (x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,y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) </a:t>
            </a:r>
            <a:r>
              <a:rPr lang="en-US" sz="1800" dirty="0" err="1" smtClean="0"/>
              <a:t>dan</a:t>
            </a:r>
            <a:r>
              <a:rPr lang="en-US" sz="1800" dirty="0" smtClean="0"/>
              <a:t> (x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,y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)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mencari</a:t>
            </a:r>
            <a:r>
              <a:rPr lang="en-US" sz="1800" dirty="0" smtClean="0"/>
              <a:t> </a:t>
            </a:r>
            <a:r>
              <a:rPr lang="en-US" sz="1800" dirty="0" err="1" smtClean="0"/>
              <a:t>gradien</a:t>
            </a:r>
            <a:r>
              <a:rPr lang="en-US" sz="1800" dirty="0" smtClean="0"/>
              <a:t> </a:t>
            </a:r>
            <a:r>
              <a:rPr lang="en-US" sz="1800" dirty="0" err="1" smtClean="0"/>
              <a:t>garisnya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Gradien</a:t>
            </a:r>
            <a:r>
              <a:rPr lang="en-US" sz="2000" dirty="0" smtClean="0"/>
              <a:t> 2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lurus</a:t>
            </a:r>
            <a:r>
              <a:rPr lang="en-US" sz="2000" dirty="0" smtClean="0"/>
              <a:t>,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ketentuan</a:t>
            </a:r>
            <a:r>
              <a:rPr lang="en-US" sz="2000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US" sz="1700" dirty="0" err="1" smtClean="0"/>
              <a:t>jika</a:t>
            </a:r>
            <a:r>
              <a:rPr lang="en-US" sz="1700" dirty="0" smtClean="0"/>
              <a:t> </a:t>
            </a:r>
            <a:r>
              <a:rPr lang="en-US" sz="1700" dirty="0" err="1" smtClean="0"/>
              <a:t>saling</a:t>
            </a:r>
            <a:r>
              <a:rPr lang="en-US" sz="1700" dirty="0" smtClean="0"/>
              <a:t> </a:t>
            </a:r>
            <a:r>
              <a:rPr lang="en-US" sz="1700" dirty="0" err="1" smtClean="0"/>
              <a:t>sejajar</a:t>
            </a:r>
            <a:r>
              <a:rPr lang="en-US" sz="1700" dirty="0" smtClean="0"/>
              <a:t> </a:t>
            </a:r>
            <a:r>
              <a:rPr lang="en-US" sz="1700" dirty="0" err="1" smtClean="0"/>
              <a:t>maka</a:t>
            </a:r>
            <a:r>
              <a:rPr lang="en-US" sz="1700" dirty="0" smtClean="0"/>
              <a:t> </a:t>
            </a:r>
            <a:r>
              <a:rPr lang="en-US" sz="1700" b="1" dirty="0" smtClean="0"/>
              <a:t>m</a:t>
            </a:r>
            <a:r>
              <a:rPr lang="en-US" sz="1700" b="1" baseline="-25000" dirty="0" smtClean="0"/>
              <a:t>1</a:t>
            </a:r>
            <a:r>
              <a:rPr lang="en-US" sz="1700" b="1" dirty="0" smtClean="0"/>
              <a:t> = m</a:t>
            </a:r>
            <a:r>
              <a:rPr lang="en-US" sz="1700" b="1" baseline="-25000" dirty="0" smtClean="0"/>
              <a:t>2</a:t>
            </a:r>
          </a:p>
          <a:p>
            <a:pPr lvl="1">
              <a:lnSpc>
                <a:spcPct val="150000"/>
              </a:lnSpc>
            </a:pPr>
            <a:r>
              <a:rPr lang="en-US" sz="1700" dirty="0" err="1" smtClean="0"/>
              <a:t>jika</a:t>
            </a:r>
            <a:r>
              <a:rPr lang="en-US" sz="1700" dirty="0" smtClean="0"/>
              <a:t> </a:t>
            </a:r>
            <a:r>
              <a:rPr lang="en-US" sz="1700" dirty="0" err="1" smtClean="0"/>
              <a:t>saling</a:t>
            </a:r>
            <a:r>
              <a:rPr lang="en-US" sz="1700" dirty="0" smtClean="0"/>
              <a:t> </a:t>
            </a:r>
            <a:r>
              <a:rPr lang="en-US" sz="1700" dirty="0" err="1" smtClean="0"/>
              <a:t>tegak</a:t>
            </a:r>
            <a:r>
              <a:rPr lang="en-US" sz="1700" dirty="0" smtClean="0"/>
              <a:t> </a:t>
            </a:r>
            <a:r>
              <a:rPr lang="en-US" sz="1700" dirty="0" err="1" smtClean="0"/>
              <a:t>lurus</a:t>
            </a:r>
            <a:r>
              <a:rPr lang="en-US" sz="1700" dirty="0" smtClean="0"/>
              <a:t> </a:t>
            </a:r>
            <a:r>
              <a:rPr lang="en-US" sz="1700" dirty="0" err="1" smtClean="0"/>
              <a:t>maka</a:t>
            </a:r>
            <a:r>
              <a:rPr lang="en-US" sz="1700" dirty="0" smtClean="0"/>
              <a:t> </a:t>
            </a:r>
            <a:r>
              <a:rPr lang="en-US" sz="1700" b="1" dirty="0" smtClean="0"/>
              <a:t>m</a:t>
            </a:r>
            <a:r>
              <a:rPr lang="en-US" sz="1700" b="1" baseline="-25000" dirty="0" smtClean="0"/>
              <a:t>1</a:t>
            </a:r>
            <a:r>
              <a:rPr lang="en-US" sz="1700" b="1" dirty="0" smtClean="0"/>
              <a:t> . m</a:t>
            </a:r>
            <a:r>
              <a:rPr lang="en-US" sz="1700" b="1" baseline="-25000" dirty="0" smtClean="0"/>
              <a:t>2</a:t>
            </a:r>
            <a:r>
              <a:rPr lang="en-US" sz="1700" b="1" dirty="0" smtClean="0"/>
              <a:t> = -1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persamaan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garis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singgung</a:t>
            </a:r>
            <a:r>
              <a:rPr lang="en-US" sz="2000" b="1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gradiennya</a:t>
            </a:r>
            <a:r>
              <a:rPr lang="en-US" sz="2000" dirty="0" smtClean="0"/>
              <a:t> m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menyinggung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(x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b="1" dirty="0" smtClean="0"/>
              <a:t>y – y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 = m(x – x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) </a:t>
            </a:r>
          </a:p>
          <a:p>
            <a:pPr lvl="1">
              <a:lnSpc>
                <a:spcPct val="150000"/>
              </a:lnSpc>
            </a:pPr>
            <a:endParaRPr lang="en-US" sz="20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6400" y="3810000"/>
          <a:ext cx="1201271" cy="609600"/>
        </p:xfrm>
        <a:graphic>
          <a:graphicData uri="http://schemas.openxmlformats.org/presentationml/2006/ole">
            <p:oleObj spid="_x0000_s46082" name="Equation" r:id="rId3" imgW="8506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1676400"/>
            <a:ext cx="6172200" cy="396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Singgung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endParaRPr lang="en-US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7350" y="1828800"/>
            <a:ext cx="581025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447800" y="5867400"/>
            <a:ext cx="24482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note : 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absis</a:t>
            </a:r>
            <a:endParaRPr lang="en-US" dirty="0" smtClean="0"/>
          </a:p>
          <a:p>
            <a:r>
              <a:rPr lang="en-US" dirty="0" smtClean="0"/>
              <a:t>         y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ordinat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1.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Gradien</a:t>
            </a:r>
            <a:r>
              <a:rPr lang="en-US" sz="3200" dirty="0" smtClean="0"/>
              <a:t> </a:t>
            </a:r>
            <a:r>
              <a:rPr lang="en-US" sz="3200" dirty="0" err="1" smtClean="0"/>
              <a:t>Garis</a:t>
            </a:r>
            <a:r>
              <a:rPr lang="en-US" sz="3200" dirty="0" smtClean="0"/>
              <a:t> </a:t>
            </a:r>
            <a:r>
              <a:rPr lang="en-US" sz="3200" dirty="0" err="1" smtClean="0"/>
              <a:t>Singgung</a:t>
            </a:r>
            <a:r>
              <a:rPr lang="en-US" sz="3200" dirty="0" smtClean="0"/>
              <a:t> </a:t>
            </a:r>
            <a:r>
              <a:rPr lang="en-US" sz="3200" dirty="0" err="1" smtClean="0"/>
              <a:t>Kurva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Misal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g </a:t>
            </a:r>
            <a:r>
              <a:rPr lang="en-US" sz="2000" dirty="0" err="1" smtClean="0"/>
              <a:t>menyinggung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y = f(x) </a:t>
            </a:r>
            <a:r>
              <a:rPr lang="en-US" sz="2000" dirty="0" err="1" smtClean="0"/>
              <a:t>dititik</a:t>
            </a:r>
            <a:r>
              <a:rPr lang="en-US" sz="2000" dirty="0" smtClean="0"/>
              <a:t> (x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gradien</a:t>
            </a:r>
            <a:r>
              <a:rPr lang="en-US" sz="2000" dirty="0" smtClean="0"/>
              <a:t> m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:</a:t>
            </a:r>
          </a:p>
          <a:p>
            <a:pPr>
              <a:buNone/>
            </a:pPr>
            <a:r>
              <a:rPr lang="en-US" sz="2000" dirty="0" smtClean="0"/>
              <a:t>1. </a:t>
            </a:r>
            <a:r>
              <a:rPr lang="en-US" sz="2000" dirty="0" err="1" smtClean="0"/>
              <a:t>Tentukan</a:t>
            </a:r>
            <a:r>
              <a:rPr lang="en-US" sz="2000" dirty="0" smtClean="0"/>
              <a:t> y’ </a:t>
            </a:r>
            <a:r>
              <a:rPr lang="en-US" sz="2000" dirty="0" err="1" smtClean="0"/>
              <a:t>atau</a:t>
            </a:r>
            <a:r>
              <a:rPr lang="en-US" sz="2000" dirty="0" smtClean="0"/>
              <a:t> f’(x)</a:t>
            </a:r>
          </a:p>
          <a:p>
            <a:pPr>
              <a:buNone/>
            </a:pPr>
            <a:r>
              <a:rPr lang="en-US" sz="2000" dirty="0" smtClean="0"/>
              <a:t>2.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gradien</a:t>
            </a:r>
            <a:r>
              <a:rPr lang="en-US" sz="2000" dirty="0" smtClean="0"/>
              <a:t> (m), </a:t>
            </a:r>
            <a:r>
              <a:rPr lang="en-US" sz="2000" dirty="0" err="1" smtClean="0"/>
              <a:t>masukan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x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(x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 </a:t>
            </a:r>
            <a:r>
              <a:rPr lang="en-US" sz="2000" dirty="0" err="1" smtClean="0"/>
              <a:t>maka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/>
              <a:t>m = f’(x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)</a:t>
            </a:r>
          </a:p>
          <a:p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>
              <a:buNone/>
            </a:pPr>
            <a:r>
              <a:rPr lang="en-US" sz="2000" dirty="0" smtClean="0"/>
              <a:t> 1. </a:t>
            </a:r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gradien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singgung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y = 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+3x </a:t>
            </a:r>
            <a:r>
              <a:rPr lang="en-US" sz="2000" dirty="0" err="1" smtClean="0"/>
              <a:t>dititik</a:t>
            </a:r>
            <a:r>
              <a:rPr lang="en-US" sz="2000" dirty="0" smtClean="0"/>
              <a:t> (1,-4)!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jawab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	   y = 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+3x  </a:t>
            </a:r>
            <a:r>
              <a:rPr lang="en-US" sz="2000" dirty="0" err="1" smtClean="0"/>
              <a:t>maka</a:t>
            </a:r>
            <a:r>
              <a:rPr lang="en-US" sz="2000" dirty="0" smtClean="0"/>
              <a:t> y’=2x+3</a:t>
            </a:r>
          </a:p>
          <a:p>
            <a:pPr>
              <a:buNone/>
            </a:pPr>
            <a:r>
              <a:rPr lang="en-US" sz="2000" dirty="0" smtClean="0"/>
              <a:t>	  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(1,-4) x=1</a:t>
            </a:r>
          </a:p>
          <a:p>
            <a:pPr>
              <a:buNone/>
            </a:pPr>
            <a:r>
              <a:rPr lang="en-US" sz="2000" dirty="0" smtClean="0"/>
              <a:t>	   m = 2(1)+3 =2+3=5</a:t>
            </a:r>
          </a:p>
          <a:p>
            <a:pPr>
              <a:buNone/>
            </a:pPr>
            <a:r>
              <a:rPr lang="en-US" sz="2000" dirty="0" smtClean="0"/>
              <a:t>	   m = 5</a:t>
            </a:r>
          </a:p>
          <a:p>
            <a:pPr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724400" y="4191000"/>
            <a:ext cx="411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singgung</a:t>
            </a:r>
            <a:r>
              <a:rPr lang="en-US" dirty="0" smtClean="0"/>
              <a:t> :</a:t>
            </a:r>
          </a:p>
          <a:p>
            <a:r>
              <a:rPr lang="en-US" dirty="0" smtClean="0"/>
              <a:t>y – y</a:t>
            </a:r>
            <a:r>
              <a:rPr lang="en-US" baseline="-25000" dirty="0" smtClean="0"/>
              <a:t>1</a:t>
            </a:r>
            <a:r>
              <a:rPr lang="en-US" dirty="0" smtClean="0"/>
              <a:t> = m (x – x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</a:p>
          <a:p>
            <a:r>
              <a:rPr lang="en-US" dirty="0" smtClean="0"/>
              <a:t>y – (-4) = 5 (x – 1)</a:t>
            </a:r>
          </a:p>
          <a:p>
            <a:r>
              <a:rPr lang="en-US" dirty="0" smtClean="0"/>
              <a:t>y + 4 = 5x – 5</a:t>
            </a:r>
          </a:p>
          <a:p>
            <a:r>
              <a:rPr lang="en-US" dirty="0" smtClean="0"/>
              <a:t>y = 5x – 5 – 4</a:t>
            </a:r>
          </a:p>
          <a:p>
            <a:r>
              <a:rPr lang="en-US" dirty="0" smtClean="0"/>
              <a:t>   = 5x – 9 </a:t>
            </a:r>
          </a:p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singgung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y = 5x – 9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gradien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5.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314700" y="5372100"/>
            <a:ext cx="2209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2. </a:t>
            </a:r>
            <a:r>
              <a:rPr lang="sv-SE" sz="2000" dirty="0" smtClean="0"/>
              <a:t>Tentukan persamaan garis singgung pada kurva y = x³ – 3x di titik (2, 3) ?</a:t>
            </a:r>
          </a:p>
          <a:p>
            <a:pPr>
              <a:buNone/>
            </a:pPr>
            <a:r>
              <a:rPr lang="sv-SE" sz="2000" dirty="0" smtClean="0"/>
              <a:t>3. Tentukan persamaan garis singgung pada kurva y = x</a:t>
            </a:r>
            <a:r>
              <a:rPr lang="sv-SE" sz="2000" baseline="30000" dirty="0" smtClean="0"/>
              <a:t>4</a:t>
            </a:r>
            <a:r>
              <a:rPr lang="sv-SE" sz="2000" dirty="0" smtClean="0"/>
              <a:t> – 7x</a:t>
            </a:r>
            <a:r>
              <a:rPr lang="sv-SE" sz="2000" baseline="30000" dirty="0" smtClean="0"/>
              <a:t>2</a:t>
            </a:r>
            <a:r>
              <a:rPr lang="sv-SE" sz="2000" dirty="0" smtClean="0"/>
              <a:t> + 20  di titik yang berabsis 2 ?</a:t>
            </a:r>
          </a:p>
          <a:p>
            <a:pPr>
              <a:buNone/>
            </a:pPr>
            <a:r>
              <a:rPr lang="sv-SE" sz="2000" dirty="0" smtClean="0"/>
              <a:t>4. </a:t>
            </a:r>
            <a:r>
              <a:rPr lang="en-US" sz="2000" dirty="0" smtClean="0"/>
              <a:t> </a:t>
            </a:r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singgung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y = x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 + 10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berordinat</a:t>
            </a:r>
            <a:r>
              <a:rPr lang="en-US" sz="2000" dirty="0" smtClean="0"/>
              <a:t> 18 ?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Minimum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91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selang</a:t>
            </a:r>
            <a:r>
              <a:rPr lang="en-US" sz="2400" dirty="0" smtClean="0"/>
              <a:t>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</a:t>
            </a:r>
            <a:r>
              <a:rPr lang="en-US" sz="2400" dirty="0" smtClean="0"/>
              <a:t> yang lain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selang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  <a:r>
              <a:rPr lang="en-US" sz="2400" dirty="0" err="1" smtClean="0"/>
              <a:t>Begitu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minimum.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minimum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ekstrim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stasioner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ekstrim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y = f(x)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f ‘(x) = 0.</a:t>
            </a:r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>
              <a:lnSpc>
                <a:spcPct val="15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 smtClean="0"/>
              <a:t>Jika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Kuadrat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Bentuk</a:t>
            </a:r>
            <a:r>
              <a:rPr lang="en-US" sz="2800" b="1" dirty="0" smtClean="0"/>
              <a:t> y = ax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 + </a:t>
            </a:r>
            <a:r>
              <a:rPr lang="en-US" sz="2800" b="1" dirty="0" err="1" smtClean="0"/>
              <a:t>bx</a:t>
            </a:r>
            <a:r>
              <a:rPr lang="en-US" sz="2800" b="1" dirty="0" smtClean="0"/>
              <a:t> + 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76600" y="1600200"/>
            <a:ext cx="5638800" cy="5029200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Putuskan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apakah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kita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menemukan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maksimum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 minimum.</a:t>
            </a:r>
          </a:p>
          <a:p>
            <a:pPr lvl="1"/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minimum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kuadrat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puncaknya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098" name="AutoShape 2" descr="Find the Maximum or Minimum Value of a Quadratic Function Easily Step 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318351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1684</TotalTime>
  <Words>1102</Words>
  <Application>Microsoft Office PowerPoint</Application>
  <PresentationFormat>On-screen Show (4:3)</PresentationFormat>
  <Paragraphs>183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Median</vt:lpstr>
      <vt:lpstr>Equation</vt:lpstr>
      <vt:lpstr>Penerapan Turunan</vt:lpstr>
      <vt:lpstr>Agenda</vt:lpstr>
      <vt:lpstr>Tujuan</vt:lpstr>
      <vt:lpstr>1. Menentukan Gradien Garis Singgung Kurva</vt:lpstr>
      <vt:lpstr>Grafik Garis Singgung dengan Kurva</vt:lpstr>
      <vt:lpstr>1. Menentukan Gradien Garis Singgung Kurva</vt:lpstr>
      <vt:lpstr>Contoh</vt:lpstr>
      <vt:lpstr>Maksimum dan Minimum</vt:lpstr>
      <vt:lpstr>Jika Kuadrat Dalam Bentuk y = ax2 + bx + c</vt:lpstr>
      <vt:lpstr>Jika Kuadrat Dalam Bentuk y = ax2 + bx + c</vt:lpstr>
      <vt:lpstr>Jika Kuadrat Dalam Bentuk y = ax2 + bx + c</vt:lpstr>
      <vt:lpstr>Maksimum dan Minimum</vt:lpstr>
      <vt:lpstr>Contoh</vt:lpstr>
      <vt:lpstr>Contoh</vt:lpstr>
      <vt:lpstr>Contoh</vt:lpstr>
      <vt:lpstr>Contoh</vt:lpstr>
      <vt:lpstr>Monotoni (kemonotonan)  &amp;  Concavity (Kecekungan)</vt:lpstr>
      <vt:lpstr>Contoh </vt:lpstr>
      <vt:lpstr>Latihan</vt:lpstr>
      <vt:lpstr>Kecembungan</vt:lpstr>
      <vt:lpstr>Contoh</vt:lpstr>
      <vt:lpstr>Contoh</vt:lpstr>
      <vt:lpstr>Latihan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ismail - [2010]</dc:creator>
  <cp:lastModifiedBy>ismail - [2010]</cp:lastModifiedBy>
  <cp:revision>63</cp:revision>
  <dcterms:created xsi:type="dcterms:W3CDTF">2015-07-03T08:28:25Z</dcterms:created>
  <dcterms:modified xsi:type="dcterms:W3CDTF">2015-11-16T09:07:41Z</dcterms:modified>
</cp:coreProperties>
</file>