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7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57" r:id="rId17"/>
    <p:sldId id="258" r:id="rId18"/>
    <p:sldId id="259" r:id="rId19"/>
    <p:sldId id="260" r:id="rId20"/>
    <p:sldId id="261" r:id="rId21"/>
    <p:sldId id="262" r:id="rId22"/>
    <p:sldId id="263"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52CA3-DDA7-4C71-9C0D-EB632D76FC65}" type="datetimeFigureOut">
              <a:rPr lang="en-US" smtClean="0"/>
              <a:t>11/30/2015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593C5-A06A-40FA-8C09-2FAD3A09681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A80DAD-C135-49E4-871C-55B9E1A893E1}"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9EC9CA-F15D-486C-8850-5DF102C2C902}" type="slidenum">
              <a:rPr lang="en-US" smtClean="0"/>
              <a:pPr/>
              <a:t>12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27FD5-C7FB-4B9E-82C8-B6D3495CAA18}"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FC3F2A6-3EA3-463E-BF52-1C1C00C1DB29}" type="datetimeFigureOut">
              <a:rPr lang="id-ID" smtClean="0"/>
              <a:pPr/>
              <a:t>30/11/2015</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D84AA07-65B0-4527-8B53-7E1EDEA09684}"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84AA07-65B0-4527-8B53-7E1EDEA0968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FC3F2A6-3EA3-463E-BF52-1C1C00C1DB29}" type="datetimeFigureOut">
              <a:rPr lang="id-ID" smtClean="0"/>
              <a:pPr/>
              <a:t>30/11/2015</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D84AA07-65B0-4527-8B53-7E1EDEA09684}"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84AA07-65B0-4527-8B53-7E1EDEA09684}"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84AA07-65B0-4527-8B53-7E1EDEA09684}"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FC3F2A6-3EA3-463E-BF52-1C1C00C1DB29}" type="datetimeFigureOut">
              <a:rPr lang="id-ID" smtClean="0"/>
              <a:pPr/>
              <a:t>30/11/2015</a:t>
            </a:fld>
            <a:endParaRPr lang="id-ID"/>
          </a:p>
        </p:txBody>
      </p:sp>
      <p:sp>
        <p:nvSpPr>
          <p:cNvPr id="10" name="Slide Number Placeholder 9"/>
          <p:cNvSpPr>
            <a:spLocks noGrp="1"/>
          </p:cNvSpPr>
          <p:nvPr>
            <p:ph type="sldNum" sz="quarter" idx="16"/>
          </p:nvPr>
        </p:nvSpPr>
        <p:spPr/>
        <p:txBody>
          <a:bodyPr rtlCol="0"/>
          <a:lstStyle/>
          <a:p>
            <a:fld id="{ED84AA07-65B0-4527-8B53-7E1EDEA09684}"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FC3F2A6-3EA3-463E-BF52-1C1C00C1DB29}" type="datetimeFigureOut">
              <a:rPr lang="id-ID" smtClean="0"/>
              <a:pPr/>
              <a:t>30/11/2015</a:t>
            </a:fld>
            <a:endParaRPr lang="id-ID"/>
          </a:p>
        </p:txBody>
      </p:sp>
      <p:sp>
        <p:nvSpPr>
          <p:cNvPr id="12" name="Slide Number Placeholder 11"/>
          <p:cNvSpPr>
            <a:spLocks noGrp="1"/>
          </p:cNvSpPr>
          <p:nvPr>
            <p:ph type="sldNum" sz="quarter" idx="16"/>
          </p:nvPr>
        </p:nvSpPr>
        <p:spPr/>
        <p:txBody>
          <a:bodyPr rtlCol="0"/>
          <a:lstStyle/>
          <a:p>
            <a:fld id="{ED84AA07-65B0-4527-8B53-7E1EDEA09684}"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84AA07-65B0-4527-8B53-7E1EDEA0968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D84AA07-65B0-4527-8B53-7E1EDEA0968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C3F2A6-3EA3-463E-BF52-1C1C00C1DB29}" type="datetimeFigureOut">
              <a:rPr lang="id-ID" smtClean="0"/>
              <a:pPr/>
              <a:t>30/11/2015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84AA07-65B0-4527-8B53-7E1EDEA09684}"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FC3F2A6-3EA3-463E-BF52-1C1C00C1DB29}" type="datetimeFigureOut">
              <a:rPr lang="id-ID" smtClean="0"/>
              <a:pPr/>
              <a:t>30/11/2015</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D84AA07-65B0-4527-8B53-7E1EDEA09684}"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FC3F2A6-3EA3-463E-BF52-1C1C00C1DB29}" type="datetimeFigureOut">
              <a:rPr lang="id-ID" smtClean="0"/>
              <a:pPr/>
              <a:t>30/11/2015</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84AA07-65B0-4527-8B53-7E1EDEA0968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2852936"/>
            <a:ext cx="6477000" cy="1828800"/>
          </a:xfrm>
        </p:spPr>
        <p:txBody>
          <a:bodyPr>
            <a:normAutofit/>
          </a:bodyPr>
          <a:lstStyle/>
          <a:p>
            <a:pPr algn="ctr"/>
            <a:r>
              <a:rPr lang="id-ID" dirty="0" smtClean="0"/>
              <a:t>Kalimat berkuantor</a:t>
            </a:r>
            <a:br>
              <a:rPr lang="id-ID" dirty="0" smtClean="0"/>
            </a:br>
            <a:r>
              <a:rPr lang="id-ID" dirty="0" smtClean="0"/>
              <a:t>(logika matematika)</a:t>
            </a:r>
            <a:endParaRPr lang="id-ID" dirty="0"/>
          </a:p>
        </p:txBody>
      </p:sp>
      <p:sp>
        <p:nvSpPr>
          <p:cNvPr id="3" name="Subtitle 2"/>
          <p:cNvSpPr>
            <a:spLocks noGrp="1"/>
          </p:cNvSpPr>
          <p:nvPr>
            <p:ph type="subTitle" idx="1"/>
          </p:nvPr>
        </p:nvSpPr>
        <p:spPr/>
        <p:txBody>
          <a:bodyPr>
            <a:noAutofit/>
          </a:bodyPr>
          <a:lstStyle/>
          <a:p>
            <a:pPr algn="r"/>
            <a:r>
              <a:rPr lang="id-ID" sz="1800" dirty="0" smtClean="0"/>
              <a:t>Riri Irawati, M.Kom</a:t>
            </a:r>
          </a:p>
          <a:p>
            <a:pPr algn="r"/>
            <a:r>
              <a:rPr lang="id-ID" sz="1800" dirty="0" smtClean="0"/>
              <a:t>3 sks</a:t>
            </a:r>
            <a:endParaRPr lang="id-ID"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28625" y="571500"/>
            <a:ext cx="7019925" cy="490538"/>
          </a:xfrm>
        </p:spPr>
        <p:txBody>
          <a:bodyPr>
            <a:normAutofit fontScale="90000"/>
          </a:bodyPr>
          <a:lstStyle/>
          <a:p>
            <a:pPr eaLnBrk="1" hangingPunct="1"/>
            <a:r>
              <a:rPr lang="id-ID" sz="3600" smtClean="0"/>
              <a:t>Contoh kaidah silogisme</a:t>
            </a:r>
          </a:p>
        </p:txBody>
      </p:sp>
      <p:sp>
        <p:nvSpPr>
          <p:cNvPr id="63491" name="Content Placeholder 2"/>
          <p:cNvSpPr>
            <a:spLocks noGrp="1"/>
          </p:cNvSpPr>
          <p:nvPr>
            <p:ph sz="quarter" idx="1"/>
          </p:nvPr>
        </p:nvSpPr>
        <p:spPr>
          <a:xfrm>
            <a:off x="285750" y="1603375"/>
            <a:ext cx="8642350" cy="5254625"/>
          </a:xfrm>
        </p:spPr>
        <p:txBody>
          <a:bodyPr/>
          <a:lstStyle/>
          <a:p>
            <a:pPr algn="just" eaLnBrk="1" hangingPunct="1"/>
            <a:r>
              <a:rPr lang="id-ID" sz="2400" smtClean="0"/>
              <a:t>Perhatikan argumen berikut :</a:t>
            </a:r>
          </a:p>
          <a:p>
            <a:pPr algn="just" eaLnBrk="1" hangingPunct="1">
              <a:buFont typeface="Wingdings 2" pitchFamily="18" charset="2"/>
              <a:buNone/>
            </a:pPr>
            <a:r>
              <a:rPr lang="id-ID" sz="2400" smtClean="0"/>
              <a:t>“Ronaldo tidak berambut gondrong atau Rivaldo mendapat sepatu emas. Jika Rivaldo mendapat sepatu emas, maka Zidano membeli talas di Bogor. Ronaldo berambut gondrong atau tadi pagi turun hujan. Ternyata, Zidano tidak membeli talas di Bogor. Jadi kesimpulannya, tadi pagi turun hujan.”</a:t>
            </a:r>
          </a:p>
          <a:p>
            <a:pPr algn="just" eaLnBrk="1" hangingPunct="1">
              <a:buFont typeface="Wingdings 2" pitchFamily="18" charset="2"/>
              <a:buNone/>
            </a:pPr>
            <a:r>
              <a:rPr lang="en-US" sz="2400" smtClean="0"/>
              <a:t>	</a:t>
            </a:r>
            <a:r>
              <a:rPr lang="id-ID" sz="2400" smtClean="0"/>
              <a:t>Tentukan kesahan argumen tersebut!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500063" y="642938"/>
            <a:ext cx="7772400" cy="476250"/>
          </a:xfrm>
        </p:spPr>
        <p:txBody>
          <a:bodyPr>
            <a:normAutofit fontScale="90000"/>
          </a:bodyPr>
          <a:lstStyle/>
          <a:p>
            <a:pPr eaLnBrk="1" hangingPunct="1"/>
            <a:r>
              <a:rPr lang="id-ID" sz="3600" b="1" smtClean="0">
                <a:solidFill>
                  <a:schemeClr val="tx1"/>
                </a:solidFill>
              </a:rPr>
              <a:t>Jawab</a:t>
            </a:r>
          </a:p>
        </p:txBody>
      </p:sp>
      <p:sp>
        <p:nvSpPr>
          <p:cNvPr id="64515" name="Content Placeholder 2"/>
          <p:cNvSpPr>
            <a:spLocks noGrp="1"/>
          </p:cNvSpPr>
          <p:nvPr>
            <p:ph sz="quarter" idx="1"/>
          </p:nvPr>
        </p:nvSpPr>
        <p:spPr>
          <a:xfrm>
            <a:off x="357188" y="1714500"/>
            <a:ext cx="3643312" cy="5286375"/>
          </a:xfrm>
        </p:spPr>
        <p:txBody>
          <a:bodyPr/>
          <a:lstStyle/>
          <a:p>
            <a:pPr eaLnBrk="1" hangingPunct="1">
              <a:buFont typeface="Wingdings 2" pitchFamily="18" charset="2"/>
              <a:buNone/>
            </a:pPr>
            <a:r>
              <a:rPr lang="id-ID" sz="1800" smtClean="0"/>
              <a:t>p: Ronaldo berambut gondrong</a:t>
            </a:r>
          </a:p>
          <a:p>
            <a:pPr eaLnBrk="1" hangingPunct="1">
              <a:buFont typeface="Wingdings 2" pitchFamily="18" charset="2"/>
              <a:buNone/>
            </a:pPr>
            <a:r>
              <a:rPr lang="id-ID" sz="1800" smtClean="0"/>
              <a:t>q: Rivaldo mendapatkan sepatu emas</a:t>
            </a:r>
          </a:p>
          <a:p>
            <a:pPr eaLnBrk="1" hangingPunct="1">
              <a:buFont typeface="Wingdings 2" pitchFamily="18" charset="2"/>
              <a:buNone/>
            </a:pPr>
            <a:r>
              <a:rPr lang="id-ID" sz="1800" smtClean="0"/>
              <a:t>r: Zidano membeli talas di bogor</a:t>
            </a:r>
          </a:p>
          <a:p>
            <a:pPr eaLnBrk="1" hangingPunct="1">
              <a:buFont typeface="Wingdings 2" pitchFamily="18" charset="2"/>
              <a:buNone/>
            </a:pPr>
            <a:r>
              <a:rPr lang="id-ID" sz="1800" smtClean="0"/>
              <a:t>s: tadi pagi turun hujan</a:t>
            </a:r>
          </a:p>
          <a:p>
            <a:pPr eaLnBrk="1" hangingPunct="1">
              <a:buFont typeface="Wingdings 2" pitchFamily="18" charset="2"/>
              <a:buNone/>
            </a:pPr>
            <a:r>
              <a:rPr lang="id-ID" sz="1800" smtClean="0"/>
              <a:t>Argumen tersebut dapat dituliskan sebagai :</a:t>
            </a:r>
          </a:p>
          <a:p>
            <a:pPr eaLnBrk="1" hangingPunct="1">
              <a:buFont typeface="Wingdings 2" pitchFamily="18" charset="2"/>
              <a:buNone/>
            </a:pPr>
            <a:r>
              <a:rPr lang="id-ID" sz="1800" smtClean="0"/>
              <a:t>	H1: ~p v q = p </a:t>
            </a:r>
            <a:r>
              <a:rPr lang="id-ID" sz="1800" smtClean="0">
                <a:sym typeface="Symbol" pitchFamily="18" charset="2"/>
              </a:rPr>
              <a:t> q</a:t>
            </a:r>
          </a:p>
          <a:p>
            <a:pPr eaLnBrk="1" hangingPunct="1">
              <a:buFont typeface="Wingdings 2" pitchFamily="18" charset="2"/>
              <a:buNone/>
            </a:pPr>
            <a:r>
              <a:rPr lang="id-ID" sz="1800" smtClean="0">
                <a:sym typeface="Symbol" pitchFamily="18" charset="2"/>
              </a:rPr>
              <a:t>	H2: q  r</a:t>
            </a:r>
          </a:p>
          <a:p>
            <a:pPr eaLnBrk="1" hangingPunct="1">
              <a:buFont typeface="Wingdings 2" pitchFamily="18" charset="2"/>
              <a:buNone/>
            </a:pPr>
            <a:r>
              <a:rPr lang="id-ID" sz="1800" smtClean="0">
                <a:sym typeface="Symbol" pitchFamily="18" charset="2"/>
              </a:rPr>
              <a:t>	H3: p v s = ~p  s</a:t>
            </a:r>
          </a:p>
          <a:p>
            <a:pPr eaLnBrk="1" hangingPunct="1">
              <a:buFont typeface="Wingdings 2" pitchFamily="18" charset="2"/>
              <a:buNone/>
            </a:pPr>
            <a:r>
              <a:rPr lang="id-ID" sz="1800" smtClean="0">
                <a:sym typeface="Symbol" pitchFamily="18" charset="2"/>
              </a:rPr>
              <a:t>	H4: ~r</a:t>
            </a:r>
          </a:p>
          <a:p>
            <a:pPr eaLnBrk="1" hangingPunct="1">
              <a:buFont typeface="Wingdings 2" pitchFamily="18" charset="2"/>
              <a:buNone/>
            </a:pPr>
            <a:r>
              <a:rPr lang="id-ID" sz="1800" smtClean="0">
                <a:sym typeface="Symbol" pitchFamily="18" charset="2"/>
              </a:rPr>
              <a:t>  	K  : s</a:t>
            </a:r>
          </a:p>
          <a:p>
            <a:pPr eaLnBrk="1" hangingPunct="1">
              <a:buFont typeface="Wingdings 2" pitchFamily="18" charset="2"/>
              <a:buNone/>
            </a:pPr>
            <a:endParaRPr lang="id-ID" sz="1800" smtClean="0"/>
          </a:p>
        </p:txBody>
      </p:sp>
      <p:cxnSp>
        <p:nvCxnSpPr>
          <p:cNvPr id="6" name="Straight Connector 5"/>
          <p:cNvCxnSpPr/>
          <p:nvPr/>
        </p:nvCxnSpPr>
        <p:spPr>
          <a:xfrm>
            <a:off x="5286375" y="4214813"/>
            <a:ext cx="2232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286375" y="3357563"/>
            <a:ext cx="2232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14375" y="5284788"/>
            <a:ext cx="185737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86250" y="1643063"/>
            <a:ext cx="4572000" cy="4618037"/>
          </a:xfrm>
          <a:prstGeom prst="rect">
            <a:avLst/>
          </a:prstGeom>
          <a:noFill/>
        </p:spPr>
        <p:txBody>
          <a:bodyPr>
            <a:spAutoFit/>
          </a:bodyPr>
          <a:lstStyle/>
          <a:p>
            <a:pPr>
              <a:lnSpc>
                <a:spcPct val="150000"/>
              </a:lnSpc>
              <a:buFont typeface="Wingdings 2" pitchFamily="18" charset="2"/>
              <a:buNone/>
              <a:defRPr/>
            </a:pPr>
            <a:r>
              <a:rPr lang="id-ID" sz="1800" dirty="0">
                <a:latin typeface="+mn-lt"/>
                <a:sym typeface="Symbol" pitchFamily="18" charset="2"/>
              </a:rPr>
              <a:t>Dengan menggunakan aturan inferensia diperoleh:</a:t>
            </a:r>
          </a:p>
          <a:p>
            <a:pPr>
              <a:lnSpc>
                <a:spcPct val="150000"/>
              </a:lnSpc>
              <a:buFont typeface="Wingdings 2" pitchFamily="18" charset="2"/>
              <a:buNone/>
              <a:defRPr/>
            </a:pPr>
            <a:r>
              <a:rPr lang="en-US" sz="1800" dirty="0">
                <a:latin typeface="+mn-lt"/>
              </a:rPr>
              <a:t>	</a:t>
            </a:r>
            <a:r>
              <a:rPr lang="id-ID" sz="1800" dirty="0">
                <a:latin typeface="+mn-lt"/>
              </a:rPr>
              <a:t>H1 : p </a:t>
            </a:r>
            <a:r>
              <a:rPr lang="id-ID" sz="1800" dirty="0">
                <a:latin typeface="+mn-lt"/>
                <a:sym typeface="Symbol" pitchFamily="18" charset="2"/>
              </a:rPr>
              <a:t> q</a:t>
            </a:r>
          </a:p>
          <a:p>
            <a:pPr>
              <a:lnSpc>
                <a:spcPct val="150000"/>
              </a:lnSpc>
              <a:buFont typeface="Wingdings 2" pitchFamily="18" charset="2"/>
              <a:buNone/>
              <a:defRPr/>
            </a:pPr>
            <a:r>
              <a:rPr lang="en-US" sz="1800" dirty="0">
                <a:latin typeface="+mn-lt"/>
                <a:sym typeface="Symbol" pitchFamily="18" charset="2"/>
              </a:rPr>
              <a:t>	</a:t>
            </a:r>
            <a:r>
              <a:rPr lang="id-ID" sz="1800" dirty="0">
                <a:latin typeface="+mn-lt"/>
                <a:sym typeface="Symbol" pitchFamily="18" charset="2"/>
              </a:rPr>
              <a:t>H2: q  r</a:t>
            </a:r>
          </a:p>
          <a:p>
            <a:pPr>
              <a:lnSpc>
                <a:spcPct val="150000"/>
              </a:lnSpc>
              <a:buFont typeface="Wingdings 2" pitchFamily="18" charset="2"/>
              <a:buNone/>
              <a:defRPr/>
            </a:pPr>
            <a:r>
              <a:rPr lang="en-US" sz="1800" dirty="0">
                <a:latin typeface="+mn-lt"/>
                <a:sym typeface="Symbol" pitchFamily="18" charset="2"/>
              </a:rPr>
              <a:t>	</a:t>
            </a:r>
            <a:r>
              <a:rPr lang="id-ID" sz="1800" dirty="0">
                <a:latin typeface="+mn-lt"/>
                <a:sym typeface="Symbol" pitchFamily="18" charset="2"/>
              </a:rPr>
              <a:t>K1: p  r	(kaidah silogisme)</a:t>
            </a:r>
          </a:p>
          <a:p>
            <a:pPr>
              <a:lnSpc>
                <a:spcPct val="150000"/>
              </a:lnSpc>
              <a:buFont typeface="Wingdings 2" pitchFamily="18" charset="2"/>
              <a:buNone/>
              <a:defRPr/>
            </a:pPr>
            <a:r>
              <a:rPr lang="en-US" sz="1800" dirty="0">
                <a:latin typeface="+mn-lt"/>
                <a:sym typeface="Symbol" pitchFamily="18" charset="2"/>
              </a:rPr>
              <a:t>	</a:t>
            </a:r>
            <a:r>
              <a:rPr lang="id-ID" sz="1800" dirty="0">
                <a:latin typeface="+mn-lt"/>
                <a:sym typeface="Symbol" pitchFamily="18" charset="2"/>
              </a:rPr>
              <a:t>H4: ~r</a:t>
            </a:r>
          </a:p>
          <a:p>
            <a:pPr>
              <a:lnSpc>
                <a:spcPct val="150000"/>
              </a:lnSpc>
              <a:buFont typeface="Wingdings 2" pitchFamily="18" charset="2"/>
              <a:buNone/>
              <a:defRPr/>
            </a:pPr>
            <a:r>
              <a:rPr lang="id-ID" sz="1800" dirty="0">
                <a:latin typeface="+mn-lt"/>
                <a:sym typeface="Symbol" pitchFamily="18" charset="2"/>
              </a:rPr>
              <a:t> </a:t>
            </a:r>
            <a:r>
              <a:rPr lang="en-US" sz="1800" dirty="0">
                <a:latin typeface="+mn-lt"/>
                <a:sym typeface="Symbol" pitchFamily="18" charset="2"/>
              </a:rPr>
              <a:t>	</a:t>
            </a:r>
            <a:r>
              <a:rPr lang="id-ID" sz="1800" dirty="0">
                <a:latin typeface="+mn-lt"/>
                <a:sym typeface="Symbol" pitchFamily="18" charset="2"/>
              </a:rPr>
              <a:t>K2: ~p	</a:t>
            </a:r>
            <a:r>
              <a:rPr lang="en-US" sz="1800" dirty="0">
                <a:latin typeface="+mn-lt"/>
                <a:sym typeface="Symbol" pitchFamily="18" charset="2"/>
              </a:rPr>
              <a:t>	</a:t>
            </a:r>
            <a:r>
              <a:rPr lang="id-ID" sz="1800" dirty="0">
                <a:latin typeface="+mn-lt"/>
                <a:sym typeface="Symbol" pitchFamily="18" charset="2"/>
              </a:rPr>
              <a:t>(modus tollens)</a:t>
            </a:r>
          </a:p>
          <a:p>
            <a:pPr>
              <a:lnSpc>
                <a:spcPct val="150000"/>
              </a:lnSpc>
              <a:buFont typeface="Wingdings 2" pitchFamily="18" charset="2"/>
              <a:buNone/>
              <a:defRPr/>
            </a:pPr>
            <a:r>
              <a:rPr lang="en-US" sz="1800" dirty="0">
                <a:latin typeface="+mn-lt"/>
                <a:sym typeface="Symbol" pitchFamily="18" charset="2"/>
              </a:rPr>
              <a:t>	</a:t>
            </a:r>
            <a:r>
              <a:rPr lang="id-ID" sz="1800" dirty="0">
                <a:latin typeface="+mn-lt"/>
                <a:sym typeface="Symbol" pitchFamily="18" charset="2"/>
              </a:rPr>
              <a:t>H3: ~p  s </a:t>
            </a:r>
          </a:p>
          <a:p>
            <a:pPr>
              <a:lnSpc>
                <a:spcPct val="150000"/>
              </a:lnSpc>
              <a:buFont typeface="Wingdings 2" pitchFamily="18" charset="2"/>
              <a:buNone/>
              <a:defRPr/>
            </a:pPr>
            <a:r>
              <a:rPr lang="en-US" sz="1800" dirty="0">
                <a:latin typeface="+mn-lt"/>
                <a:sym typeface="Symbol" pitchFamily="18" charset="2"/>
              </a:rPr>
              <a:t>	</a:t>
            </a:r>
            <a:r>
              <a:rPr lang="id-ID" sz="1800" dirty="0">
                <a:latin typeface="+mn-lt"/>
                <a:sym typeface="Symbol" pitchFamily="18" charset="2"/>
              </a:rPr>
              <a:t>K   : s	</a:t>
            </a:r>
            <a:r>
              <a:rPr lang="en-US" sz="1800" dirty="0">
                <a:latin typeface="+mn-lt"/>
                <a:sym typeface="Symbol" pitchFamily="18" charset="2"/>
              </a:rPr>
              <a:t>	</a:t>
            </a:r>
            <a:r>
              <a:rPr lang="id-ID" sz="1800" dirty="0">
                <a:latin typeface="+mn-lt"/>
                <a:sym typeface="Symbol" pitchFamily="18" charset="2"/>
              </a:rPr>
              <a:t>(modus ponens)</a:t>
            </a:r>
          </a:p>
          <a:p>
            <a:pPr>
              <a:lnSpc>
                <a:spcPct val="150000"/>
              </a:lnSpc>
              <a:buFont typeface="Wingdings 2" pitchFamily="18" charset="2"/>
              <a:buNone/>
              <a:defRPr/>
            </a:pPr>
            <a:endParaRPr lang="id-ID" sz="1800" dirty="0">
              <a:latin typeface="+mn-lt"/>
              <a:sym typeface="Symbol" pitchFamily="18" charset="2"/>
            </a:endParaRPr>
          </a:p>
          <a:p>
            <a:pPr>
              <a:lnSpc>
                <a:spcPct val="150000"/>
              </a:lnSpc>
              <a:buFont typeface="Wingdings 2" pitchFamily="18" charset="2"/>
              <a:buNone/>
              <a:defRPr/>
            </a:pPr>
            <a:r>
              <a:rPr lang="id-ID" sz="1800" dirty="0">
                <a:latin typeface="+mn-lt"/>
                <a:sym typeface="Symbol" pitchFamily="18" charset="2"/>
              </a:rPr>
              <a:t>Jadi argumen tersebut sah </a:t>
            </a:r>
          </a:p>
        </p:txBody>
      </p:sp>
      <p:cxnSp>
        <p:nvCxnSpPr>
          <p:cNvPr id="12" name="Straight Connector 11"/>
          <p:cNvCxnSpPr/>
          <p:nvPr/>
        </p:nvCxnSpPr>
        <p:spPr>
          <a:xfrm>
            <a:off x="5286375" y="5072063"/>
            <a:ext cx="22320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534319" y="4107657"/>
            <a:ext cx="4930775"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sz="quarter" idx="1"/>
          </p:nvPr>
        </p:nvSpPr>
        <p:spPr>
          <a:xfrm>
            <a:off x="500063" y="1714500"/>
            <a:ext cx="7924800" cy="6016625"/>
          </a:xfrm>
        </p:spPr>
        <p:txBody>
          <a:bodyPr/>
          <a:lstStyle/>
          <a:p>
            <a:pPr marL="457200" indent="-457200" eaLnBrk="1" hangingPunct="1">
              <a:buFont typeface="Wingdings" pitchFamily="2" charset="2"/>
              <a:buNone/>
            </a:pPr>
            <a:r>
              <a:rPr lang="en-US" sz="1800" smtClean="0">
                <a:cs typeface="Times New Roman" pitchFamily="18" charset="0"/>
              </a:rPr>
              <a:t>4. Distruktif Silogisma (DS)</a:t>
            </a:r>
          </a:p>
          <a:p>
            <a:pPr marL="457200" indent="-457200" eaLnBrk="1" hangingPunct="1">
              <a:buFont typeface="Wingdings 2" pitchFamily="18" charset="2"/>
              <a:buNone/>
            </a:pPr>
            <a:r>
              <a:rPr lang="en-US" sz="1800" smtClean="0">
                <a:cs typeface="Times New Roman" pitchFamily="18" charset="0"/>
              </a:rPr>
              <a:t>      p v q</a:t>
            </a:r>
          </a:p>
          <a:p>
            <a:pPr marL="457200" indent="-457200" eaLnBrk="1" hangingPunct="1">
              <a:buFont typeface="Wingdings 2" pitchFamily="18" charset="2"/>
              <a:buNone/>
            </a:pPr>
            <a:r>
              <a:rPr lang="en-US" sz="1800" smtClean="0">
                <a:cs typeface="Times New Roman" pitchFamily="18" charset="0"/>
              </a:rPr>
              <a:t>      </a:t>
            </a:r>
            <a:r>
              <a:rPr lang="id-ID" sz="1800" smtClean="0">
                <a:cs typeface="Times New Roman" pitchFamily="18" charset="0"/>
              </a:rPr>
              <a:t>~</a:t>
            </a:r>
            <a:r>
              <a:rPr lang="en-US" sz="1800" smtClean="0">
                <a:cs typeface="Times New Roman" pitchFamily="18" charset="0"/>
              </a:rPr>
              <a:t>p</a:t>
            </a:r>
          </a:p>
          <a:p>
            <a:pPr marL="457200" indent="-457200" eaLnBrk="1" hangingPunct="1">
              <a:buFont typeface="Wingdings 2" pitchFamily="18" charset="2"/>
              <a:buNone/>
            </a:pPr>
            <a:r>
              <a:rPr lang="en-US" sz="1800" smtClean="0">
                <a:cs typeface="Times New Roman" pitchFamily="18" charset="0"/>
              </a:rPr>
              <a:t>      ∴ q</a:t>
            </a:r>
          </a:p>
          <a:p>
            <a:pPr marL="457200" indent="-457200" eaLnBrk="1" hangingPunct="1">
              <a:buFont typeface="Wingdings" pitchFamily="2" charset="2"/>
              <a:buNone/>
            </a:pPr>
            <a:r>
              <a:rPr lang="en-US" sz="1800" smtClean="0">
                <a:cs typeface="Times New Roman" pitchFamily="18" charset="0"/>
              </a:rPr>
              <a:t>5. Konstruktif Delema (KD)</a:t>
            </a:r>
          </a:p>
          <a:p>
            <a:pPr marL="457200" indent="-457200" eaLnBrk="1" hangingPunct="1">
              <a:buFont typeface="Wingdings 2" pitchFamily="18" charset="2"/>
              <a:buNone/>
            </a:pPr>
            <a:r>
              <a:rPr lang="en-US" sz="1800" smtClean="0">
                <a:cs typeface="Times New Roman" pitchFamily="18" charset="0"/>
              </a:rPr>
              <a:t>      (p</a:t>
            </a:r>
            <a:r>
              <a:rPr lang="en-US" sz="1800" smtClean="0">
                <a:cs typeface="Times New Roman" pitchFamily="18" charset="0"/>
                <a:sym typeface="Symbol" pitchFamily="18" charset="2"/>
              </a:rPr>
              <a:t></a:t>
            </a:r>
            <a:r>
              <a:rPr lang="en-US" sz="1800" smtClean="0">
                <a:cs typeface="Times New Roman" pitchFamily="18" charset="0"/>
              </a:rPr>
              <a:t>q) ∧ (r</a:t>
            </a:r>
            <a:r>
              <a:rPr lang="en-US" sz="1800" smtClean="0">
                <a:cs typeface="Times New Roman" pitchFamily="18" charset="0"/>
                <a:sym typeface="Symbol" pitchFamily="18" charset="2"/>
              </a:rPr>
              <a:t>  </a:t>
            </a:r>
            <a:r>
              <a:rPr lang="en-US" sz="1800" smtClean="0">
                <a:cs typeface="Times New Roman" pitchFamily="18" charset="0"/>
              </a:rPr>
              <a:t>s)</a:t>
            </a:r>
          </a:p>
          <a:p>
            <a:pPr marL="457200" indent="-457200" eaLnBrk="1" hangingPunct="1">
              <a:buFont typeface="Wingdings 2" pitchFamily="18" charset="2"/>
              <a:buNone/>
            </a:pPr>
            <a:r>
              <a:rPr lang="en-US" sz="1800" smtClean="0">
                <a:cs typeface="Times New Roman" pitchFamily="18" charset="0"/>
              </a:rPr>
              <a:t>       p v r</a:t>
            </a:r>
          </a:p>
          <a:p>
            <a:pPr marL="457200" indent="-457200" eaLnBrk="1" hangingPunct="1">
              <a:buFont typeface="Wingdings 2" pitchFamily="18" charset="2"/>
              <a:buNone/>
            </a:pPr>
            <a:r>
              <a:rPr lang="en-US" sz="1800" smtClean="0">
                <a:cs typeface="Times New Roman" pitchFamily="18" charset="0"/>
              </a:rPr>
              <a:t>       ∴ q v s</a:t>
            </a:r>
          </a:p>
          <a:p>
            <a:pPr marL="457200" indent="-457200" eaLnBrk="1" hangingPunct="1">
              <a:buFont typeface="Wingdings" pitchFamily="2" charset="2"/>
              <a:buNone/>
            </a:pPr>
            <a:r>
              <a:rPr lang="en-US" sz="1800" smtClean="0">
                <a:cs typeface="Times New Roman" pitchFamily="18" charset="0"/>
              </a:rPr>
              <a:t>6. Distruktif Delema (DD)</a:t>
            </a:r>
          </a:p>
          <a:p>
            <a:pPr marL="457200" indent="-457200" eaLnBrk="1" hangingPunct="1">
              <a:buFont typeface="Wingdings 2" pitchFamily="18" charset="2"/>
              <a:buNone/>
            </a:pPr>
            <a:r>
              <a:rPr lang="en-US" sz="1800" smtClean="0">
                <a:cs typeface="Times New Roman" pitchFamily="18" charset="0"/>
              </a:rPr>
              <a:t>       (p</a:t>
            </a:r>
            <a:r>
              <a:rPr lang="en-US" sz="1800" smtClean="0">
                <a:cs typeface="Times New Roman" pitchFamily="18" charset="0"/>
                <a:sym typeface="Symbol" pitchFamily="18" charset="2"/>
              </a:rPr>
              <a:t>  </a:t>
            </a:r>
            <a:r>
              <a:rPr lang="en-US" sz="1800" smtClean="0">
                <a:cs typeface="Times New Roman" pitchFamily="18" charset="0"/>
              </a:rPr>
              <a:t>q) ∧ (r</a:t>
            </a:r>
            <a:r>
              <a:rPr lang="en-US" sz="1800" smtClean="0">
                <a:cs typeface="Times New Roman" pitchFamily="18" charset="0"/>
                <a:sym typeface="Symbol" pitchFamily="18" charset="2"/>
              </a:rPr>
              <a:t>  </a:t>
            </a:r>
            <a:r>
              <a:rPr lang="en-US" sz="1800" smtClean="0">
                <a:cs typeface="Times New Roman" pitchFamily="18" charset="0"/>
              </a:rPr>
              <a:t>s)</a:t>
            </a:r>
          </a:p>
          <a:p>
            <a:pPr marL="457200" indent="-457200" eaLnBrk="1" hangingPunct="1">
              <a:buFont typeface="Wingdings 2" pitchFamily="18" charset="2"/>
              <a:buNone/>
            </a:pPr>
            <a:r>
              <a:rPr lang="en-US" sz="1800" smtClean="0">
                <a:cs typeface="Times New Roman" pitchFamily="18" charset="0"/>
              </a:rPr>
              <a:t>       </a:t>
            </a:r>
            <a:r>
              <a:rPr lang="id-ID" sz="1800" smtClean="0">
                <a:cs typeface="Times New Roman" pitchFamily="18" charset="0"/>
              </a:rPr>
              <a:t>~</a:t>
            </a:r>
            <a:r>
              <a:rPr lang="en-US" sz="1800" smtClean="0">
                <a:cs typeface="Times New Roman" pitchFamily="18" charset="0"/>
              </a:rPr>
              <a:t>q v </a:t>
            </a:r>
            <a:r>
              <a:rPr lang="id-ID" sz="1800" smtClean="0">
                <a:cs typeface="Times New Roman" pitchFamily="18" charset="0"/>
              </a:rPr>
              <a:t>~</a:t>
            </a:r>
            <a:r>
              <a:rPr lang="en-US" sz="1800" smtClean="0">
                <a:cs typeface="Times New Roman" pitchFamily="18" charset="0"/>
              </a:rPr>
              <a:t>s</a:t>
            </a:r>
          </a:p>
          <a:p>
            <a:pPr marL="457200" indent="-457200" eaLnBrk="1" hangingPunct="1">
              <a:buFont typeface="Wingdings 2" pitchFamily="18" charset="2"/>
              <a:buNone/>
            </a:pPr>
            <a:r>
              <a:rPr lang="en-US" sz="1800" smtClean="0">
                <a:cs typeface="Times New Roman" pitchFamily="18" charset="0"/>
              </a:rPr>
              <a:t>      ∴ </a:t>
            </a:r>
            <a:r>
              <a:rPr lang="id-ID" sz="1800" smtClean="0">
                <a:cs typeface="Times New Roman" pitchFamily="18" charset="0"/>
              </a:rPr>
              <a:t>~</a:t>
            </a:r>
            <a:r>
              <a:rPr lang="en-US" sz="1800" smtClean="0">
                <a:cs typeface="Times New Roman" pitchFamily="18" charset="0"/>
              </a:rPr>
              <a:t>p v </a:t>
            </a:r>
            <a:r>
              <a:rPr lang="id-ID" sz="1800" smtClean="0">
                <a:cs typeface="Times New Roman" pitchFamily="18" charset="0"/>
              </a:rPr>
              <a:t>~</a:t>
            </a:r>
            <a:r>
              <a:rPr lang="en-US" sz="1800" smtClean="0">
                <a:cs typeface="Times New Roman" pitchFamily="18" charset="0"/>
              </a:rPr>
              <a:t>r</a:t>
            </a:r>
          </a:p>
          <a:p>
            <a:pPr marL="457200" indent="-457200" eaLnBrk="1" hangingPunct="1">
              <a:buFont typeface="Wingdings 2" pitchFamily="18" charset="2"/>
              <a:buNone/>
            </a:pPr>
            <a:endParaRPr lang="en-US" sz="1800" smtClean="0">
              <a:cs typeface="Times New Roman" pitchFamily="18" charset="0"/>
            </a:endParaRPr>
          </a:p>
        </p:txBody>
      </p:sp>
      <p:cxnSp>
        <p:nvCxnSpPr>
          <p:cNvPr id="5" name="Straight Connector 4"/>
          <p:cNvCxnSpPr/>
          <p:nvPr/>
        </p:nvCxnSpPr>
        <p:spPr>
          <a:xfrm>
            <a:off x="1000125" y="4286250"/>
            <a:ext cx="2089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42988" y="5715000"/>
            <a:ext cx="2016125"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bwMode="auto">
          <a:xfrm>
            <a:off x="0" y="357188"/>
            <a:ext cx="9144000" cy="762000"/>
          </a:xfrm>
          <a:prstGeom prst="rect">
            <a:avLst/>
          </a:prstGeom>
          <a:solidFill>
            <a:schemeClr val="accent1">
              <a:lumMod val="40000"/>
              <a:lumOff val="60000"/>
            </a:schemeClr>
          </a:solidFill>
          <a:ln w="9525">
            <a:noFill/>
            <a:miter lim="800000"/>
            <a:headEnd/>
            <a:tailEnd/>
          </a:ln>
        </p:spPr>
        <p:txBody>
          <a:bodyPr anchor="ctr">
            <a:normAutofit/>
          </a:bodyPr>
          <a:lstStyle/>
          <a:p>
            <a:pPr algn="ctr" fontAlgn="auto">
              <a:spcAft>
                <a:spcPts val="0"/>
              </a:spcAft>
              <a:defRPr/>
            </a:pPr>
            <a:r>
              <a:rPr lang="en-US" sz="3200" b="1" dirty="0">
                <a:latin typeface="+mj-lt"/>
                <a:ea typeface="+mj-ea"/>
                <a:cs typeface="+mj-cs"/>
              </a:rPr>
              <a:t>ATURAN PENYIMPULAN</a:t>
            </a:r>
            <a:r>
              <a:rPr lang="id-ID" sz="3200" b="1" dirty="0">
                <a:latin typeface="+mj-lt"/>
                <a:ea typeface="+mj-ea"/>
                <a:cs typeface="+mj-cs"/>
              </a:rPr>
              <a:t> (ARGUMEN)</a:t>
            </a:r>
            <a:endParaRPr lang="en-US" sz="3200" b="1" dirty="0">
              <a:latin typeface="+mj-lt"/>
              <a:ea typeface="+mj-ea"/>
              <a:cs typeface="+mj-cs"/>
            </a:endParaRPr>
          </a:p>
        </p:txBody>
      </p:sp>
      <p:cxnSp>
        <p:nvCxnSpPr>
          <p:cNvPr id="9" name="Straight Connector 8"/>
          <p:cNvCxnSpPr/>
          <p:nvPr/>
        </p:nvCxnSpPr>
        <p:spPr>
          <a:xfrm>
            <a:off x="928688" y="2786063"/>
            <a:ext cx="857250" cy="15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sz="quarter" idx="1"/>
          </p:nvPr>
        </p:nvSpPr>
        <p:spPr>
          <a:xfrm>
            <a:off x="428625" y="1714500"/>
            <a:ext cx="7467600" cy="5334000"/>
          </a:xfrm>
        </p:spPr>
        <p:txBody>
          <a:bodyPr/>
          <a:lstStyle/>
          <a:p>
            <a:pPr marL="457200" indent="-457200" eaLnBrk="1" hangingPunct="1">
              <a:buFont typeface="Wingdings" pitchFamily="2" charset="2"/>
              <a:buNone/>
            </a:pPr>
            <a:r>
              <a:rPr lang="en-US" sz="2000" smtClean="0">
                <a:cs typeface="Times New Roman" pitchFamily="18" charset="0"/>
              </a:rPr>
              <a:t>8. Simplifikasi (Simp)</a:t>
            </a:r>
          </a:p>
          <a:p>
            <a:pPr marL="457200" indent="-457200" eaLnBrk="1" hangingPunct="1">
              <a:buFont typeface="Wingdings 2" pitchFamily="18" charset="2"/>
              <a:buNone/>
            </a:pPr>
            <a:r>
              <a:rPr lang="en-US" sz="2000" smtClean="0">
                <a:cs typeface="Times New Roman" pitchFamily="18" charset="0"/>
              </a:rPr>
              <a:t>     p ∧ q</a:t>
            </a:r>
          </a:p>
          <a:p>
            <a:pPr marL="457200" indent="-457200" eaLnBrk="1" hangingPunct="1">
              <a:buFont typeface="Wingdings 2" pitchFamily="18" charset="2"/>
              <a:buNone/>
            </a:pPr>
            <a:r>
              <a:rPr lang="en-US" sz="2000" smtClean="0">
                <a:cs typeface="Times New Roman" pitchFamily="18" charset="0"/>
              </a:rPr>
              <a:t>     ∴ p</a:t>
            </a:r>
            <a:endParaRPr lang="id-ID" sz="2000" smtClean="0">
              <a:cs typeface="Times New Roman" pitchFamily="18" charset="0"/>
            </a:endParaRPr>
          </a:p>
          <a:p>
            <a:pPr marL="457200" indent="-457200" eaLnBrk="1" hangingPunct="1">
              <a:buFont typeface="Wingdings 2" pitchFamily="18" charset="2"/>
              <a:buNone/>
            </a:pPr>
            <a:endParaRPr lang="en-US" sz="2000" smtClean="0">
              <a:cs typeface="Times New Roman" pitchFamily="18" charset="0"/>
            </a:endParaRPr>
          </a:p>
          <a:p>
            <a:pPr marL="457200" indent="-457200" eaLnBrk="1" hangingPunct="1">
              <a:buFont typeface="Wingdings" pitchFamily="2" charset="2"/>
              <a:buNone/>
            </a:pPr>
            <a:r>
              <a:rPr lang="en-US" sz="2000" smtClean="0">
                <a:cs typeface="Times New Roman" pitchFamily="18" charset="0"/>
              </a:rPr>
              <a:t>9. Adisi (Ad)</a:t>
            </a:r>
          </a:p>
          <a:p>
            <a:pPr marL="457200" indent="-457200" eaLnBrk="1" hangingPunct="1">
              <a:buFont typeface="Wingdings 2" pitchFamily="18" charset="2"/>
              <a:buNone/>
            </a:pPr>
            <a:r>
              <a:rPr lang="en-US" sz="2000" smtClean="0">
                <a:cs typeface="Times New Roman" pitchFamily="18" charset="0"/>
              </a:rPr>
              <a:t>     p</a:t>
            </a:r>
          </a:p>
          <a:p>
            <a:pPr marL="457200" indent="-457200" eaLnBrk="1" hangingPunct="1">
              <a:buFont typeface="Wingdings 2" pitchFamily="18" charset="2"/>
              <a:buNone/>
            </a:pPr>
            <a:r>
              <a:rPr lang="en-US" sz="2000" smtClean="0">
                <a:cs typeface="Times New Roman" pitchFamily="18" charset="0"/>
              </a:rPr>
              <a:t>    ∴ p v q</a:t>
            </a:r>
            <a:endParaRPr lang="id-ID" sz="2000" smtClean="0">
              <a:cs typeface="Times New Roman" pitchFamily="18" charset="0"/>
            </a:endParaRPr>
          </a:p>
          <a:p>
            <a:pPr marL="457200" indent="-457200" eaLnBrk="1" hangingPunct="1">
              <a:buFont typeface="Wingdings 2" pitchFamily="18" charset="2"/>
              <a:buNone/>
            </a:pPr>
            <a:endParaRPr lang="en-US" sz="2000" smtClean="0">
              <a:cs typeface="Times New Roman" pitchFamily="18" charset="0"/>
            </a:endParaRPr>
          </a:p>
          <a:p>
            <a:pPr marL="457200" indent="-457200" eaLnBrk="1" hangingPunct="1">
              <a:buFont typeface="Wingdings" pitchFamily="2" charset="2"/>
              <a:buNone/>
            </a:pPr>
            <a:r>
              <a:rPr lang="en-US" sz="2000" smtClean="0">
                <a:cs typeface="Times New Roman" pitchFamily="18" charset="0"/>
              </a:rPr>
              <a:t>10. Konjungsi (Konj)</a:t>
            </a:r>
          </a:p>
          <a:p>
            <a:pPr marL="457200" indent="-457200" eaLnBrk="1" hangingPunct="1">
              <a:buFont typeface="Wingdings 2" pitchFamily="18" charset="2"/>
              <a:buNone/>
            </a:pPr>
            <a:r>
              <a:rPr lang="en-US" sz="2000" smtClean="0">
                <a:cs typeface="Times New Roman" pitchFamily="18" charset="0"/>
              </a:rPr>
              <a:t>      p</a:t>
            </a:r>
          </a:p>
          <a:p>
            <a:pPr marL="457200" indent="-457200" eaLnBrk="1" hangingPunct="1">
              <a:buFont typeface="Wingdings 2" pitchFamily="18" charset="2"/>
              <a:buNone/>
            </a:pPr>
            <a:r>
              <a:rPr lang="en-US" sz="2000" smtClean="0">
                <a:cs typeface="Times New Roman" pitchFamily="18" charset="0"/>
              </a:rPr>
              <a:t>      q</a:t>
            </a:r>
          </a:p>
          <a:p>
            <a:pPr marL="457200" indent="-457200" eaLnBrk="1" hangingPunct="1">
              <a:buFont typeface="Wingdings 2" pitchFamily="18" charset="2"/>
              <a:buNone/>
            </a:pPr>
            <a:r>
              <a:rPr lang="en-US" sz="2000" smtClean="0">
                <a:cs typeface="Times New Roman" pitchFamily="18" charset="0"/>
              </a:rPr>
              <a:t>     ∴ p ∧ q</a:t>
            </a:r>
          </a:p>
        </p:txBody>
      </p:sp>
      <p:cxnSp>
        <p:nvCxnSpPr>
          <p:cNvPr id="4" name="Straight Connector 3"/>
          <p:cNvCxnSpPr/>
          <p:nvPr/>
        </p:nvCxnSpPr>
        <p:spPr>
          <a:xfrm>
            <a:off x="900113" y="1484313"/>
            <a:ext cx="86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85813" y="4143375"/>
            <a:ext cx="10080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57250" y="6072188"/>
            <a:ext cx="10795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bwMode="auto">
          <a:xfrm>
            <a:off x="0" y="357188"/>
            <a:ext cx="9144000" cy="762000"/>
          </a:xfrm>
          <a:prstGeom prst="rect">
            <a:avLst/>
          </a:prstGeom>
          <a:solidFill>
            <a:schemeClr val="accent1">
              <a:lumMod val="40000"/>
              <a:lumOff val="60000"/>
            </a:schemeClr>
          </a:solidFill>
          <a:ln w="9525">
            <a:noFill/>
            <a:miter lim="800000"/>
            <a:headEnd/>
            <a:tailEnd/>
          </a:ln>
        </p:spPr>
        <p:txBody>
          <a:bodyPr anchor="ctr">
            <a:normAutofit/>
          </a:bodyPr>
          <a:lstStyle/>
          <a:p>
            <a:pPr algn="ctr" fontAlgn="auto">
              <a:spcAft>
                <a:spcPts val="0"/>
              </a:spcAft>
              <a:defRPr/>
            </a:pPr>
            <a:r>
              <a:rPr lang="en-US" sz="3200" b="1" dirty="0">
                <a:latin typeface="+mj-lt"/>
                <a:ea typeface="+mj-ea"/>
                <a:cs typeface="+mj-cs"/>
              </a:rPr>
              <a:t>ATURAN PENYIMPULAN</a:t>
            </a:r>
            <a:r>
              <a:rPr lang="id-ID" sz="3200" b="1" dirty="0">
                <a:latin typeface="+mj-lt"/>
                <a:ea typeface="+mj-ea"/>
                <a:cs typeface="+mj-cs"/>
              </a:rPr>
              <a:t> (ARGUMEN)</a:t>
            </a:r>
            <a:endParaRPr lang="en-US" sz="3200" b="1" dirty="0">
              <a:latin typeface="+mj-lt"/>
              <a:ea typeface="+mj-ea"/>
              <a:cs typeface="+mj-cs"/>
            </a:endParaRPr>
          </a:p>
        </p:txBody>
      </p:sp>
      <p:cxnSp>
        <p:nvCxnSpPr>
          <p:cNvPr id="9" name="Straight Connector 8"/>
          <p:cNvCxnSpPr/>
          <p:nvPr/>
        </p:nvCxnSpPr>
        <p:spPr>
          <a:xfrm>
            <a:off x="785813" y="2571750"/>
            <a:ext cx="100806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95288" y="509570"/>
            <a:ext cx="7772400" cy="419100"/>
          </a:xfrm>
        </p:spPr>
        <p:txBody>
          <a:bodyPr>
            <a:normAutofit fontScale="90000"/>
          </a:bodyPr>
          <a:lstStyle/>
          <a:p>
            <a:pPr eaLnBrk="1" hangingPunct="1"/>
            <a:r>
              <a:rPr lang="id-ID" dirty="0" smtClean="0"/>
              <a:t>Contoh soal</a:t>
            </a:r>
          </a:p>
        </p:txBody>
      </p:sp>
      <p:sp>
        <p:nvSpPr>
          <p:cNvPr id="67587" name="Content Placeholder 2"/>
          <p:cNvSpPr>
            <a:spLocks noGrp="1"/>
          </p:cNvSpPr>
          <p:nvPr>
            <p:ph sz="quarter" idx="1"/>
          </p:nvPr>
        </p:nvSpPr>
        <p:spPr>
          <a:xfrm>
            <a:off x="357158" y="1571612"/>
            <a:ext cx="7772400" cy="4572000"/>
          </a:xfrm>
        </p:spPr>
        <p:txBody>
          <a:bodyPr>
            <a:normAutofit/>
          </a:bodyPr>
          <a:lstStyle/>
          <a:p>
            <a:pPr algn="just" eaLnBrk="1" hangingPunct="1">
              <a:buNone/>
            </a:pPr>
            <a:r>
              <a:rPr lang="en-US" sz="1800" dirty="0" smtClean="0"/>
              <a:t>Dari </a:t>
            </a:r>
            <a:r>
              <a:rPr lang="en-US" sz="1800" dirty="0" err="1" smtClean="0"/>
              <a:t>argumen</a:t>
            </a:r>
            <a:r>
              <a:rPr lang="en-US" sz="1800" dirty="0" smtClean="0"/>
              <a:t> </a:t>
            </a:r>
            <a:r>
              <a:rPr lang="en-US" sz="1800" dirty="0" err="1" smtClean="0"/>
              <a:t>berikut</a:t>
            </a:r>
            <a:r>
              <a:rPr lang="en-US" sz="1800" dirty="0" smtClean="0"/>
              <a:t>:</a:t>
            </a:r>
          </a:p>
          <a:p>
            <a:pPr algn="just" eaLnBrk="1" hangingPunct="1">
              <a:buNone/>
            </a:pPr>
            <a:r>
              <a:rPr lang="en-US" sz="1800" dirty="0" err="1" smtClean="0"/>
              <a:t>Jika</a:t>
            </a:r>
            <a:r>
              <a:rPr lang="en-US" sz="1800" dirty="0" smtClean="0"/>
              <a:t> </a:t>
            </a:r>
            <a:r>
              <a:rPr lang="en-US" sz="1800" dirty="0" err="1" smtClean="0"/>
              <a:t>ibu</a:t>
            </a:r>
            <a:r>
              <a:rPr lang="en-US" sz="1800" dirty="0" smtClean="0"/>
              <a:t> </a:t>
            </a:r>
            <a:r>
              <a:rPr lang="en-US" sz="1800" dirty="0" err="1" smtClean="0"/>
              <a:t>tidak</a:t>
            </a:r>
            <a:r>
              <a:rPr lang="en-US" sz="1800" dirty="0" smtClean="0"/>
              <a:t> </a:t>
            </a:r>
            <a:r>
              <a:rPr lang="en-US" sz="1800" dirty="0" err="1" smtClean="0"/>
              <a:t>pergi</a:t>
            </a:r>
            <a:r>
              <a:rPr lang="en-US" sz="1800" dirty="0" smtClean="0"/>
              <a:t> </a:t>
            </a:r>
            <a:r>
              <a:rPr lang="en-US" sz="1800" dirty="0" err="1" smtClean="0"/>
              <a:t>maka</a:t>
            </a:r>
            <a:r>
              <a:rPr lang="en-US" sz="1800" dirty="0" smtClean="0"/>
              <a:t> </a:t>
            </a:r>
            <a:r>
              <a:rPr lang="en-US" sz="1800" dirty="0" err="1" smtClean="0"/>
              <a:t>adik</a:t>
            </a:r>
            <a:r>
              <a:rPr lang="en-US" sz="1800" dirty="0" smtClean="0"/>
              <a:t> </a:t>
            </a:r>
            <a:r>
              <a:rPr lang="en-US" sz="1800" dirty="0" err="1" smtClean="0"/>
              <a:t>senang</a:t>
            </a:r>
            <a:r>
              <a:rPr lang="en-US" sz="1800" dirty="0" smtClean="0"/>
              <a:t>. </a:t>
            </a:r>
            <a:r>
              <a:rPr lang="en-US" sz="1800" dirty="0" err="1" smtClean="0"/>
              <a:t>Jika</a:t>
            </a:r>
            <a:r>
              <a:rPr lang="en-US" sz="1800" dirty="0" smtClean="0"/>
              <a:t> </a:t>
            </a:r>
            <a:r>
              <a:rPr lang="en-US" sz="1800" dirty="0" err="1" smtClean="0"/>
              <a:t>adik</a:t>
            </a:r>
            <a:r>
              <a:rPr lang="en-US" sz="1800" dirty="0" smtClean="0"/>
              <a:t> </a:t>
            </a:r>
            <a:r>
              <a:rPr lang="en-US" sz="1800" dirty="0" err="1" smtClean="0"/>
              <a:t>senang</a:t>
            </a:r>
            <a:r>
              <a:rPr lang="en-US" sz="1800" dirty="0" smtClean="0"/>
              <a:t> </a:t>
            </a:r>
            <a:r>
              <a:rPr lang="en-US" sz="1800" dirty="0" err="1" smtClean="0"/>
              <a:t>maka</a:t>
            </a:r>
            <a:r>
              <a:rPr lang="en-US" sz="1800" dirty="0" smtClean="0"/>
              <a:t> </a:t>
            </a:r>
            <a:r>
              <a:rPr lang="en-US" sz="1800" dirty="0" err="1" smtClean="0"/>
              <a:t>dia</a:t>
            </a:r>
            <a:r>
              <a:rPr lang="en-US" sz="1800" dirty="0" smtClean="0"/>
              <a:t> </a:t>
            </a:r>
            <a:r>
              <a:rPr lang="en-US" sz="1800" dirty="0" err="1" smtClean="0"/>
              <a:t>tersenyum</a:t>
            </a:r>
            <a:r>
              <a:rPr lang="en-US" sz="1800" dirty="0" smtClean="0"/>
              <a:t>.</a:t>
            </a:r>
          </a:p>
          <a:p>
            <a:pPr algn="just" eaLnBrk="1" hangingPunct="1">
              <a:buNone/>
            </a:pPr>
            <a:r>
              <a:rPr lang="en-US" sz="1800" dirty="0" err="1" smtClean="0"/>
              <a:t>Kesimpulan</a:t>
            </a:r>
            <a:r>
              <a:rPr lang="en-US" sz="1800" dirty="0" smtClean="0"/>
              <a:t> yang </a:t>
            </a:r>
            <a:r>
              <a:rPr lang="en-US" sz="1800" dirty="0" err="1" smtClean="0"/>
              <a:t>sah</a:t>
            </a:r>
            <a:r>
              <a:rPr lang="en-US" sz="1800" dirty="0" smtClean="0"/>
              <a:t> </a:t>
            </a:r>
            <a:r>
              <a:rPr lang="en-US" sz="1800" dirty="0" err="1" smtClean="0"/>
              <a:t>adalah</a:t>
            </a:r>
            <a:r>
              <a:rPr lang="en-US" sz="1800" dirty="0" smtClean="0"/>
              <a:t>...</a:t>
            </a:r>
          </a:p>
          <a:p>
            <a:pPr algn="just" eaLnBrk="1" hangingPunct="1">
              <a:buNone/>
            </a:pPr>
            <a:r>
              <a:rPr lang="en-US" sz="1800" dirty="0" smtClean="0"/>
              <a:t>a. </a:t>
            </a:r>
            <a:r>
              <a:rPr lang="en-US" sz="1800" dirty="0" err="1" smtClean="0"/>
              <a:t>Ibu</a:t>
            </a:r>
            <a:r>
              <a:rPr lang="en-US" sz="1800" dirty="0" smtClean="0"/>
              <a:t> </a:t>
            </a:r>
            <a:r>
              <a:rPr lang="en-US" sz="1800" dirty="0" err="1" smtClean="0"/>
              <a:t>tidak</a:t>
            </a:r>
            <a:r>
              <a:rPr lang="en-US" sz="1800" dirty="0" smtClean="0"/>
              <a:t> </a:t>
            </a:r>
            <a:r>
              <a:rPr lang="en-US" sz="1800" dirty="0" err="1" smtClean="0"/>
              <a:t>pergi</a:t>
            </a:r>
            <a:r>
              <a:rPr lang="en-US" sz="1800" dirty="0" smtClean="0"/>
              <a:t> </a:t>
            </a:r>
            <a:r>
              <a:rPr lang="en-US" sz="1800" dirty="0" err="1" smtClean="0"/>
              <a:t>dan</a:t>
            </a:r>
            <a:r>
              <a:rPr lang="en-US" sz="1800" dirty="0" smtClean="0"/>
              <a:t> </a:t>
            </a:r>
            <a:r>
              <a:rPr lang="en-US" sz="1800" dirty="0" err="1" smtClean="0"/>
              <a:t>adik</a:t>
            </a:r>
            <a:r>
              <a:rPr lang="en-US" sz="1800" dirty="0" smtClean="0"/>
              <a:t> </a:t>
            </a:r>
            <a:r>
              <a:rPr lang="en-US" sz="1800" dirty="0" err="1" smtClean="0"/>
              <a:t>tidak</a:t>
            </a:r>
            <a:r>
              <a:rPr lang="en-US" sz="1800" dirty="0" smtClean="0"/>
              <a:t> </a:t>
            </a:r>
            <a:r>
              <a:rPr lang="en-US" sz="1800" dirty="0" err="1" smtClean="0"/>
              <a:t>tersenyum</a:t>
            </a:r>
            <a:r>
              <a:rPr lang="en-US" sz="1800" dirty="0" smtClean="0"/>
              <a:t>.</a:t>
            </a:r>
          </a:p>
          <a:p>
            <a:pPr algn="just" eaLnBrk="1" hangingPunct="1">
              <a:buNone/>
            </a:pPr>
            <a:r>
              <a:rPr lang="en-US" sz="1800" dirty="0" smtClean="0"/>
              <a:t>b. </a:t>
            </a:r>
            <a:r>
              <a:rPr lang="en-US" sz="1800" dirty="0" err="1" smtClean="0"/>
              <a:t>Ibu</a:t>
            </a:r>
            <a:r>
              <a:rPr lang="en-US" sz="1800" dirty="0" smtClean="0"/>
              <a:t> </a:t>
            </a:r>
            <a:r>
              <a:rPr lang="en-US" sz="1800" dirty="0" err="1" smtClean="0"/>
              <a:t>pergi</a:t>
            </a:r>
            <a:r>
              <a:rPr lang="en-US" sz="1800" dirty="0" smtClean="0"/>
              <a:t> </a:t>
            </a:r>
            <a:r>
              <a:rPr lang="en-US" sz="1800" dirty="0" err="1" smtClean="0"/>
              <a:t>dan</a:t>
            </a:r>
            <a:r>
              <a:rPr lang="en-US" sz="1800" dirty="0" smtClean="0"/>
              <a:t> </a:t>
            </a:r>
            <a:r>
              <a:rPr lang="en-US" sz="1800" dirty="0" err="1" smtClean="0"/>
              <a:t>adik</a:t>
            </a:r>
            <a:r>
              <a:rPr lang="en-US" sz="1800" dirty="0" smtClean="0"/>
              <a:t> </a:t>
            </a:r>
            <a:r>
              <a:rPr lang="en-US" sz="1800" dirty="0" err="1" smtClean="0"/>
              <a:t>tidak</a:t>
            </a:r>
            <a:r>
              <a:rPr lang="en-US" sz="1800" dirty="0" smtClean="0"/>
              <a:t> </a:t>
            </a:r>
            <a:r>
              <a:rPr lang="en-US" sz="1800" dirty="0" err="1" smtClean="0"/>
              <a:t>tersenyum</a:t>
            </a:r>
            <a:r>
              <a:rPr lang="en-US" sz="1800" dirty="0" smtClean="0"/>
              <a:t>.</a:t>
            </a:r>
          </a:p>
          <a:p>
            <a:pPr algn="just" eaLnBrk="1" hangingPunct="1">
              <a:buNone/>
            </a:pPr>
            <a:r>
              <a:rPr lang="en-US" sz="1800" dirty="0" smtClean="0"/>
              <a:t>c. </a:t>
            </a:r>
            <a:r>
              <a:rPr lang="en-US" sz="1800" dirty="0" err="1" smtClean="0"/>
              <a:t>Ibu</a:t>
            </a:r>
            <a:r>
              <a:rPr lang="en-US" sz="1800" dirty="0" smtClean="0"/>
              <a:t> </a:t>
            </a:r>
            <a:r>
              <a:rPr lang="en-US" sz="1800" dirty="0" err="1" smtClean="0"/>
              <a:t>pergi</a:t>
            </a:r>
            <a:r>
              <a:rPr lang="en-US" sz="1800" dirty="0" smtClean="0"/>
              <a:t> </a:t>
            </a:r>
            <a:r>
              <a:rPr lang="en-US" sz="1800" dirty="0" err="1" smtClean="0"/>
              <a:t>atau</a:t>
            </a:r>
            <a:r>
              <a:rPr lang="en-US" sz="1800" dirty="0" smtClean="0"/>
              <a:t> </a:t>
            </a:r>
            <a:r>
              <a:rPr lang="en-US" sz="1800" dirty="0" err="1" smtClean="0"/>
              <a:t>adik</a:t>
            </a:r>
            <a:r>
              <a:rPr lang="en-US" sz="1800" dirty="0" smtClean="0"/>
              <a:t> </a:t>
            </a:r>
            <a:r>
              <a:rPr lang="en-US" sz="1800" dirty="0" err="1" smtClean="0"/>
              <a:t>tidak</a:t>
            </a:r>
            <a:r>
              <a:rPr lang="en-US" sz="1800" dirty="0" smtClean="0"/>
              <a:t> </a:t>
            </a:r>
            <a:r>
              <a:rPr lang="en-US" sz="1800" dirty="0" err="1" smtClean="0"/>
              <a:t>tersenyum</a:t>
            </a:r>
            <a:r>
              <a:rPr lang="en-US" sz="1800" dirty="0" smtClean="0"/>
              <a:t>.</a:t>
            </a:r>
          </a:p>
          <a:p>
            <a:pPr algn="just" eaLnBrk="1" hangingPunct="1">
              <a:buNone/>
            </a:pPr>
            <a:r>
              <a:rPr lang="en-US" sz="1800" dirty="0" smtClean="0"/>
              <a:t>d. </a:t>
            </a:r>
            <a:r>
              <a:rPr lang="en-US" sz="1800" dirty="0" err="1" smtClean="0"/>
              <a:t>Ibu</a:t>
            </a:r>
            <a:r>
              <a:rPr lang="en-US" sz="1800" dirty="0" smtClean="0"/>
              <a:t> </a:t>
            </a:r>
            <a:r>
              <a:rPr lang="en-US" sz="1800" dirty="0" err="1" smtClean="0"/>
              <a:t>tidak</a:t>
            </a:r>
            <a:r>
              <a:rPr lang="en-US" sz="1800" dirty="0" smtClean="0"/>
              <a:t> </a:t>
            </a:r>
            <a:r>
              <a:rPr lang="en-US" sz="1800" dirty="0" err="1" smtClean="0"/>
              <a:t>pergi</a:t>
            </a:r>
            <a:r>
              <a:rPr lang="en-US" sz="1800" dirty="0" smtClean="0"/>
              <a:t> </a:t>
            </a:r>
            <a:r>
              <a:rPr lang="en-US" sz="1800" dirty="0" err="1" smtClean="0"/>
              <a:t>dan</a:t>
            </a:r>
            <a:r>
              <a:rPr lang="en-US" sz="1800" dirty="0" smtClean="0"/>
              <a:t> </a:t>
            </a:r>
            <a:r>
              <a:rPr lang="en-US" sz="1800" dirty="0" err="1" smtClean="0"/>
              <a:t>adik</a:t>
            </a:r>
            <a:r>
              <a:rPr lang="en-US" sz="1800" dirty="0" smtClean="0"/>
              <a:t> </a:t>
            </a:r>
            <a:r>
              <a:rPr lang="en-US" sz="1800" dirty="0" err="1" smtClean="0"/>
              <a:t>tersenyum</a:t>
            </a:r>
            <a:r>
              <a:rPr lang="en-US" sz="1800" dirty="0" smtClean="0"/>
              <a:t>.</a:t>
            </a:r>
          </a:p>
          <a:p>
            <a:pPr algn="just" eaLnBrk="1" hangingPunct="1">
              <a:buNone/>
            </a:pPr>
            <a:r>
              <a:rPr lang="en-US" sz="1800" dirty="0" smtClean="0"/>
              <a:t>e. </a:t>
            </a:r>
            <a:r>
              <a:rPr lang="en-US" sz="1800" dirty="0" err="1" smtClean="0"/>
              <a:t>Ibu</a:t>
            </a:r>
            <a:r>
              <a:rPr lang="en-US" sz="1800" dirty="0" smtClean="0"/>
              <a:t> </a:t>
            </a:r>
            <a:r>
              <a:rPr lang="en-US" sz="1800" dirty="0" err="1" smtClean="0"/>
              <a:t>pergi</a:t>
            </a:r>
            <a:r>
              <a:rPr lang="en-US" sz="1800" dirty="0" smtClean="0"/>
              <a:t> </a:t>
            </a:r>
            <a:r>
              <a:rPr lang="en-US" sz="1800" dirty="0" err="1" smtClean="0"/>
              <a:t>atau</a:t>
            </a:r>
            <a:r>
              <a:rPr lang="en-US" sz="1800" dirty="0" smtClean="0"/>
              <a:t> </a:t>
            </a:r>
            <a:r>
              <a:rPr lang="en-US" sz="1800" dirty="0" err="1" smtClean="0"/>
              <a:t>adik</a:t>
            </a:r>
            <a:r>
              <a:rPr lang="en-US" sz="1800" dirty="0" smtClean="0"/>
              <a:t> </a:t>
            </a:r>
            <a:r>
              <a:rPr lang="en-US" sz="1800" dirty="0" err="1" smtClean="0"/>
              <a:t>tersenyum</a:t>
            </a:r>
            <a:r>
              <a:rPr lang="en-US" sz="1800" dirty="0" smtClean="0"/>
              <a:t>.</a:t>
            </a:r>
          </a:p>
          <a:p>
            <a:pPr algn="just" eaLnBrk="1" hangingPunct="1">
              <a:buNone/>
            </a:pPr>
            <a:r>
              <a:rPr lang="en-US" sz="1800" dirty="0" err="1" smtClean="0"/>
              <a:t>Pembahasan</a:t>
            </a:r>
            <a:r>
              <a:rPr lang="en-US" sz="1800" dirty="0" smtClean="0"/>
              <a:t>:</a:t>
            </a:r>
          </a:p>
          <a:p>
            <a:pPr algn="just" eaLnBrk="1" hangingPunct="1">
              <a:buNone/>
            </a:pPr>
            <a:r>
              <a:rPr lang="en-US" sz="1800" dirty="0" smtClean="0"/>
              <a:t>p = </a:t>
            </a:r>
            <a:r>
              <a:rPr lang="en-US" sz="1800" dirty="0" err="1" smtClean="0"/>
              <a:t>ibu</a:t>
            </a:r>
            <a:r>
              <a:rPr lang="en-US" sz="1800" dirty="0" smtClean="0"/>
              <a:t> </a:t>
            </a:r>
            <a:r>
              <a:rPr lang="en-US" sz="1800" dirty="0" err="1" smtClean="0"/>
              <a:t>pergi</a:t>
            </a:r>
            <a:endParaRPr lang="en-US" sz="1800" dirty="0" smtClean="0"/>
          </a:p>
          <a:p>
            <a:pPr algn="just" eaLnBrk="1" hangingPunct="1">
              <a:buNone/>
            </a:pPr>
            <a:r>
              <a:rPr lang="en-US" sz="1800" dirty="0" smtClean="0"/>
              <a:t>q = </a:t>
            </a:r>
            <a:r>
              <a:rPr lang="en-US" sz="1800" dirty="0" err="1" smtClean="0"/>
              <a:t>adik</a:t>
            </a:r>
            <a:r>
              <a:rPr lang="en-US" sz="1800" dirty="0" smtClean="0"/>
              <a:t> </a:t>
            </a:r>
            <a:r>
              <a:rPr lang="en-US" sz="1800" dirty="0" err="1" smtClean="0"/>
              <a:t>senang</a:t>
            </a:r>
            <a:endParaRPr lang="en-US" sz="1800" dirty="0" smtClean="0"/>
          </a:p>
          <a:p>
            <a:pPr algn="just" eaLnBrk="1" hangingPunct="1">
              <a:buNone/>
            </a:pPr>
            <a:r>
              <a:rPr lang="en-US" sz="1800" dirty="0" smtClean="0"/>
              <a:t>r = </a:t>
            </a:r>
            <a:r>
              <a:rPr lang="en-US" sz="1800" dirty="0" err="1" smtClean="0"/>
              <a:t>adik</a:t>
            </a:r>
            <a:r>
              <a:rPr lang="en-US" sz="1800" dirty="0" smtClean="0"/>
              <a:t> </a:t>
            </a:r>
            <a:r>
              <a:rPr lang="en-US" sz="1800" dirty="0" err="1" smtClean="0"/>
              <a:t>tersenyum</a:t>
            </a:r>
            <a:endParaRPr lang="en-US" sz="1800" dirty="0" smtClean="0"/>
          </a:p>
          <a:p>
            <a:pPr algn="just" eaLnBrk="1" hangingPunct="1">
              <a:buNone/>
            </a:pPr>
            <a:endParaRPr lang="en-US" sz="1800" dirty="0" smtClean="0"/>
          </a:p>
          <a:p>
            <a:pPr algn="just" eaLnBrk="1" hangingPunct="1">
              <a:buNone/>
            </a:pPr>
            <a:endParaRPr lang="id-ID" sz="1800" dirty="0" smtClean="0"/>
          </a:p>
        </p:txBody>
      </p:sp>
      <p:graphicFrame>
        <p:nvGraphicFramePr>
          <p:cNvPr id="8" name="Object 7"/>
          <p:cNvGraphicFramePr>
            <a:graphicFrameLocks noChangeAspect="1"/>
          </p:cNvGraphicFramePr>
          <p:nvPr/>
        </p:nvGraphicFramePr>
        <p:xfrm>
          <a:off x="4014790" y="5429250"/>
          <a:ext cx="914400" cy="895350"/>
        </p:xfrm>
        <a:graphic>
          <a:graphicData uri="http://schemas.openxmlformats.org/presentationml/2006/ole">
            <p:oleObj spid="_x0000_s1028" name="Equation" r:id="rId3" imgW="634680" imgH="622080" progId="Equation.3">
              <p:embed/>
            </p:oleObj>
          </a:graphicData>
        </a:graphic>
      </p:graphicFrame>
      <p:sp>
        <p:nvSpPr>
          <p:cNvPr id="9" name="Rectangle 8"/>
          <p:cNvSpPr/>
          <p:nvPr/>
        </p:nvSpPr>
        <p:spPr>
          <a:xfrm>
            <a:off x="3857620" y="4714884"/>
            <a:ext cx="4572000" cy="646331"/>
          </a:xfrm>
          <a:prstGeom prst="rect">
            <a:avLst/>
          </a:prstGeom>
        </p:spPr>
        <p:txBody>
          <a:bodyPr>
            <a:spAutoFit/>
          </a:bodyPr>
          <a:lstStyle/>
          <a:p>
            <a:pPr algn="just"/>
            <a:r>
              <a:rPr lang="en-US" dirty="0" err="1" smtClean="0"/>
              <a:t>dengan</a:t>
            </a:r>
            <a:r>
              <a:rPr lang="en-US" dirty="0" smtClean="0"/>
              <a:t> </a:t>
            </a:r>
            <a:r>
              <a:rPr lang="en-US" dirty="0" err="1" smtClean="0"/>
              <a:t>menggunakan</a:t>
            </a:r>
            <a:r>
              <a:rPr lang="en-US" dirty="0" smtClean="0"/>
              <a:t> </a:t>
            </a:r>
            <a:r>
              <a:rPr lang="en-US" dirty="0" err="1" smtClean="0"/>
              <a:t>simbol</a:t>
            </a:r>
            <a:r>
              <a:rPr lang="en-US" dirty="0" smtClean="0"/>
              <a:t> </a:t>
            </a:r>
            <a:r>
              <a:rPr lang="en-US" dirty="0" err="1" smtClean="0"/>
              <a:t>diatas</a:t>
            </a:r>
            <a:r>
              <a:rPr lang="en-US" dirty="0" smtClean="0"/>
              <a:t>, </a:t>
            </a:r>
            <a:r>
              <a:rPr lang="en-US" dirty="0" err="1" smtClean="0"/>
              <a:t>argumentasi</a:t>
            </a:r>
            <a:r>
              <a:rPr lang="en-US" dirty="0" smtClean="0"/>
              <a:t> </a:t>
            </a:r>
            <a:r>
              <a:rPr lang="en-US" dirty="0" err="1" smtClean="0"/>
              <a:t>tadi</a:t>
            </a:r>
            <a:r>
              <a:rPr lang="en-US" dirty="0" smtClean="0"/>
              <a:t> </a:t>
            </a:r>
            <a:r>
              <a:rPr lang="en-US" dirty="0" err="1" smtClean="0"/>
              <a:t>bisa</a:t>
            </a:r>
            <a:r>
              <a:rPr lang="en-US" dirty="0" smtClean="0"/>
              <a:t> </a:t>
            </a:r>
            <a:r>
              <a:rPr lang="en-US" dirty="0" err="1" smtClean="0"/>
              <a:t>dituliskan</a:t>
            </a:r>
            <a:r>
              <a:rPr lang="en-US" dirty="0" smtClean="0"/>
              <a:t> </a:t>
            </a:r>
            <a:r>
              <a:rPr lang="en-US" dirty="0" err="1" smtClean="0"/>
              <a:t>seperti</a:t>
            </a:r>
            <a:r>
              <a:rPr lang="en-US" dirty="0" smtClean="0"/>
              <a:t> </a:t>
            </a:r>
            <a:r>
              <a:rPr lang="en-US" dirty="0" err="1" smtClean="0"/>
              <a:t>berikut</a:t>
            </a:r>
            <a:r>
              <a:rPr lang="en-US" dirty="0" smtClean="0"/>
              <a:t> :</a:t>
            </a:r>
            <a:endParaRPr lang="en-US" dirty="0" smtClean="0"/>
          </a:p>
        </p:txBody>
      </p:sp>
      <p:cxnSp>
        <p:nvCxnSpPr>
          <p:cNvPr id="11" name="Straight Connector 10"/>
          <p:cNvCxnSpPr/>
          <p:nvPr/>
        </p:nvCxnSpPr>
        <p:spPr>
          <a:xfrm>
            <a:off x="3929058" y="6000768"/>
            <a:ext cx="928694" cy="1588"/>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2250265" y="5536421"/>
            <a:ext cx="1928826"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3"/>
          <p:cNvPicPr>
            <a:picLocks noChangeAspect="1" noChangeArrowheads="1"/>
          </p:cNvPicPr>
          <p:nvPr/>
        </p:nvPicPr>
        <p:blipFill>
          <a:blip r:embed="rId2"/>
          <a:srcRect/>
          <a:stretch>
            <a:fillRect/>
          </a:stretch>
        </p:blipFill>
        <p:spPr bwMode="auto">
          <a:xfrm>
            <a:off x="214313" y="1714500"/>
            <a:ext cx="4300537" cy="2087563"/>
          </a:xfrm>
          <a:prstGeom prst="rect">
            <a:avLst/>
          </a:prstGeom>
          <a:noFill/>
          <a:ln w="9525">
            <a:noFill/>
            <a:miter lim="800000"/>
            <a:headEnd/>
            <a:tailEnd/>
          </a:ln>
        </p:spPr>
      </p:pic>
      <p:pic>
        <p:nvPicPr>
          <p:cNvPr id="68611" name="Picture 4"/>
          <p:cNvPicPr>
            <a:picLocks noChangeAspect="1" noChangeArrowheads="1"/>
          </p:cNvPicPr>
          <p:nvPr/>
        </p:nvPicPr>
        <p:blipFill>
          <a:blip r:embed="rId3"/>
          <a:srcRect/>
          <a:stretch>
            <a:fillRect/>
          </a:stretch>
        </p:blipFill>
        <p:spPr bwMode="auto">
          <a:xfrm>
            <a:off x="214313" y="4214813"/>
            <a:ext cx="4938712" cy="2016125"/>
          </a:xfrm>
          <a:prstGeom prst="rect">
            <a:avLst/>
          </a:prstGeom>
          <a:noFill/>
          <a:ln w="9525">
            <a:noFill/>
            <a:miter lim="800000"/>
            <a:headEnd/>
            <a:tailEnd/>
          </a:ln>
        </p:spPr>
      </p:pic>
      <p:pic>
        <p:nvPicPr>
          <p:cNvPr id="68612" name="Picture 5"/>
          <p:cNvPicPr>
            <a:picLocks noChangeAspect="1" noChangeArrowheads="1"/>
          </p:cNvPicPr>
          <p:nvPr/>
        </p:nvPicPr>
        <p:blipFill>
          <a:blip r:embed="rId4"/>
          <a:srcRect/>
          <a:stretch>
            <a:fillRect/>
          </a:stretch>
        </p:blipFill>
        <p:spPr bwMode="auto">
          <a:xfrm>
            <a:off x="4713288" y="1785938"/>
            <a:ext cx="4430712" cy="2233612"/>
          </a:xfrm>
          <a:prstGeom prst="rect">
            <a:avLst/>
          </a:prstGeom>
          <a:noFill/>
          <a:ln w="9525">
            <a:noFill/>
            <a:miter lim="800000"/>
            <a:headEnd/>
            <a:tailEnd/>
          </a:ln>
        </p:spPr>
      </p:pic>
      <p:sp>
        <p:nvSpPr>
          <p:cNvPr id="68613" name="Title 1"/>
          <p:cNvSpPr>
            <a:spLocks noGrp="1"/>
          </p:cNvSpPr>
          <p:nvPr>
            <p:ph type="title"/>
          </p:nvPr>
        </p:nvSpPr>
        <p:spPr>
          <a:xfrm>
            <a:off x="395288" y="260350"/>
            <a:ext cx="7772400" cy="811213"/>
          </a:xfrm>
        </p:spPr>
        <p:txBody>
          <a:bodyPr/>
          <a:lstStyle/>
          <a:p>
            <a:pPr eaLnBrk="1" hangingPunct="1"/>
            <a:r>
              <a:rPr lang="id-ID" smtClean="0"/>
              <a:t>Contoh soal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Pernyataan Berkuantor</a:t>
            </a:r>
            <a:endParaRPr lang="id-ID" dirty="0"/>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id-ID" sz="2400" dirty="0" smtClean="0">
                <a:latin typeface="Times New Roman" pitchFamily="18" charset="0"/>
                <a:cs typeface="Times New Roman" pitchFamily="18" charset="0"/>
              </a:rPr>
              <a:t>Pernyataan berkuantor dapat dibagi menjadi 2, yaitu :</a:t>
            </a:r>
          </a:p>
          <a:p>
            <a:pPr algn="just">
              <a:lnSpc>
                <a:spcPct val="150000"/>
              </a:lnSpc>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 Kuantor Universal (Kuantor Umum)</a:t>
            </a:r>
          </a:p>
          <a:p>
            <a:pPr lvl="1" algn="just">
              <a:lnSpc>
                <a:spcPct val="150000"/>
              </a:lnSpc>
              <a:buFont typeface="Arial" pitchFamily="34" charset="0"/>
              <a:buChar char="•"/>
            </a:pPr>
            <a:r>
              <a:rPr lang="id-ID" sz="2400" dirty="0" smtClean="0">
                <a:latin typeface="Times New Roman" pitchFamily="18" charset="0"/>
                <a:cs typeface="Times New Roman" pitchFamily="18" charset="0"/>
              </a:rPr>
              <a:t>Dilambangkan dengan “∀  “ dibaca : </a:t>
            </a:r>
            <a:r>
              <a:rPr lang="id-ID" sz="2400" i="1" dirty="0" smtClean="0">
                <a:latin typeface="Times New Roman" pitchFamily="18" charset="0"/>
                <a:cs typeface="Times New Roman" pitchFamily="18" charset="0"/>
              </a:rPr>
              <a:t>untuk semua </a:t>
            </a:r>
            <a:r>
              <a:rPr lang="id-ID" sz="2400" dirty="0" smtClean="0">
                <a:latin typeface="Times New Roman" pitchFamily="18" charset="0"/>
                <a:cs typeface="Times New Roman" pitchFamily="18" charset="0"/>
              </a:rPr>
              <a:t>atau </a:t>
            </a:r>
            <a:r>
              <a:rPr lang="id-ID" sz="2400" i="1" dirty="0" smtClean="0">
                <a:latin typeface="Times New Roman" pitchFamily="18" charset="0"/>
                <a:cs typeface="Times New Roman" pitchFamily="18" charset="0"/>
              </a:rPr>
              <a:t>untuk setiap</a:t>
            </a:r>
            <a:r>
              <a:rPr lang="id-ID" sz="2400" b="1" dirty="0" smtClean="0">
                <a:latin typeface="Times New Roman" pitchFamily="18" charset="0"/>
                <a:cs typeface="Times New Roman" pitchFamily="18" charset="0"/>
              </a:rPr>
              <a:t>.</a:t>
            </a:r>
          </a:p>
          <a:p>
            <a:pPr lvl="1" algn="just">
              <a:lnSpc>
                <a:spcPct val="150000"/>
              </a:lnSpc>
              <a:buFont typeface="Arial" pitchFamily="34" charset="0"/>
              <a:buChar char="•"/>
            </a:pPr>
            <a:r>
              <a:rPr lang="id-ID" sz="2400" dirty="0" smtClean="0">
                <a:latin typeface="Times New Roman" pitchFamily="18" charset="0"/>
                <a:cs typeface="Times New Roman" pitchFamily="18" charset="0"/>
              </a:rPr>
              <a:t>Notasinya ∀x, p(x) dibaca: </a:t>
            </a:r>
            <a:r>
              <a:rPr lang="id-ID" sz="2400" i="1" dirty="0" smtClean="0">
                <a:latin typeface="Times New Roman" pitchFamily="18" charset="0"/>
                <a:cs typeface="Times New Roman" pitchFamily="18" charset="0"/>
              </a:rPr>
              <a:t>untuk setiap x, berlaku p(x).</a:t>
            </a:r>
          </a:p>
          <a:p>
            <a:pPr lvl="1" algn="just">
              <a:lnSpc>
                <a:spcPct val="150000"/>
              </a:lnSpc>
              <a:buFont typeface="Arial" pitchFamily="34" charset="0"/>
              <a:buChar char="•"/>
            </a:pPr>
            <a:r>
              <a:rPr lang="id-ID" sz="2400" dirty="0" smtClean="0">
                <a:latin typeface="Times New Roman" pitchFamily="18" charset="0"/>
                <a:cs typeface="Times New Roman" pitchFamily="18" charset="0"/>
              </a:rPr>
              <a:t>∀x, p(x) akan bernilai benar (B) jika dan hanya jika p(x) benar.</a:t>
            </a:r>
          </a:p>
          <a:p>
            <a:pPr lvl="1" algn="just">
              <a:lnSpc>
                <a:spcPct val="150000"/>
              </a:lnSpc>
              <a:buFont typeface="Arial" pitchFamily="34" charset="0"/>
              <a:buChar char="•"/>
            </a:pPr>
            <a:r>
              <a:rPr lang="id-ID" sz="2400" dirty="0" smtClean="0">
                <a:latin typeface="Times New Roman" pitchFamily="18" charset="0"/>
                <a:cs typeface="Times New Roman" pitchFamily="18" charset="0"/>
              </a:rPr>
              <a:t>∀x, p(x) akan bernilai salah apabila ada x </a:t>
            </a:r>
            <a:r>
              <a:rPr lang="id-ID" sz="2400" dirty="0" smtClean="0">
                <a:latin typeface="Times New Roman" pitchFamily="18" charset="0"/>
                <a:cs typeface="Times New Roman" pitchFamily="18" charset="0"/>
              </a:rPr>
              <a:t>yang </a:t>
            </a:r>
            <a:r>
              <a:rPr lang="id-ID" sz="2400" dirty="0" smtClean="0">
                <a:latin typeface="Times New Roman" pitchFamily="18" charset="0"/>
                <a:cs typeface="Times New Roman" pitchFamily="18" charset="0"/>
              </a:rPr>
              <a:t>menyebabkan p(x) salah</a:t>
            </a:r>
            <a:r>
              <a:rPr lang="id-ID" sz="2400" dirty="0" smtClean="0"/>
              <a:t>.</a:t>
            </a:r>
            <a:endParaRPr lang="id-ID"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lnSpc>
                <a:spcPct val="150000"/>
              </a:lnSpc>
              <a:buNone/>
            </a:pPr>
            <a:r>
              <a:rPr lang="id-ID" sz="2200" dirty="0" smtClean="0">
                <a:latin typeface="Times New Roman" pitchFamily="18" charset="0"/>
                <a:cs typeface="Times New Roman" pitchFamily="18" charset="0"/>
              </a:rPr>
              <a:t>b. Kuantor Eksistensial</a:t>
            </a:r>
          </a:p>
          <a:p>
            <a:pPr lvl="1" algn="just">
              <a:lnSpc>
                <a:spcPct val="150000"/>
              </a:lnSpc>
              <a:buFont typeface="Arial" pitchFamily="34" charset="0"/>
              <a:buChar char="•"/>
            </a:pPr>
            <a:r>
              <a:rPr lang="id-ID" sz="2200" dirty="0" smtClean="0">
                <a:latin typeface="Times New Roman" pitchFamily="18" charset="0"/>
                <a:cs typeface="Times New Roman" pitchFamily="18" charset="0"/>
              </a:rPr>
              <a:t>Dilambangkan dengan “ ∃ ” dibaca : </a:t>
            </a:r>
            <a:r>
              <a:rPr lang="id-ID" sz="2200" i="1" dirty="0" smtClean="0">
                <a:latin typeface="Times New Roman" pitchFamily="18" charset="0"/>
                <a:cs typeface="Times New Roman" pitchFamily="18" charset="0"/>
              </a:rPr>
              <a:t>terdapat</a:t>
            </a:r>
            <a:r>
              <a:rPr lang="id-ID" sz="2200" dirty="0" smtClean="0">
                <a:latin typeface="Times New Roman" pitchFamily="18" charset="0"/>
                <a:cs typeface="Times New Roman" pitchFamily="18" charset="0"/>
              </a:rPr>
              <a:t>, </a:t>
            </a:r>
            <a:r>
              <a:rPr lang="id-ID" sz="2200" i="1" dirty="0" smtClean="0">
                <a:latin typeface="Times New Roman" pitchFamily="18" charset="0"/>
                <a:cs typeface="Times New Roman" pitchFamily="18" charset="0"/>
              </a:rPr>
              <a:t>ada</a:t>
            </a:r>
            <a:r>
              <a:rPr lang="id-ID" sz="2200" dirty="0" smtClean="0">
                <a:latin typeface="Times New Roman" pitchFamily="18" charset="0"/>
                <a:cs typeface="Times New Roman" pitchFamily="18" charset="0"/>
              </a:rPr>
              <a:t>, </a:t>
            </a:r>
            <a:r>
              <a:rPr lang="id-ID" sz="2200" i="1" dirty="0" smtClean="0">
                <a:latin typeface="Times New Roman" pitchFamily="18" charset="0"/>
                <a:cs typeface="Times New Roman" pitchFamily="18" charset="0"/>
              </a:rPr>
              <a:t>beberapa</a:t>
            </a:r>
            <a:r>
              <a:rPr lang="id-ID" sz="2200" dirty="0" smtClean="0">
                <a:latin typeface="Times New Roman" pitchFamily="18" charset="0"/>
                <a:cs typeface="Times New Roman" pitchFamily="18" charset="0"/>
              </a:rPr>
              <a:t>, paling sedikit ada satu.</a:t>
            </a:r>
          </a:p>
          <a:p>
            <a:pPr lvl="1" algn="just">
              <a:lnSpc>
                <a:spcPct val="150000"/>
              </a:lnSpc>
              <a:buFont typeface="Arial" pitchFamily="34" charset="0"/>
              <a:buChar char="•"/>
            </a:pPr>
            <a:r>
              <a:rPr lang="id-ID" sz="2200" dirty="0" smtClean="0">
                <a:latin typeface="Times New Roman" pitchFamily="18" charset="0"/>
                <a:cs typeface="Times New Roman" pitchFamily="18" charset="0"/>
              </a:rPr>
              <a:t>Notasinya ∃x , p(x) dibaca </a:t>
            </a:r>
            <a:r>
              <a:rPr lang="id-ID" sz="2200" i="1" dirty="0" smtClean="0">
                <a:latin typeface="Times New Roman" pitchFamily="18" charset="0"/>
                <a:cs typeface="Times New Roman" pitchFamily="18" charset="0"/>
              </a:rPr>
              <a:t>: terdapat x  sehingga berlaku p(x)</a:t>
            </a:r>
            <a:r>
              <a:rPr lang="id-ID" sz="2200" dirty="0" smtClean="0">
                <a:latin typeface="Times New Roman" pitchFamily="18" charset="0"/>
                <a:cs typeface="Times New Roman" pitchFamily="18" charset="0"/>
              </a:rPr>
              <a:t>.</a:t>
            </a:r>
          </a:p>
          <a:p>
            <a:pPr lvl="1" algn="just">
              <a:lnSpc>
                <a:spcPct val="150000"/>
              </a:lnSpc>
              <a:buFont typeface="Arial" pitchFamily="34" charset="0"/>
              <a:buChar char="•"/>
            </a:pPr>
            <a:r>
              <a:rPr lang="id-ID" sz="2200" dirty="0" smtClean="0">
                <a:latin typeface="Times New Roman" pitchFamily="18" charset="0"/>
                <a:cs typeface="Times New Roman" pitchFamily="18" charset="0"/>
              </a:rPr>
              <a:t>∃x , p(x) akan bernilai benar apabila ada x </a:t>
            </a:r>
            <a:r>
              <a:rPr lang="id-ID" sz="2200" dirty="0" smtClean="0">
                <a:latin typeface="Times New Roman" pitchFamily="18" charset="0"/>
                <a:cs typeface="Times New Roman" pitchFamily="18" charset="0"/>
              </a:rPr>
              <a:t>yang </a:t>
            </a:r>
            <a:r>
              <a:rPr lang="id-ID" sz="2200" dirty="0" smtClean="0">
                <a:latin typeface="Times New Roman" pitchFamily="18" charset="0"/>
                <a:cs typeface="Times New Roman" pitchFamily="18" charset="0"/>
              </a:rPr>
              <a:t>menyebabkan p(x) benar.</a:t>
            </a:r>
          </a:p>
          <a:p>
            <a:pPr lvl="1" algn="just">
              <a:lnSpc>
                <a:spcPct val="150000"/>
              </a:lnSpc>
              <a:buFont typeface="Arial" pitchFamily="34" charset="0"/>
              <a:buChar char="•"/>
            </a:pPr>
            <a:r>
              <a:rPr lang="id-ID" sz="2200" dirty="0" smtClean="0">
                <a:latin typeface="Times New Roman" pitchFamily="18" charset="0"/>
                <a:cs typeface="Times New Roman" pitchFamily="18" charset="0"/>
              </a:rPr>
              <a:t>Akan bernilai salah apabila untuk semua </a:t>
            </a:r>
            <a:r>
              <a:rPr lang="id-ID" sz="2200" dirty="0" smtClean="0">
                <a:latin typeface="Times New Roman" pitchFamily="18" charset="0"/>
                <a:cs typeface="Times New Roman" pitchFamily="18" charset="0"/>
              </a:rPr>
              <a:t>x</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salah</a:t>
            </a:r>
            <a:r>
              <a:rPr lang="id-ID"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maka</a:t>
            </a:r>
            <a:r>
              <a:rPr lang="en-US" sz="2200" dirty="0" smtClean="0">
                <a:latin typeface="Times New Roman" pitchFamily="18" charset="0"/>
                <a:cs typeface="Times New Roman" pitchFamily="18" charset="0"/>
              </a:rPr>
              <a:t> </a:t>
            </a:r>
            <a:r>
              <a:rPr lang="id-ID" sz="2200" dirty="0" smtClean="0">
                <a:latin typeface="Times New Roman" pitchFamily="18" charset="0"/>
                <a:cs typeface="Times New Roman" pitchFamily="18" charset="0"/>
              </a:rPr>
              <a:t>p(x</a:t>
            </a:r>
            <a:r>
              <a:rPr lang="id-ID" sz="2200" dirty="0" smtClean="0">
                <a:latin typeface="Times New Roman" pitchFamily="18" charset="0"/>
                <a:cs typeface="Times New Roman" pitchFamily="18" charset="0"/>
              </a:rPr>
              <a:t>) salah.</a:t>
            </a:r>
          </a:p>
          <a:p>
            <a:pPr algn="just">
              <a:lnSpc>
                <a:spcPct val="150000"/>
              </a:lnSpc>
              <a:buNone/>
            </a:pPr>
            <a:endParaRPr lang="id-ID" sz="2200" dirty="0" smtClean="0">
              <a:latin typeface="Times New Roman" pitchFamily="18" charset="0"/>
              <a:cs typeface="Times New Roman" pitchFamily="18" charset="0"/>
            </a:endParaRPr>
          </a:p>
          <a:p>
            <a:pPr lvl="1" algn="just">
              <a:lnSpc>
                <a:spcPct val="150000"/>
              </a:lnSpc>
            </a:pPr>
            <a:endParaRPr lang="id-ID" sz="2200" dirty="0">
              <a:latin typeface="Times New Roman" pitchFamily="18" charset="0"/>
              <a:cs typeface="Times New Roman" pitchFamily="18" charset="0"/>
            </a:endParaRPr>
          </a:p>
        </p:txBody>
      </p:sp>
      <p:sp>
        <p:nvSpPr>
          <p:cNvPr id="4" name="Title 1"/>
          <p:cNvSpPr>
            <a:spLocks noGrp="1"/>
          </p:cNvSpPr>
          <p:nvPr>
            <p:ph type="title"/>
          </p:nvPr>
        </p:nvSpPr>
        <p:spPr/>
        <p:txBody>
          <a:bodyPr/>
          <a:lstStyle/>
          <a:p>
            <a:pPr algn="ctr"/>
            <a:r>
              <a:rPr lang="id-ID" dirty="0" smtClean="0"/>
              <a:t>Pernyataan Berkuantor (2)</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p:txBody>
          <a:bodyPr>
            <a:noAutofit/>
          </a:bodyPr>
          <a:lstStyle/>
          <a:p>
            <a:r>
              <a:rPr lang="id-ID" sz="2200" dirty="0" smtClean="0">
                <a:latin typeface="Times New Roman" pitchFamily="18" charset="0"/>
                <a:cs typeface="Times New Roman" pitchFamily="18" charset="0"/>
              </a:rPr>
              <a:t>Tentukan nilai kebenaran kalimat dibawah ini jika S = {x</a:t>
            </a:r>
            <a:r>
              <a:rPr lang="he-IL" sz="2200" dirty="0" smtClean="0">
                <a:latin typeface="Times New Roman" pitchFamily="18" charset="0"/>
                <a:cs typeface="Times New Roman" pitchFamily="18" charset="0"/>
              </a:rPr>
              <a:t>׀ </a:t>
            </a:r>
            <a:r>
              <a:rPr lang="id-ID" sz="2200" dirty="0" smtClean="0">
                <a:latin typeface="Times New Roman" pitchFamily="18" charset="0"/>
                <a:cs typeface="Times New Roman" pitchFamily="18" charset="0"/>
              </a:rPr>
              <a:t>x </a:t>
            </a:r>
            <a:r>
              <a:rPr lang="id-ID" sz="2200" dirty="0" smtClean="0">
                <a:latin typeface="Times New Roman" pitchFamily="18" charset="0"/>
                <a:cs typeface="Times New Roman" pitchFamily="18" charset="0"/>
                <a:sym typeface="Symbol"/>
              </a:rPr>
              <a:t></a:t>
            </a:r>
            <a:r>
              <a:rPr lang="id-ID" sz="2200" dirty="0" smtClean="0">
                <a:latin typeface="Times New Roman" pitchFamily="18" charset="0"/>
                <a:cs typeface="Times New Roman" pitchFamily="18" charset="0"/>
              </a:rPr>
              <a:t> B} :</a:t>
            </a:r>
          </a:p>
          <a:p>
            <a:pPr>
              <a:buNone/>
            </a:pPr>
            <a:r>
              <a:rPr lang="id-ID" sz="2200" dirty="0" smtClean="0">
                <a:latin typeface="Times New Roman" pitchFamily="18" charset="0"/>
                <a:cs typeface="Times New Roman" pitchFamily="18" charset="0"/>
              </a:rPr>
              <a:t>	1. </a:t>
            </a:r>
            <a:r>
              <a:rPr lang="fr-FR" sz="2200" dirty="0" smtClean="0">
                <a:latin typeface="Times New Roman" pitchFamily="18" charset="0"/>
                <a:cs typeface="Times New Roman" pitchFamily="18" charset="0"/>
              </a:rPr>
              <a:t>∀x, x</a:t>
            </a:r>
            <a:r>
              <a:rPr lang="fr-FR" sz="2200" baseline="30000" dirty="0" smtClean="0">
                <a:latin typeface="Times New Roman" pitchFamily="18" charset="0"/>
                <a:cs typeface="Times New Roman" pitchFamily="18" charset="0"/>
              </a:rPr>
              <a:t>2 </a:t>
            </a:r>
            <a:r>
              <a:rPr lang="fr-FR" sz="2200" dirty="0" smtClean="0">
                <a:latin typeface="Times New Roman" pitchFamily="18" charset="0"/>
                <a:cs typeface="Times New Roman" pitchFamily="18" charset="0"/>
              </a:rPr>
              <a:t>- x ≥ 0</a:t>
            </a:r>
            <a:endParaRPr lang="id-ID" sz="2200" dirty="0" smtClean="0">
              <a:latin typeface="Times New Roman" pitchFamily="18" charset="0"/>
              <a:cs typeface="Times New Roman" pitchFamily="18" charset="0"/>
            </a:endParaRPr>
          </a:p>
          <a:p>
            <a:pPr>
              <a:buNone/>
            </a:pPr>
            <a:r>
              <a:rPr lang="id-ID" sz="2200" dirty="0" smtClean="0">
                <a:latin typeface="Times New Roman" pitchFamily="18" charset="0"/>
                <a:cs typeface="Times New Roman" pitchFamily="18" charset="0"/>
              </a:rPr>
              <a:t>	2. </a:t>
            </a:r>
            <a:r>
              <a:rPr lang="fr-FR" sz="2200" dirty="0" smtClean="0">
                <a:latin typeface="Times New Roman" pitchFamily="18" charset="0"/>
                <a:cs typeface="Times New Roman" pitchFamily="18" charset="0"/>
              </a:rPr>
              <a:t>∃x, x</a:t>
            </a:r>
            <a:r>
              <a:rPr lang="fr-FR" sz="2200" baseline="30000" dirty="0" smtClean="0">
                <a:latin typeface="Times New Roman" pitchFamily="18" charset="0"/>
                <a:cs typeface="Times New Roman" pitchFamily="18" charset="0"/>
              </a:rPr>
              <a:t>2 </a:t>
            </a:r>
            <a:r>
              <a:rPr lang="fr-FR" sz="2200" dirty="0" smtClean="0">
                <a:latin typeface="Times New Roman" pitchFamily="18" charset="0"/>
                <a:cs typeface="Times New Roman" pitchFamily="18" charset="0"/>
              </a:rPr>
              <a:t>+ 7x + 12 = 0</a:t>
            </a:r>
            <a:endParaRPr lang="id-ID" sz="2200" dirty="0" smtClean="0">
              <a:latin typeface="Times New Roman" pitchFamily="18" charset="0"/>
              <a:cs typeface="Times New Roman" pitchFamily="18" charset="0"/>
            </a:endParaRPr>
          </a:p>
          <a:p>
            <a:pPr>
              <a:buNone/>
            </a:pPr>
            <a:r>
              <a:rPr lang="id-ID" sz="1800" dirty="0" smtClean="0">
                <a:latin typeface="Times New Roman" pitchFamily="18" charset="0"/>
                <a:cs typeface="Times New Roman" pitchFamily="18" charset="0"/>
              </a:rPr>
              <a:t>Jawab:</a:t>
            </a:r>
          </a:p>
          <a:p>
            <a:pPr>
              <a:buNone/>
            </a:pPr>
            <a:r>
              <a:rPr lang="id-ID" sz="1800" dirty="0" smtClean="0">
                <a:latin typeface="Times New Roman" pitchFamily="18" charset="0"/>
                <a:cs typeface="Times New Roman" pitchFamily="18" charset="0"/>
              </a:rPr>
              <a:t>1.  x</a:t>
            </a:r>
            <a:r>
              <a:rPr lang="id-ID" sz="1800" baseline="30000" dirty="0" smtClean="0">
                <a:latin typeface="Times New Roman" pitchFamily="18" charset="0"/>
                <a:cs typeface="Times New Roman" pitchFamily="18" charset="0"/>
              </a:rPr>
              <a:t>2 </a:t>
            </a:r>
            <a:r>
              <a:rPr lang="id-ID" sz="1800" dirty="0" smtClean="0">
                <a:latin typeface="Times New Roman" pitchFamily="18" charset="0"/>
                <a:cs typeface="Times New Roman" pitchFamily="18" charset="0"/>
              </a:rPr>
              <a:t>- x ≥ 0</a:t>
            </a:r>
          </a:p>
          <a:p>
            <a:pPr>
              <a:buNone/>
            </a:pPr>
            <a:r>
              <a:rPr lang="id-ID" sz="1800" dirty="0" smtClean="0">
                <a:latin typeface="Times New Roman" pitchFamily="18" charset="0"/>
                <a:cs typeface="Times New Roman" pitchFamily="18" charset="0"/>
              </a:rPr>
              <a:t>     x</a:t>
            </a:r>
            <a:r>
              <a:rPr lang="id-ID" sz="1800" baseline="30000" dirty="0" smtClean="0">
                <a:latin typeface="Times New Roman" pitchFamily="18" charset="0"/>
                <a:cs typeface="Times New Roman" pitchFamily="18" charset="0"/>
              </a:rPr>
              <a:t>2</a:t>
            </a:r>
            <a:r>
              <a:rPr lang="id-ID" sz="1800" dirty="0" smtClean="0">
                <a:latin typeface="Times New Roman" pitchFamily="18" charset="0"/>
                <a:cs typeface="Times New Roman" pitchFamily="18" charset="0"/>
              </a:rPr>
              <a:t> ≥ x</a:t>
            </a:r>
          </a:p>
          <a:p>
            <a:pPr>
              <a:buNone/>
            </a:pPr>
            <a:r>
              <a:rPr lang="id-ID" sz="1800" dirty="0" smtClean="0">
                <a:latin typeface="Times New Roman" pitchFamily="18" charset="0"/>
                <a:cs typeface="Times New Roman" pitchFamily="18" charset="0"/>
              </a:rPr>
              <a:t>	  x </a:t>
            </a:r>
            <a:r>
              <a:rPr lang="id-ID" sz="1800" dirty="0" smtClean="0">
                <a:latin typeface="Times New Roman" pitchFamily="18" charset="0"/>
                <a:cs typeface="Times New Roman" pitchFamily="18" charset="0"/>
                <a:sym typeface="Symbol"/>
              </a:rPr>
              <a:t> 1</a:t>
            </a:r>
            <a:endParaRPr lang="id-ID" sz="1800" dirty="0" smtClean="0">
              <a:latin typeface="Times New Roman" pitchFamily="18" charset="0"/>
              <a:cs typeface="Times New Roman" pitchFamily="18" charset="0"/>
            </a:endParaRPr>
          </a:p>
          <a:p>
            <a:pPr>
              <a:buNone/>
            </a:pPr>
            <a:r>
              <a:rPr lang="id-ID" sz="1800" dirty="0" smtClean="0">
                <a:latin typeface="Times New Roman" pitchFamily="18" charset="0"/>
                <a:cs typeface="Times New Roman" pitchFamily="18" charset="0"/>
              </a:rPr>
              <a:t>	 HP = {</a:t>
            </a:r>
            <a:r>
              <a:rPr lang="id-ID" sz="1800" dirty="0" smtClean="0">
                <a:latin typeface="Times New Roman" pitchFamily="18" charset="0"/>
                <a:cs typeface="Times New Roman" pitchFamily="18" charset="0"/>
              </a:rPr>
              <a:t>x </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x </a:t>
            </a:r>
            <a:r>
              <a:rPr lang="id-ID" sz="1800" dirty="0" smtClean="0">
                <a:latin typeface="Times New Roman" pitchFamily="18" charset="0"/>
                <a:cs typeface="Times New Roman" pitchFamily="18" charset="0"/>
                <a:sym typeface="Symbol"/>
              </a:rPr>
              <a:t> </a:t>
            </a:r>
            <a:r>
              <a:rPr lang="id-ID" sz="1800" dirty="0" smtClean="0">
                <a:latin typeface="Times New Roman" pitchFamily="18" charset="0"/>
                <a:cs typeface="Times New Roman" pitchFamily="18" charset="0"/>
                <a:sym typeface="Symbol"/>
              </a:rPr>
              <a:t>1</a:t>
            </a:r>
            <a:r>
              <a:rPr lang="en-US" sz="1800" dirty="0" smtClean="0">
                <a:latin typeface="Times New Roman" pitchFamily="18" charset="0"/>
                <a:cs typeface="Times New Roman" pitchFamily="18" charset="0"/>
                <a:sym typeface="Symbol"/>
              </a:rPr>
              <a:t>, </a:t>
            </a:r>
            <a:r>
              <a:rPr lang="he-IL"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x </a:t>
            </a:r>
            <a:r>
              <a:rPr lang="id-ID" sz="1800" dirty="0" smtClean="0">
                <a:latin typeface="Times New Roman" pitchFamily="18" charset="0"/>
                <a:cs typeface="Times New Roman" pitchFamily="18" charset="0"/>
                <a:sym typeface="Symbol"/>
              </a:rPr>
              <a:t></a:t>
            </a:r>
            <a:r>
              <a:rPr lang="id-ID" sz="1800" dirty="0" smtClean="0">
                <a:latin typeface="Times New Roman" pitchFamily="18" charset="0"/>
                <a:cs typeface="Times New Roman" pitchFamily="18" charset="0"/>
              </a:rPr>
              <a:t> B} </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(B</a:t>
            </a:r>
            <a:r>
              <a:rPr lang="id-ID" sz="1800" dirty="0" smtClean="0">
                <a:latin typeface="Times New Roman" pitchFamily="18" charset="0"/>
                <a:cs typeface="Times New Roman" pitchFamily="18" charset="0"/>
              </a:rPr>
              <a:t>)</a:t>
            </a:r>
          </a:p>
          <a:p>
            <a:pPr>
              <a:buNone/>
            </a:pPr>
            <a:r>
              <a:rPr lang="id-ID" sz="1800" dirty="0" smtClean="0">
                <a:latin typeface="Times New Roman" pitchFamily="18" charset="0"/>
                <a:cs typeface="Times New Roman" pitchFamily="18" charset="0"/>
              </a:rPr>
              <a:t>2. </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x</a:t>
            </a:r>
            <a:r>
              <a:rPr lang="id-ID" sz="1800" baseline="30000" dirty="0" smtClean="0">
                <a:latin typeface="Times New Roman" pitchFamily="18" charset="0"/>
                <a:cs typeface="Times New Roman" pitchFamily="18" charset="0"/>
              </a:rPr>
              <a:t>2 </a:t>
            </a:r>
            <a:r>
              <a:rPr lang="id-ID" sz="1800" dirty="0" smtClean="0">
                <a:latin typeface="Times New Roman" pitchFamily="18" charset="0"/>
                <a:cs typeface="Times New Roman" pitchFamily="18" charset="0"/>
              </a:rPr>
              <a:t>+ 7x + 12 = 0</a:t>
            </a:r>
          </a:p>
          <a:p>
            <a:pPr>
              <a:buNone/>
            </a:pPr>
            <a:r>
              <a:rPr lang="id-ID" sz="1800" dirty="0" smtClean="0">
                <a:latin typeface="Times New Roman" pitchFamily="18" charset="0"/>
                <a:cs typeface="Times New Roman" pitchFamily="18" charset="0"/>
              </a:rPr>
              <a:t>    (x + 4) (x + 3)  = 0</a:t>
            </a:r>
          </a:p>
          <a:p>
            <a:pPr>
              <a:buNone/>
            </a:pPr>
            <a:r>
              <a:rPr lang="id-ID" sz="1800" dirty="0" smtClean="0">
                <a:latin typeface="Times New Roman" pitchFamily="18" charset="0"/>
                <a:cs typeface="Times New Roman" pitchFamily="18" charset="0"/>
              </a:rPr>
              <a:t>     x = -4 ; x = -3</a:t>
            </a:r>
          </a:p>
          <a:p>
            <a:pPr>
              <a:buNone/>
            </a:pPr>
            <a:r>
              <a:rPr lang="id-ID" sz="1800" dirty="0" smtClean="0">
                <a:latin typeface="Times New Roman" pitchFamily="18" charset="0"/>
                <a:cs typeface="Times New Roman" pitchFamily="18" charset="0"/>
              </a:rPr>
              <a:t>     {-3, -4} </a:t>
            </a:r>
          </a:p>
          <a:p>
            <a:pPr>
              <a:buNone/>
            </a:pPr>
            <a:r>
              <a:rPr lang="id-ID" sz="1800" dirty="0" smtClean="0">
                <a:latin typeface="Times New Roman" pitchFamily="18" charset="0"/>
                <a:cs typeface="Times New Roman" pitchFamily="18" charset="0"/>
              </a:rPr>
              <a:t>     HP = { -3, -4} </a:t>
            </a:r>
            <a:r>
              <a:rPr lang="id-ID" sz="1800" dirty="0" smtClean="0">
                <a:latin typeface="Times New Roman" pitchFamily="18" charset="0"/>
                <a:cs typeface="Times New Roman" pitchFamily="18" charset="0"/>
                <a:sym typeface="Symbol"/>
              </a:rPr>
              <a:t></a:t>
            </a:r>
            <a:r>
              <a:rPr lang="id-ID" sz="1800" dirty="0" smtClean="0">
                <a:latin typeface="Times New Roman" pitchFamily="18" charset="0"/>
                <a:cs typeface="Times New Roman" pitchFamily="18" charset="0"/>
              </a:rPr>
              <a:t> B</a:t>
            </a:r>
            <a:r>
              <a:rPr lang="el-G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a:t>
            </a:r>
            <a:r>
              <a:rPr lang="id-ID" sz="1800" dirty="0" smtClean="0">
                <a:latin typeface="Times New Roman" pitchFamily="18" charset="0"/>
                <a:cs typeface="Times New Roman" pitchFamily="18" charset="0"/>
              </a:rPr>
              <a:t>B)</a:t>
            </a:r>
            <a:endParaRPr lang="id-ID" sz="1800" dirty="0" smtClean="0">
              <a:latin typeface="Times New Roman" pitchFamily="18" charset="0"/>
              <a:cs typeface="Times New Roman" pitchFamily="18" charset="0"/>
            </a:endParaRPr>
          </a:p>
          <a:p>
            <a:pPr>
              <a:buNone/>
            </a:pPr>
            <a:endParaRPr lang="id-ID" sz="1800" dirty="0" smtClean="0">
              <a:latin typeface="Times New Roman" pitchFamily="18" charset="0"/>
              <a:cs typeface="Times New Roman" pitchFamily="18" charset="0"/>
            </a:endParaRPr>
          </a:p>
          <a:p>
            <a:pPr>
              <a:buNone/>
            </a:pPr>
            <a:endParaRPr lang="id-ID" sz="1800" dirty="0" smtClean="0">
              <a:latin typeface="Times New Roman" pitchFamily="18" charset="0"/>
              <a:cs typeface="Times New Roman" pitchFamily="18" charset="0"/>
            </a:endParaRPr>
          </a:p>
          <a:p>
            <a:pPr>
              <a:buNone/>
            </a:pPr>
            <a:endParaRPr lang="id-ID"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blinds(horizontal)">
                                      <p:cBhvr>
                                        <p:cTn id="10" dur="500"/>
                                        <p:tgtEl>
                                          <p:spTgt spid="3">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linds(horizontal)">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linds(horizontal)">
                                      <p:cBhvr>
                                        <p:cTn id="21" dur="500"/>
                                        <p:tgtEl>
                                          <p:spTgt spid="3">
                                            <p:txEl>
                                              <p:pRg st="8" end="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blinds(horizontal)">
                                      <p:cBhvr>
                                        <p:cTn id="24" dur="500"/>
                                        <p:tgtEl>
                                          <p:spTgt spid="3">
                                            <p:txEl>
                                              <p:pRg st="9" end="9"/>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blinds(horizontal)">
                                      <p:cBhvr>
                                        <p:cTn id="27" dur="500"/>
                                        <p:tgtEl>
                                          <p:spTgt spid="3">
                                            <p:txEl>
                                              <p:pRg st="10" end="10"/>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blinds(horizontal)">
                                      <p:cBhvr>
                                        <p:cTn id="30" dur="500"/>
                                        <p:tgtEl>
                                          <p:spTgt spid="3">
                                            <p:txEl>
                                              <p:pRg st="11" end="1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blinds(horizontal)">
                                      <p:cBhvr>
                                        <p:cTn id="3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dirty="0" smtClean="0"/>
              <a:t>Negasi (ingkaran) Kalimat Berkuantor</a:t>
            </a:r>
            <a:endParaRPr lang="id-ID" sz="3200" dirty="0"/>
          </a:p>
        </p:txBody>
      </p:sp>
      <p:sp>
        <p:nvSpPr>
          <p:cNvPr id="3" name="Content Placeholder 2"/>
          <p:cNvSpPr>
            <a:spLocks noGrp="1"/>
          </p:cNvSpPr>
          <p:nvPr>
            <p:ph sz="quarter" idx="1"/>
          </p:nvPr>
        </p:nvSpPr>
        <p:spPr/>
        <p:txBody>
          <a:bodyPr>
            <a:normAutofit/>
          </a:bodyPr>
          <a:lstStyle/>
          <a:p>
            <a:pPr>
              <a:buNone/>
            </a:pPr>
            <a:r>
              <a:rPr lang="id-ID" sz="2400" dirty="0" smtClean="0"/>
              <a:t>1. Negasi (Ingkaran) Kalimat Berkuantor Umum</a:t>
            </a:r>
          </a:p>
          <a:p>
            <a:pPr>
              <a:buNone/>
            </a:pPr>
            <a:r>
              <a:rPr lang="id-ID" sz="2400" dirty="0" smtClean="0"/>
              <a:t>	~ {∀x , p(x)} = ∃x , ~ p(x)</a:t>
            </a:r>
          </a:p>
          <a:p>
            <a:pPr>
              <a:buNone/>
            </a:pPr>
            <a:r>
              <a:rPr lang="id-ID" sz="2400" dirty="0" smtClean="0"/>
              <a:t>	Contoh: </a:t>
            </a:r>
          </a:p>
          <a:p>
            <a:pPr>
              <a:buNone/>
            </a:pPr>
            <a:r>
              <a:rPr lang="id-ID" sz="2400" dirty="0" smtClean="0"/>
              <a:t>	a. ~ (∀x, x</a:t>
            </a:r>
            <a:r>
              <a:rPr lang="id-ID" sz="2400" baseline="30000" dirty="0" smtClean="0"/>
              <a:t>2 </a:t>
            </a:r>
            <a:r>
              <a:rPr lang="id-ID" sz="2400" dirty="0" smtClean="0"/>
              <a:t>- x ≥ 0) = ∃x, x</a:t>
            </a:r>
            <a:r>
              <a:rPr lang="id-ID" sz="2400" baseline="30000" dirty="0" smtClean="0"/>
              <a:t>2 </a:t>
            </a:r>
            <a:r>
              <a:rPr lang="id-ID" sz="2400" dirty="0" smtClean="0"/>
              <a:t>– x &lt; 0</a:t>
            </a:r>
          </a:p>
          <a:p>
            <a:pPr>
              <a:buNone/>
            </a:pPr>
            <a:r>
              <a:rPr lang="id-ID" sz="2400" dirty="0" smtClean="0"/>
              <a:t>	b. Negasi dari pernyataan “Semua planet dalam sistem tata surya mengelilingi matahari.” adalah “Ada planet </a:t>
            </a:r>
            <a:r>
              <a:rPr lang="en-US" sz="2400" dirty="0" smtClean="0"/>
              <a:t>d</a:t>
            </a:r>
            <a:r>
              <a:rPr lang="id-ID" sz="2400" dirty="0" smtClean="0"/>
              <a:t>alam </a:t>
            </a:r>
            <a:r>
              <a:rPr lang="id-ID" sz="2400" dirty="0" smtClean="0"/>
              <a:t>tata surya yang tidak mengelilingi matahari.” </a:t>
            </a:r>
          </a:p>
          <a:p>
            <a:pPr>
              <a:buNone/>
            </a:pPr>
            <a:endParaRPr lang="id-ID" sz="2400" dirty="0" smtClean="0"/>
          </a:p>
          <a:p>
            <a:endParaRPr lang="id-ID"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err="1" smtClean="0"/>
              <a:t>Aturan</a:t>
            </a:r>
            <a:r>
              <a:rPr lang="en-US" dirty="0" smtClean="0"/>
              <a:t> </a:t>
            </a:r>
            <a:r>
              <a:rPr lang="en-US" dirty="0" err="1" smtClean="0"/>
              <a:t>Penyimpulan</a:t>
            </a:r>
            <a:endParaRPr lang="en-US" dirty="0" smtClean="0"/>
          </a:p>
          <a:p>
            <a:r>
              <a:rPr lang="en-US" dirty="0" err="1" smtClean="0"/>
              <a:t>Kalimat</a:t>
            </a:r>
            <a:r>
              <a:rPr lang="en-US" dirty="0" smtClean="0"/>
              <a:t> </a:t>
            </a:r>
            <a:r>
              <a:rPr lang="en-US" dirty="0" err="1" smtClean="0"/>
              <a:t>Berkuantor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a:t>
            </a:r>
            <a:endParaRPr lang="id-ID" dirty="0"/>
          </a:p>
        </p:txBody>
      </p:sp>
      <p:sp>
        <p:nvSpPr>
          <p:cNvPr id="3" name="Content Placeholder 2"/>
          <p:cNvSpPr>
            <a:spLocks noGrp="1"/>
          </p:cNvSpPr>
          <p:nvPr>
            <p:ph sz="quarter" idx="1"/>
          </p:nvPr>
        </p:nvSpPr>
        <p:spPr>
          <a:xfrm>
            <a:off x="323528" y="1600200"/>
            <a:ext cx="8442520" cy="4495800"/>
          </a:xfrm>
        </p:spPr>
        <p:txBody>
          <a:bodyPr/>
          <a:lstStyle/>
          <a:p>
            <a:pPr>
              <a:buNone/>
            </a:pPr>
            <a:r>
              <a:rPr lang="id-ID" dirty="0" smtClean="0"/>
              <a:t>2. Negasi (Ingkaran) Kalimat Berkuantor Eksistensial</a:t>
            </a:r>
          </a:p>
          <a:p>
            <a:pPr>
              <a:buNone/>
            </a:pPr>
            <a:r>
              <a:rPr lang="id-ID" dirty="0" smtClean="0"/>
              <a:t>	~ {∃x , p(x)} = ∀x , ~ p(x)</a:t>
            </a:r>
          </a:p>
          <a:p>
            <a:pPr>
              <a:buNone/>
            </a:pPr>
            <a:r>
              <a:rPr lang="id-ID" dirty="0" smtClean="0"/>
              <a:t>	Contoh:</a:t>
            </a:r>
          </a:p>
          <a:p>
            <a:pPr>
              <a:buNone/>
            </a:pPr>
            <a:r>
              <a:rPr lang="id-ID" dirty="0" smtClean="0"/>
              <a:t>	a. ~ (∃x, x</a:t>
            </a:r>
            <a:r>
              <a:rPr lang="id-ID" baseline="30000" dirty="0" smtClean="0"/>
              <a:t>2 </a:t>
            </a:r>
            <a:r>
              <a:rPr lang="id-ID" dirty="0" smtClean="0"/>
              <a:t>+ 7x + 12 = 0) = ∀x, x</a:t>
            </a:r>
            <a:r>
              <a:rPr lang="id-ID" baseline="30000" dirty="0" smtClean="0"/>
              <a:t>2 </a:t>
            </a:r>
            <a:r>
              <a:rPr lang="id-ID" dirty="0" smtClean="0"/>
              <a:t>+ 7x + 12 ≠ 0</a:t>
            </a:r>
          </a:p>
          <a:p>
            <a:pPr>
              <a:buNone/>
            </a:pPr>
            <a:r>
              <a:rPr lang="id-ID" dirty="0" smtClean="0"/>
              <a:t>	b. Negasi dari pernyataan “ada ikan laut yang menyusui.” adalah “semua ikan laut tidak menyusui.”</a:t>
            </a:r>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pic>
        <p:nvPicPr>
          <p:cNvPr id="1027" name="Picture 3"/>
          <p:cNvPicPr>
            <a:picLocks noChangeAspect="1" noChangeArrowheads="1"/>
          </p:cNvPicPr>
          <p:nvPr/>
        </p:nvPicPr>
        <p:blipFill>
          <a:blip r:embed="rId2" cstate="print"/>
          <a:srcRect/>
          <a:stretch>
            <a:fillRect/>
          </a:stretch>
        </p:blipFill>
        <p:spPr bwMode="auto">
          <a:xfrm>
            <a:off x="467543" y="4077072"/>
            <a:ext cx="8486657" cy="1296144"/>
          </a:xfrm>
          <a:prstGeom prst="rect">
            <a:avLst/>
          </a:prstGeom>
          <a:noFill/>
          <a:ln w="9525">
            <a:noFill/>
            <a:miter lim="800000"/>
            <a:headEnd/>
            <a:tailEnd/>
          </a:ln>
        </p:spPr>
      </p:pic>
      <p:sp>
        <p:nvSpPr>
          <p:cNvPr id="7" name="TextBox 6"/>
          <p:cNvSpPr txBox="1"/>
          <p:nvPr/>
        </p:nvSpPr>
        <p:spPr>
          <a:xfrm>
            <a:off x="428596" y="1714488"/>
            <a:ext cx="8286808" cy="2031325"/>
          </a:xfrm>
          <a:prstGeom prst="rect">
            <a:avLst/>
          </a:prstGeom>
          <a:noFill/>
        </p:spPr>
        <p:txBody>
          <a:bodyPr wrap="square" rtlCol="0">
            <a:spAutoFit/>
          </a:bodyPr>
          <a:lstStyle/>
          <a:p>
            <a:r>
              <a:rPr lang="en-US" dirty="0" err="1" smtClean="0"/>
              <a:t>Negasi</a:t>
            </a:r>
            <a:r>
              <a:rPr lang="en-US" dirty="0" smtClean="0"/>
              <a:t> </a:t>
            </a:r>
            <a:r>
              <a:rPr lang="en-US" dirty="0" err="1" smtClean="0"/>
              <a:t>pernyataan</a:t>
            </a:r>
            <a:r>
              <a:rPr lang="en-US" dirty="0" smtClean="0"/>
              <a:t> “</a:t>
            </a:r>
            <a:r>
              <a:rPr lang="en-US" dirty="0" err="1" smtClean="0"/>
              <a:t>Semua</a:t>
            </a:r>
            <a:r>
              <a:rPr lang="en-US" dirty="0" smtClean="0"/>
              <a:t> </a:t>
            </a:r>
            <a:r>
              <a:rPr lang="en-US" dirty="0" err="1" smtClean="0"/>
              <a:t>murid</a:t>
            </a:r>
            <a:r>
              <a:rPr lang="en-US" dirty="0" smtClean="0"/>
              <a:t> </a:t>
            </a:r>
            <a:r>
              <a:rPr lang="en-US" dirty="0" err="1" smtClean="0"/>
              <a:t>menganggap</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sukar</a:t>
            </a:r>
            <a:r>
              <a:rPr lang="en-US" dirty="0" smtClean="0"/>
              <a:t>.” </a:t>
            </a:r>
            <a:r>
              <a:rPr lang="en-US" dirty="0" err="1" smtClean="0"/>
              <a:t>adalah</a:t>
            </a:r>
            <a:r>
              <a:rPr lang="en-US" dirty="0" smtClean="0"/>
              <a:t>...</a:t>
            </a:r>
          </a:p>
          <a:p>
            <a:pPr marL="342900" indent="-342900">
              <a:buAutoNum type="alphaLcPeriod"/>
            </a:pPr>
            <a:r>
              <a:rPr lang="en-US" dirty="0" err="1" smtClean="0"/>
              <a:t>Beberapa</a:t>
            </a:r>
            <a:r>
              <a:rPr lang="en-US" dirty="0" smtClean="0"/>
              <a:t> </a:t>
            </a:r>
            <a:r>
              <a:rPr lang="en-US" dirty="0" err="1" smtClean="0"/>
              <a:t>murid</a:t>
            </a:r>
            <a:r>
              <a:rPr lang="en-US" dirty="0" smtClean="0"/>
              <a:t> </a:t>
            </a:r>
            <a:r>
              <a:rPr lang="en-US" dirty="0" err="1" smtClean="0"/>
              <a:t>menganggap</a:t>
            </a:r>
            <a:r>
              <a:rPr lang="en-US" dirty="0" smtClean="0"/>
              <a:t> </a:t>
            </a:r>
            <a:r>
              <a:rPr lang="en-US" dirty="0" err="1" smtClean="0"/>
              <a:t>soal</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sukar</a:t>
            </a:r>
            <a:r>
              <a:rPr lang="en-US" dirty="0" smtClean="0"/>
              <a:t>.</a:t>
            </a:r>
          </a:p>
          <a:p>
            <a:pPr marL="342900" indent="-342900">
              <a:buAutoNum type="alphaLcPeriod"/>
            </a:pPr>
            <a:r>
              <a:rPr lang="en-US" dirty="0" err="1" smtClean="0"/>
              <a:t>Semua</a:t>
            </a:r>
            <a:r>
              <a:rPr lang="en-US" dirty="0" smtClean="0"/>
              <a:t> </a:t>
            </a:r>
            <a:r>
              <a:rPr lang="en-US" dirty="0" err="1" smtClean="0"/>
              <a:t>murid</a:t>
            </a:r>
            <a:r>
              <a:rPr lang="en-US" dirty="0" smtClean="0"/>
              <a:t> </a:t>
            </a:r>
            <a:r>
              <a:rPr lang="en-US" dirty="0" err="1" smtClean="0"/>
              <a:t>menganggap</a:t>
            </a:r>
            <a:r>
              <a:rPr lang="en-US" dirty="0" smtClean="0"/>
              <a:t> </a:t>
            </a:r>
            <a:r>
              <a:rPr lang="en-US" dirty="0" err="1" smtClean="0"/>
              <a:t>soal</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sukar</a:t>
            </a:r>
            <a:r>
              <a:rPr lang="en-US" dirty="0" smtClean="0"/>
              <a:t>.</a:t>
            </a:r>
          </a:p>
          <a:p>
            <a:pPr marL="342900" indent="-342900">
              <a:buAutoNum type="alphaLcPeriod"/>
            </a:pPr>
            <a:r>
              <a:rPr lang="en-US" dirty="0" err="1" smtClean="0"/>
              <a:t>Ada</a:t>
            </a:r>
            <a:r>
              <a:rPr lang="en-US" dirty="0" smtClean="0"/>
              <a:t> </a:t>
            </a:r>
            <a:r>
              <a:rPr lang="en-US" dirty="0" err="1" smtClean="0"/>
              <a:t>murid</a:t>
            </a:r>
            <a:r>
              <a:rPr lang="en-US" dirty="0" smtClean="0"/>
              <a:t> </a:t>
            </a:r>
            <a:r>
              <a:rPr lang="en-US" dirty="0" err="1" smtClean="0"/>
              <a:t>tidak</a:t>
            </a:r>
            <a:r>
              <a:rPr lang="en-US" dirty="0" smtClean="0"/>
              <a:t> </a:t>
            </a:r>
            <a:r>
              <a:rPr lang="en-US" dirty="0" err="1" smtClean="0"/>
              <a:t>menganggap</a:t>
            </a:r>
            <a:r>
              <a:rPr lang="en-US" dirty="0" smtClean="0"/>
              <a:t> </a:t>
            </a:r>
            <a:r>
              <a:rPr lang="en-US" dirty="0" err="1" smtClean="0"/>
              <a:t>soal</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tidak</a:t>
            </a:r>
            <a:r>
              <a:rPr lang="en-US" dirty="0" smtClean="0"/>
              <a:t> </a:t>
            </a:r>
            <a:r>
              <a:rPr lang="en-US" dirty="0" err="1" smtClean="0"/>
              <a:t>sukar</a:t>
            </a:r>
            <a:r>
              <a:rPr lang="en-US" dirty="0" smtClean="0"/>
              <a:t>.</a:t>
            </a:r>
          </a:p>
          <a:p>
            <a:pPr marL="342900" indent="-342900">
              <a:buAutoNum type="alphaLcPeriod"/>
            </a:pPr>
            <a:r>
              <a:rPr lang="en-US" dirty="0" err="1" smtClean="0"/>
              <a:t>Ada</a:t>
            </a:r>
            <a:r>
              <a:rPr lang="en-US" dirty="0" smtClean="0"/>
              <a:t> </a:t>
            </a:r>
            <a:r>
              <a:rPr lang="en-US" dirty="0" err="1" smtClean="0"/>
              <a:t>murid</a:t>
            </a:r>
            <a:r>
              <a:rPr lang="en-US" dirty="0" smtClean="0"/>
              <a:t> </a:t>
            </a:r>
            <a:r>
              <a:rPr lang="en-US" dirty="0" err="1" smtClean="0"/>
              <a:t>menganggap</a:t>
            </a:r>
            <a:r>
              <a:rPr lang="en-US" dirty="0" smtClean="0"/>
              <a:t> </a:t>
            </a:r>
            <a:r>
              <a:rPr lang="en-US" dirty="0" err="1" smtClean="0"/>
              <a:t>soal</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tidak</a:t>
            </a:r>
            <a:r>
              <a:rPr lang="en-US" dirty="0" smtClean="0"/>
              <a:t> </a:t>
            </a:r>
            <a:r>
              <a:rPr lang="en-US" dirty="0" err="1" smtClean="0"/>
              <a:t>sukar</a:t>
            </a:r>
            <a:r>
              <a:rPr lang="en-US" dirty="0" smtClean="0"/>
              <a:t>. </a:t>
            </a:r>
          </a:p>
          <a:p>
            <a:pPr marL="342900" indent="-342900">
              <a:buAutoNum type="alphaLcPeriod"/>
            </a:pPr>
            <a:r>
              <a:rPr lang="en-US" dirty="0" err="1" smtClean="0"/>
              <a:t>Tidak</a:t>
            </a:r>
            <a:r>
              <a:rPr lang="en-US" dirty="0" smtClean="0"/>
              <a:t> </a:t>
            </a:r>
            <a:r>
              <a:rPr lang="en-US" dirty="0" err="1" smtClean="0"/>
              <a:t>seorang</a:t>
            </a:r>
            <a:r>
              <a:rPr lang="en-US" dirty="0" smtClean="0"/>
              <a:t> pun </a:t>
            </a:r>
            <a:r>
              <a:rPr lang="en-US" dirty="0" err="1" smtClean="0"/>
              <a:t>murid</a:t>
            </a:r>
            <a:r>
              <a:rPr lang="en-US" dirty="0" smtClean="0"/>
              <a:t> </a:t>
            </a:r>
            <a:r>
              <a:rPr lang="en-US" dirty="0" err="1" smtClean="0"/>
              <a:t>menganggap</a:t>
            </a:r>
            <a:r>
              <a:rPr lang="en-US" dirty="0" smtClean="0"/>
              <a:t> </a:t>
            </a:r>
            <a:r>
              <a:rPr lang="en-US" dirty="0" err="1" smtClean="0"/>
              <a:t>soal</a:t>
            </a:r>
            <a:r>
              <a:rPr lang="en-US" dirty="0" smtClean="0"/>
              <a:t> </a:t>
            </a:r>
            <a:r>
              <a:rPr lang="en-US" dirty="0" err="1" smtClean="0"/>
              <a:t>Ujian</a:t>
            </a:r>
            <a:r>
              <a:rPr lang="en-US" dirty="0" smtClean="0"/>
              <a:t> </a:t>
            </a:r>
            <a:r>
              <a:rPr lang="en-US" dirty="0" err="1" smtClean="0"/>
              <a:t>Nasional</a:t>
            </a:r>
            <a:r>
              <a:rPr lang="en-US" dirty="0" smtClean="0"/>
              <a:t> </a:t>
            </a:r>
            <a:r>
              <a:rPr lang="en-US" dirty="0" err="1" smtClean="0"/>
              <a:t>sukar</a:t>
            </a:r>
            <a:r>
              <a:rPr lang="en-US" dirty="0" smtClean="0"/>
              <a:t>.</a:t>
            </a:r>
          </a:p>
          <a:p>
            <a:pPr marL="342900" indent="-342900"/>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a:t>
            </a:r>
            <a:endParaRPr lang="id-ID" dirty="0"/>
          </a:p>
        </p:txBody>
      </p:sp>
      <p:sp>
        <p:nvSpPr>
          <p:cNvPr id="3" name="Content Placeholder 2"/>
          <p:cNvSpPr>
            <a:spLocks noGrp="1"/>
          </p:cNvSpPr>
          <p:nvPr>
            <p:ph sz="quarter" idx="1"/>
          </p:nvPr>
        </p:nvSpPr>
        <p:spPr/>
        <p:txBody>
          <a:bodyPr/>
          <a:lstStyle/>
          <a:p>
            <a:r>
              <a:rPr lang="id-ID" dirty="0" smtClean="0"/>
              <a:t>Berikan ingkaran untuk setiap pernyataan berkuantor dibawah ini:</a:t>
            </a:r>
          </a:p>
          <a:p>
            <a:pPr>
              <a:buNone/>
            </a:pPr>
            <a:r>
              <a:rPr lang="id-ID" dirty="0" smtClean="0"/>
              <a:t>1. Semua peserta penataran memperoleh sertifikat.</a:t>
            </a:r>
          </a:p>
          <a:p>
            <a:pPr>
              <a:buNone/>
            </a:pPr>
            <a:r>
              <a:rPr lang="id-ID" dirty="0" smtClean="0"/>
              <a:t>2. Ada mahasiswa yang tidak masuk kuliah.</a:t>
            </a:r>
          </a:p>
          <a:p>
            <a:pPr>
              <a:buNone/>
            </a:pPr>
            <a:r>
              <a:rPr lang="id-ID" dirty="0" smtClean="0"/>
              <a:t>3. Beberapa dosen Matematika berasal dari Jogja.</a:t>
            </a:r>
          </a:p>
          <a:p>
            <a:pPr>
              <a:buNone/>
            </a:pPr>
            <a:r>
              <a:rPr lang="id-ID" dirty="0" smtClean="0"/>
              <a:t>4. Setiap orang suka berolahraga. </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357188"/>
            <a:ext cx="9144000" cy="762000"/>
          </a:xfrm>
          <a:solidFill>
            <a:schemeClr val="accent1">
              <a:lumMod val="40000"/>
              <a:lumOff val="60000"/>
            </a:schemeClr>
          </a:solidFill>
        </p:spPr>
        <p:txBody>
          <a:bodyPr>
            <a:normAutofit/>
          </a:bodyPr>
          <a:lstStyle/>
          <a:p>
            <a:pPr algn="ctr" eaLnBrk="1" fontAlgn="auto" hangingPunct="1">
              <a:spcAft>
                <a:spcPts val="0"/>
              </a:spcAft>
              <a:defRPr/>
            </a:pPr>
            <a:r>
              <a:rPr lang="en-US" sz="3200" b="1" dirty="0" smtClean="0">
                <a:solidFill>
                  <a:schemeClr val="tx1"/>
                </a:solidFill>
              </a:rPr>
              <a:t>ATURAN PENYIMPULAN</a:t>
            </a:r>
            <a:r>
              <a:rPr lang="id-ID" sz="3200" b="1" dirty="0" smtClean="0">
                <a:solidFill>
                  <a:schemeClr val="tx1"/>
                </a:solidFill>
              </a:rPr>
              <a:t> (ARGUMEN)</a:t>
            </a:r>
            <a:endParaRPr lang="en-US" sz="3200" b="1" dirty="0" smtClean="0">
              <a:solidFill>
                <a:schemeClr val="tx1"/>
              </a:solidFill>
            </a:endParaRPr>
          </a:p>
        </p:txBody>
      </p:sp>
      <p:sp>
        <p:nvSpPr>
          <p:cNvPr id="56323" name="Content Placeholder 2"/>
          <p:cNvSpPr>
            <a:spLocks noGrp="1"/>
          </p:cNvSpPr>
          <p:nvPr>
            <p:ph sz="quarter" idx="1"/>
          </p:nvPr>
        </p:nvSpPr>
        <p:spPr>
          <a:xfrm>
            <a:off x="285750" y="1643063"/>
            <a:ext cx="8642350" cy="5788025"/>
          </a:xfrm>
        </p:spPr>
        <p:txBody>
          <a:bodyPr/>
          <a:lstStyle/>
          <a:p>
            <a:pPr marL="457200" indent="-457200" eaLnBrk="1" hangingPunct="1">
              <a:buFont typeface="Wingdings" pitchFamily="2" charset="2"/>
              <a:buNone/>
            </a:pPr>
            <a:r>
              <a:rPr lang="en-US" sz="2400" smtClean="0">
                <a:cs typeface="Times New Roman" pitchFamily="18" charset="0"/>
              </a:rPr>
              <a:t>1. Modus Ponens (MP)</a:t>
            </a:r>
            <a:endParaRPr lang="id-ID" sz="2400" smtClean="0">
              <a:cs typeface="Times New Roman" pitchFamily="18" charset="0"/>
            </a:endParaRPr>
          </a:p>
          <a:p>
            <a:pPr marL="457200" indent="-457200" eaLnBrk="1" hangingPunct="1">
              <a:buFont typeface="Wingdings 2" pitchFamily="18" charset="2"/>
              <a:buNone/>
            </a:pPr>
            <a:r>
              <a:rPr lang="id-ID" sz="2400" smtClean="0">
                <a:cs typeface="Times New Roman" pitchFamily="18" charset="0"/>
              </a:rPr>
              <a:t>	Teorema : </a:t>
            </a:r>
            <a:r>
              <a:rPr lang="id-ID" sz="2400" i="1" smtClean="0">
                <a:cs typeface="Times New Roman" pitchFamily="18" charset="0"/>
              </a:rPr>
              <a:t>Jika proposisi p benar dan proposisi p</a:t>
            </a:r>
            <a:r>
              <a:rPr lang="id-ID" sz="2400" i="1" smtClean="0">
                <a:cs typeface="Times New Roman" pitchFamily="18" charset="0"/>
                <a:sym typeface="Symbol" pitchFamily="18" charset="2"/>
              </a:rPr>
              <a:t>q juga benar, maka kesimpulan q benar</a:t>
            </a:r>
            <a:r>
              <a:rPr lang="id-ID" sz="2400" smtClean="0">
                <a:cs typeface="Times New Roman" pitchFamily="18" charset="0"/>
                <a:sym typeface="Symbol" pitchFamily="18" charset="2"/>
              </a:rPr>
              <a:t>.</a:t>
            </a:r>
          </a:p>
          <a:p>
            <a:pPr marL="457200" indent="-457200" eaLnBrk="1" hangingPunct="1">
              <a:buFont typeface="Wingdings" pitchFamily="2" charset="2"/>
              <a:buChar char="v"/>
            </a:pPr>
            <a:r>
              <a:rPr lang="id-ID" sz="2400" smtClean="0">
                <a:cs typeface="Times New Roman" pitchFamily="18" charset="0"/>
              </a:rPr>
              <a:t>Modus ponens dapat dituliskan sebagai berikut:</a:t>
            </a:r>
            <a:endParaRPr lang="en-US" sz="2400" smtClean="0">
              <a:cs typeface="Times New Roman" pitchFamily="18" charset="0"/>
            </a:endParaRPr>
          </a:p>
          <a:p>
            <a:pPr marL="457200" indent="-457200" eaLnBrk="1" hangingPunct="1">
              <a:buFont typeface="Wingdings 2" pitchFamily="18" charset="2"/>
              <a:buNone/>
            </a:pPr>
            <a:r>
              <a:rPr lang="en-US" sz="2400" smtClean="0">
                <a:cs typeface="Times New Roman" pitchFamily="18" charset="0"/>
              </a:rPr>
              <a:t>      </a:t>
            </a:r>
            <a:r>
              <a:rPr lang="id-ID" sz="2400" smtClean="0">
                <a:cs typeface="Times New Roman" pitchFamily="18" charset="0"/>
              </a:rPr>
              <a:t>	</a:t>
            </a:r>
            <a:r>
              <a:rPr lang="en-US" sz="2400" smtClean="0">
                <a:cs typeface="Times New Roman" pitchFamily="18" charset="0"/>
              </a:rPr>
              <a:t>p </a:t>
            </a:r>
            <a:r>
              <a:rPr lang="id-ID" sz="2400" i="1" smtClean="0">
                <a:cs typeface="Times New Roman" pitchFamily="18" charset="0"/>
                <a:sym typeface="Symbol" pitchFamily="18" charset="2"/>
              </a:rPr>
              <a:t></a:t>
            </a:r>
            <a:r>
              <a:rPr lang="en-US" sz="2400" smtClean="0">
                <a:cs typeface="Times New Roman" pitchFamily="18" charset="0"/>
              </a:rPr>
              <a:t> q</a:t>
            </a:r>
          </a:p>
          <a:p>
            <a:pPr marL="457200" indent="-457200" eaLnBrk="1" hangingPunct="1">
              <a:buFont typeface="Wingdings 2" pitchFamily="18" charset="2"/>
              <a:buNone/>
            </a:pPr>
            <a:r>
              <a:rPr lang="en-US" sz="2400" smtClean="0">
                <a:cs typeface="Times New Roman" pitchFamily="18" charset="0"/>
              </a:rPr>
              <a:t>      </a:t>
            </a:r>
            <a:r>
              <a:rPr lang="id-ID" sz="2400" smtClean="0">
                <a:cs typeface="Times New Roman" pitchFamily="18" charset="0"/>
              </a:rPr>
              <a:t>	</a:t>
            </a:r>
            <a:r>
              <a:rPr lang="en-US" sz="2400" smtClean="0">
                <a:cs typeface="Times New Roman" pitchFamily="18" charset="0"/>
              </a:rPr>
              <a:t>p</a:t>
            </a:r>
          </a:p>
          <a:p>
            <a:pPr marL="457200" indent="-457200" eaLnBrk="1" hangingPunct="1">
              <a:buFont typeface="Wingdings 2" pitchFamily="18" charset="2"/>
              <a:buNone/>
            </a:pPr>
            <a:r>
              <a:rPr lang="en-US" sz="2400" smtClean="0">
                <a:cs typeface="Times New Roman" pitchFamily="18" charset="0"/>
              </a:rPr>
              <a:t>   </a:t>
            </a:r>
            <a:r>
              <a:rPr lang="id-ID" sz="2400" smtClean="0">
                <a:cs typeface="Times New Roman" pitchFamily="18" charset="0"/>
              </a:rPr>
              <a:t>		</a:t>
            </a:r>
            <a:r>
              <a:rPr lang="en-US" sz="2400" smtClean="0">
                <a:cs typeface="Times New Roman" pitchFamily="18" charset="0"/>
              </a:rPr>
              <a:t>∴ q</a:t>
            </a:r>
            <a:endParaRPr lang="id-ID" sz="2400" smtClean="0">
              <a:cs typeface="Times New Roman" pitchFamily="18" charset="0"/>
            </a:endParaRPr>
          </a:p>
          <a:p>
            <a:pPr marL="457200" indent="-457200" eaLnBrk="1" hangingPunct="1">
              <a:buFont typeface="Wingdings" pitchFamily="2" charset="2"/>
              <a:buChar char="v"/>
            </a:pPr>
            <a:r>
              <a:rPr lang="id-ID" sz="2400" smtClean="0">
                <a:cs typeface="Times New Roman" pitchFamily="18" charset="0"/>
              </a:rPr>
              <a:t>Modus ponens adalah suatu argumen yang </a:t>
            </a:r>
            <a:r>
              <a:rPr lang="id-ID" sz="2400" b="1" smtClean="0">
                <a:cs typeface="Times New Roman" pitchFamily="18" charset="0"/>
              </a:rPr>
              <a:t>sah</a:t>
            </a:r>
            <a:r>
              <a:rPr lang="id-ID" sz="2400" smtClean="0">
                <a:cs typeface="Times New Roman" pitchFamily="18" charset="0"/>
              </a:rPr>
              <a:t> karena</a:t>
            </a:r>
          </a:p>
          <a:p>
            <a:pPr marL="457200" indent="-457200" eaLnBrk="1" hangingPunct="1">
              <a:buFont typeface="Wingdings 2" pitchFamily="18" charset="2"/>
              <a:buNone/>
            </a:pPr>
            <a:r>
              <a:rPr lang="id-ID" sz="2400" smtClean="0">
                <a:cs typeface="Times New Roman" pitchFamily="18" charset="0"/>
              </a:rPr>
              <a:t>	 ((p</a:t>
            </a:r>
            <a:r>
              <a:rPr lang="id-ID" sz="2400" smtClean="0">
                <a:cs typeface="Times New Roman" pitchFamily="18" charset="0"/>
                <a:sym typeface="Symbol" pitchFamily="18" charset="2"/>
              </a:rPr>
              <a:t> q) </a:t>
            </a:r>
            <a:r>
              <a:rPr lang="el-GR" sz="2400" smtClean="0">
                <a:cs typeface="Times New Roman" pitchFamily="18" charset="0"/>
                <a:sym typeface="Symbol" pitchFamily="18" charset="2"/>
              </a:rPr>
              <a:t>ᴧ</a:t>
            </a:r>
            <a:r>
              <a:rPr lang="id-ID" sz="2400" smtClean="0">
                <a:cs typeface="Times New Roman" pitchFamily="18" charset="0"/>
                <a:sym typeface="Symbol" pitchFamily="18" charset="2"/>
              </a:rPr>
              <a:t> p)  q suatu tautologi (buktikan!)</a:t>
            </a:r>
            <a:r>
              <a:rPr lang="id-ID" sz="2400" smtClean="0">
                <a:sym typeface="Symbol" pitchFamily="18" charset="2"/>
              </a:rPr>
              <a:t> </a:t>
            </a:r>
            <a:endParaRPr lang="id-ID" sz="2400" smtClean="0">
              <a:cs typeface="Times New Roman" pitchFamily="18" charset="0"/>
            </a:endParaRPr>
          </a:p>
          <a:p>
            <a:pPr marL="457200" indent="-457200" eaLnBrk="1" hangingPunct="1">
              <a:buFont typeface="Wingdings 2" pitchFamily="18" charset="2"/>
              <a:buNone/>
            </a:pPr>
            <a:r>
              <a:rPr lang="id-ID" sz="2400" smtClean="0">
                <a:cs typeface="Times New Roman" pitchFamily="18" charset="0"/>
              </a:rPr>
              <a:t>			 ((p</a:t>
            </a:r>
            <a:r>
              <a:rPr lang="id-ID" sz="2400" smtClean="0">
                <a:cs typeface="Times New Roman" pitchFamily="18" charset="0"/>
                <a:sym typeface="Symbol" pitchFamily="18" charset="2"/>
              </a:rPr>
              <a:t> q) </a:t>
            </a:r>
            <a:r>
              <a:rPr lang="el-GR" sz="2400" smtClean="0">
                <a:cs typeface="Times New Roman" pitchFamily="18" charset="0"/>
                <a:sym typeface="Symbol" pitchFamily="18" charset="2"/>
              </a:rPr>
              <a:t>ᴧ</a:t>
            </a:r>
            <a:r>
              <a:rPr lang="id-ID" sz="2400" smtClean="0">
                <a:cs typeface="Times New Roman" pitchFamily="18" charset="0"/>
                <a:sym typeface="Symbol" pitchFamily="18" charset="2"/>
              </a:rPr>
              <a:t> p)  q </a:t>
            </a:r>
            <a:r>
              <a:rPr lang="id-ID" sz="2400" smtClean="0">
                <a:cs typeface="Arial" charset="0"/>
                <a:sym typeface="Symbol" pitchFamily="18" charset="2"/>
              </a:rPr>
              <a:t>≡ T</a:t>
            </a:r>
            <a:endParaRPr lang="en-US" sz="2400" smtClean="0">
              <a:cs typeface="Times New Roman" pitchFamily="18" charset="0"/>
            </a:endParaRPr>
          </a:p>
        </p:txBody>
      </p:sp>
      <p:cxnSp>
        <p:nvCxnSpPr>
          <p:cNvPr id="5" name="Straight Connector 4"/>
          <p:cNvCxnSpPr/>
          <p:nvPr/>
        </p:nvCxnSpPr>
        <p:spPr>
          <a:xfrm>
            <a:off x="1214438" y="4357688"/>
            <a:ext cx="9366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4"/>
          <p:cNvSpPr>
            <a:spLocks noGrp="1"/>
          </p:cNvSpPr>
          <p:nvPr>
            <p:ph type="title"/>
          </p:nvPr>
        </p:nvSpPr>
        <p:spPr>
          <a:xfrm>
            <a:off x="612775" y="228600"/>
            <a:ext cx="8153400" cy="990600"/>
          </a:xfrm>
        </p:spPr>
        <p:txBody>
          <a:bodyPr/>
          <a:lstStyle/>
          <a:p>
            <a:pPr eaLnBrk="1" hangingPunct="1"/>
            <a:r>
              <a:rPr lang="en-US" smtClean="0"/>
              <a:t>Contoh</a:t>
            </a:r>
            <a:endParaRPr lang="id-ID" smtClean="0"/>
          </a:p>
        </p:txBody>
      </p:sp>
      <p:sp>
        <p:nvSpPr>
          <p:cNvPr id="57347"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r>
              <a:rPr lang="en-US" smtClean="0"/>
              <a:t>Premis 1 : Jika ibu datang maka adik senang</a:t>
            </a:r>
          </a:p>
          <a:p>
            <a:pPr eaLnBrk="1" hangingPunct="1">
              <a:buFont typeface="Wingdings" pitchFamily="2" charset="2"/>
              <a:buNone/>
            </a:pPr>
            <a:r>
              <a:rPr lang="en-US" smtClean="0"/>
              <a:t>Premis 2 : Ibu datang</a:t>
            </a:r>
          </a:p>
          <a:p>
            <a:pPr eaLnBrk="1" hangingPunct="1">
              <a:buFont typeface="Wingdings" pitchFamily="2" charset="2"/>
              <a:buNone/>
            </a:pPr>
            <a:endParaRPr lang="en-US" smtClean="0"/>
          </a:p>
          <a:p>
            <a:pPr eaLnBrk="1" hangingPunct="1">
              <a:buFont typeface="Wingdings" pitchFamily="2" charset="2"/>
              <a:buNone/>
            </a:pPr>
            <a:r>
              <a:rPr lang="en-US" smtClean="0"/>
              <a:t>Kesimpulan : Adik senang</a:t>
            </a:r>
            <a:endParaRPr lang="id-ID" smtClean="0"/>
          </a:p>
        </p:txBody>
      </p:sp>
      <p:cxnSp>
        <p:nvCxnSpPr>
          <p:cNvPr id="6" name="Straight Connector 5"/>
          <p:cNvCxnSpPr/>
          <p:nvPr/>
        </p:nvCxnSpPr>
        <p:spPr>
          <a:xfrm>
            <a:off x="714375" y="3000375"/>
            <a:ext cx="6786563"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9388" y="260350"/>
            <a:ext cx="8750300" cy="635000"/>
          </a:xfrm>
        </p:spPr>
        <p:txBody>
          <a:bodyPr>
            <a:normAutofit fontScale="90000"/>
          </a:bodyPr>
          <a:lstStyle/>
          <a:p>
            <a:pPr algn="ctr" eaLnBrk="1" hangingPunct="1"/>
            <a:r>
              <a:rPr lang="id-ID" sz="3600" smtClean="0">
                <a:solidFill>
                  <a:schemeClr val="tx1"/>
                </a:solidFill>
              </a:rPr>
              <a:t>Contoh Modus Ponens</a:t>
            </a:r>
          </a:p>
        </p:txBody>
      </p:sp>
      <p:sp>
        <p:nvSpPr>
          <p:cNvPr id="3" name="Content Placeholder 2"/>
          <p:cNvSpPr>
            <a:spLocks noGrp="1"/>
          </p:cNvSpPr>
          <p:nvPr>
            <p:ph sz="quarter" idx="1"/>
          </p:nvPr>
        </p:nvSpPr>
        <p:spPr>
          <a:xfrm>
            <a:off x="250825" y="1571625"/>
            <a:ext cx="8642350" cy="5026025"/>
          </a:xfrm>
        </p:spPr>
        <p:txBody>
          <a:bodyPr>
            <a:normAutofit fontScale="92500" lnSpcReduction="20000"/>
          </a:bodyPr>
          <a:lstStyle/>
          <a:p>
            <a:pPr algn="just" eaLnBrk="1" hangingPunct="1">
              <a:lnSpc>
                <a:spcPct val="150000"/>
              </a:lnSpc>
            </a:pPr>
            <a:r>
              <a:rPr lang="id-ID" sz="2000" smtClean="0"/>
              <a:t>Periksa apakah argumen berikut sah atau tidak!</a:t>
            </a:r>
          </a:p>
          <a:p>
            <a:pPr algn="just" eaLnBrk="1" hangingPunct="1">
              <a:lnSpc>
                <a:spcPct val="150000"/>
              </a:lnSpc>
              <a:buFont typeface="Wingdings 2" pitchFamily="18" charset="2"/>
              <a:buNone/>
            </a:pPr>
            <a:r>
              <a:rPr lang="id-ID" sz="2000" smtClean="0"/>
              <a:t>“Segitiga ABC adalah suatu segitiga siku-siku. Jika segitiga ABC adalah siku-siku maka kuadrat sisi miring segitiga ABC sama dengan jumlah kuadrat sisi-sikunya. Jadi dapat disimpulkan bahwa kuadrat sisi miring segitiga siku-siku ABC sama dengan jumlah kuadrat sisi siku-sikunya.”</a:t>
            </a:r>
          </a:p>
          <a:p>
            <a:pPr algn="just" eaLnBrk="1" hangingPunct="1">
              <a:buFont typeface="Wingdings 2" pitchFamily="18" charset="2"/>
              <a:buNone/>
            </a:pPr>
            <a:r>
              <a:rPr lang="id-ID" sz="2000" smtClean="0"/>
              <a:t>Jawab :</a:t>
            </a:r>
          </a:p>
          <a:p>
            <a:pPr algn="just" eaLnBrk="1" hangingPunct="1">
              <a:buFont typeface="Wingdings 2" pitchFamily="18" charset="2"/>
              <a:buNone/>
            </a:pPr>
            <a:r>
              <a:rPr lang="id-ID" sz="2000" smtClean="0"/>
              <a:t>	p :</a:t>
            </a:r>
          </a:p>
          <a:p>
            <a:pPr algn="just" eaLnBrk="1" hangingPunct="1">
              <a:buFont typeface="Wingdings 2" pitchFamily="18" charset="2"/>
              <a:buNone/>
            </a:pPr>
            <a:r>
              <a:rPr lang="id-ID" sz="2000" smtClean="0"/>
              <a:t>	q : </a:t>
            </a:r>
          </a:p>
          <a:p>
            <a:pPr algn="just" eaLnBrk="1" hangingPunct="1">
              <a:buFont typeface="Wingdings 2" pitchFamily="18" charset="2"/>
              <a:buNone/>
            </a:pPr>
            <a:r>
              <a:rPr lang="id-ID" sz="2000" smtClean="0"/>
              <a:t>Proposisi diatas dapat dinyatakan sbb :</a:t>
            </a:r>
          </a:p>
          <a:p>
            <a:pPr algn="just" eaLnBrk="1" hangingPunct="1">
              <a:lnSpc>
                <a:spcPct val="150000"/>
              </a:lnSpc>
              <a:buFont typeface="Wingdings 2" pitchFamily="18" charset="2"/>
              <a:buNone/>
            </a:pPr>
            <a:r>
              <a:rPr lang="id-ID" sz="2000" smtClean="0"/>
              <a:t>		</a:t>
            </a:r>
          </a:p>
          <a:p>
            <a:pPr algn="just" eaLnBrk="1" hangingPunct="1">
              <a:lnSpc>
                <a:spcPct val="150000"/>
              </a:lnSpc>
              <a:buFont typeface="Wingdings 2" pitchFamily="18" charset="2"/>
              <a:buNone/>
            </a:pPr>
            <a:endParaRPr lang="id-ID" sz="2000" smtClean="0"/>
          </a:p>
          <a:p>
            <a:pPr algn="just" eaLnBrk="1" hangingPunct="1">
              <a:lnSpc>
                <a:spcPct val="150000"/>
              </a:lnSpc>
              <a:buFont typeface="Wingdings 2" pitchFamily="18" charset="2"/>
              <a:buNone/>
            </a:pPr>
            <a:r>
              <a:rPr lang="id-ID" sz="2000" smtClean="0"/>
              <a:t>Menurut modus ponens, maka argumen tersebut adalah...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linds(horizontal)">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3"/>
          <p:cNvSpPr>
            <a:spLocks noGrp="1"/>
          </p:cNvSpPr>
          <p:nvPr>
            <p:ph type="title"/>
          </p:nvPr>
        </p:nvSpPr>
        <p:spPr>
          <a:xfrm>
            <a:off x="612775" y="228600"/>
            <a:ext cx="8153400" cy="990600"/>
          </a:xfrm>
        </p:spPr>
        <p:txBody>
          <a:bodyPr/>
          <a:lstStyle/>
          <a:p>
            <a:pPr eaLnBrk="1" hangingPunct="1"/>
            <a:endParaRPr lang="en-US" smtClean="0"/>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457200" indent="-457200" algn="just" eaLnBrk="1" fontAlgn="auto" hangingPunct="1">
              <a:spcBef>
                <a:spcPts val="580"/>
              </a:spcBef>
              <a:spcAft>
                <a:spcPts val="0"/>
              </a:spcAft>
              <a:buFont typeface="Wingdings" pitchFamily="2" charset="2"/>
              <a:buNone/>
              <a:defRPr/>
            </a:pPr>
            <a:r>
              <a:rPr lang="en-US" b="1" dirty="0" smtClean="0">
                <a:cs typeface="Times New Roman" pitchFamily="18" charset="0"/>
              </a:rPr>
              <a:t>2. Modus </a:t>
            </a:r>
            <a:r>
              <a:rPr lang="en-US" b="1" dirty="0" err="1" smtClean="0">
                <a:cs typeface="Times New Roman" pitchFamily="18" charset="0"/>
              </a:rPr>
              <a:t>Tollens</a:t>
            </a:r>
            <a:r>
              <a:rPr lang="en-US" b="1" dirty="0" smtClean="0">
                <a:cs typeface="Times New Roman" pitchFamily="18" charset="0"/>
              </a:rPr>
              <a:t> (MT)</a:t>
            </a:r>
            <a:endParaRPr lang="id-ID" b="1" dirty="0" smtClean="0">
              <a:cs typeface="Times New Roman" pitchFamily="18" charset="0"/>
            </a:endParaRPr>
          </a:p>
          <a:p>
            <a:pPr marL="457200" indent="-457200" algn="just" eaLnBrk="1" fontAlgn="auto" hangingPunct="1">
              <a:spcBef>
                <a:spcPts val="580"/>
              </a:spcBef>
              <a:spcAft>
                <a:spcPts val="0"/>
              </a:spcAft>
              <a:buFont typeface="Wingdings 2" pitchFamily="18" charset="2"/>
              <a:buNone/>
              <a:defRPr/>
            </a:pPr>
            <a:r>
              <a:rPr lang="id-ID" dirty="0" smtClean="0">
                <a:cs typeface="Times New Roman" pitchFamily="18" charset="0"/>
              </a:rPr>
              <a:t>	Modus tollens dapat dituliskan sebagai berikut:</a:t>
            </a:r>
            <a:endParaRPr lang="en-US" dirty="0" smtClean="0">
              <a:cs typeface="Times New Roman" pitchFamily="18" charset="0"/>
            </a:endParaRPr>
          </a:p>
          <a:p>
            <a:pPr marL="457200" indent="-457200" algn="just" eaLnBrk="1" fontAlgn="auto" hangingPunct="1">
              <a:spcBef>
                <a:spcPts val="580"/>
              </a:spcBef>
              <a:spcAft>
                <a:spcPts val="0"/>
              </a:spcAft>
              <a:buFont typeface="Wingdings 2"/>
              <a:buNone/>
              <a:defRPr/>
            </a:pPr>
            <a:r>
              <a:rPr lang="en-US" dirty="0" smtClean="0">
                <a:cs typeface="Times New Roman" pitchFamily="18" charset="0"/>
              </a:rPr>
              <a:t>    </a:t>
            </a:r>
            <a:r>
              <a:rPr lang="id-ID" dirty="0" smtClean="0">
                <a:cs typeface="Times New Roman" pitchFamily="18" charset="0"/>
              </a:rPr>
              <a:t>			</a:t>
            </a:r>
            <a:r>
              <a:rPr lang="en-US" dirty="0" smtClean="0">
                <a:cs typeface="Times New Roman" pitchFamily="18" charset="0"/>
              </a:rPr>
              <a:t>  p </a:t>
            </a:r>
            <a:r>
              <a:rPr lang="en-US" dirty="0" smtClean="0">
                <a:cs typeface="Times New Roman" pitchFamily="18" charset="0"/>
                <a:sym typeface="Symbol"/>
              </a:rPr>
              <a:t></a:t>
            </a:r>
            <a:r>
              <a:rPr lang="en-US" dirty="0" smtClean="0">
                <a:cs typeface="Times New Roman" pitchFamily="18" charset="0"/>
              </a:rPr>
              <a:t> q</a:t>
            </a:r>
          </a:p>
          <a:p>
            <a:pPr marL="457200" indent="-457200" algn="just" eaLnBrk="1" fontAlgn="auto" hangingPunct="1">
              <a:spcBef>
                <a:spcPts val="580"/>
              </a:spcBef>
              <a:spcAft>
                <a:spcPts val="0"/>
              </a:spcAft>
              <a:buFont typeface="Wingdings 2"/>
              <a:buNone/>
              <a:defRPr/>
            </a:pPr>
            <a:r>
              <a:rPr lang="en-US" dirty="0" smtClean="0">
                <a:cs typeface="Times New Roman" pitchFamily="18" charset="0"/>
              </a:rPr>
              <a:t>    </a:t>
            </a:r>
            <a:r>
              <a:rPr lang="id-ID" dirty="0" smtClean="0">
                <a:cs typeface="Times New Roman" pitchFamily="18" charset="0"/>
              </a:rPr>
              <a:t>			</a:t>
            </a:r>
            <a:r>
              <a:rPr lang="en-US" dirty="0" smtClean="0">
                <a:cs typeface="Times New Roman" pitchFamily="18" charset="0"/>
              </a:rPr>
              <a:t>  </a:t>
            </a:r>
            <a:r>
              <a:rPr lang="id-ID" dirty="0" smtClean="0">
                <a:cs typeface="Times New Roman" pitchFamily="18" charset="0"/>
              </a:rPr>
              <a:t>~ </a:t>
            </a:r>
            <a:r>
              <a:rPr lang="en-US" dirty="0" smtClean="0">
                <a:cs typeface="Times New Roman" pitchFamily="18" charset="0"/>
              </a:rPr>
              <a:t>q</a:t>
            </a:r>
          </a:p>
          <a:p>
            <a:pPr marL="457200" indent="-457200" algn="just" eaLnBrk="1" fontAlgn="auto" hangingPunct="1">
              <a:spcBef>
                <a:spcPts val="580"/>
              </a:spcBef>
              <a:spcAft>
                <a:spcPts val="0"/>
              </a:spcAft>
              <a:buFont typeface="Wingdings 2"/>
              <a:buNone/>
              <a:defRPr/>
            </a:pPr>
            <a:r>
              <a:rPr lang="en-US" dirty="0" smtClean="0">
                <a:cs typeface="Times New Roman" pitchFamily="18" charset="0"/>
              </a:rPr>
              <a:t>   </a:t>
            </a:r>
            <a:r>
              <a:rPr lang="id-ID" dirty="0" smtClean="0">
                <a:cs typeface="Times New Roman" pitchFamily="18" charset="0"/>
              </a:rPr>
              <a:t>			</a:t>
            </a:r>
            <a:r>
              <a:rPr lang="en-US" dirty="0" smtClean="0">
                <a:cs typeface="Times New Roman" pitchFamily="18" charset="0"/>
              </a:rPr>
              <a:t>  ∴ </a:t>
            </a:r>
            <a:r>
              <a:rPr lang="id-ID" dirty="0" smtClean="0">
                <a:cs typeface="Times New Roman" pitchFamily="18" charset="0"/>
              </a:rPr>
              <a:t>~ </a:t>
            </a:r>
            <a:r>
              <a:rPr lang="en-US" dirty="0" smtClean="0">
                <a:cs typeface="Times New Roman" pitchFamily="18" charset="0"/>
              </a:rPr>
              <a:t>p</a:t>
            </a:r>
          </a:p>
          <a:p>
            <a:pPr marL="320040" indent="-320040" algn="just" eaLnBrk="1" fontAlgn="auto" hangingPunct="1">
              <a:spcAft>
                <a:spcPts val="0"/>
              </a:spcAft>
              <a:buFont typeface="Wingdings" pitchFamily="2" charset="2"/>
              <a:buChar char="v"/>
              <a:defRPr/>
            </a:pPr>
            <a:r>
              <a:rPr lang="id-ID" dirty="0" smtClean="0">
                <a:cs typeface="Times New Roman" pitchFamily="18" charset="0"/>
              </a:rPr>
              <a:t>Modus tollens adalah suatu argumen yang </a:t>
            </a:r>
            <a:r>
              <a:rPr lang="id-ID" b="1" dirty="0" smtClean="0">
                <a:cs typeface="Times New Roman" pitchFamily="18" charset="0"/>
              </a:rPr>
              <a:t>sah.</a:t>
            </a:r>
            <a:r>
              <a:rPr lang="id-ID" dirty="0" smtClean="0">
                <a:cs typeface="Times New Roman" pitchFamily="18" charset="0"/>
              </a:rPr>
              <a:t> Dengan menggunakan aljabar proposisi dapat ditunjukkan ke-</a:t>
            </a:r>
            <a:r>
              <a:rPr lang="id-ID" b="1" dirty="0" smtClean="0">
                <a:cs typeface="Times New Roman" pitchFamily="18" charset="0"/>
              </a:rPr>
              <a:t>sah</a:t>
            </a:r>
            <a:r>
              <a:rPr lang="id-ID" dirty="0" smtClean="0">
                <a:cs typeface="Times New Roman" pitchFamily="18" charset="0"/>
              </a:rPr>
              <a:t>-an argumen ini, yaitu dengan menunjukkan bahwa </a:t>
            </a:r>
          </a:p>
          <a:p>
            <a:pPr marL="320040" indent="-320040" algn="just" eaLnBrk="1" fontAlgn="auto" hangingPunct="1">
              <a:spcAft>
                <a:spcPts val="0"/>
              </a:spcAft>
              <a:buFont typeface="Wingdings 2" pitchFamily="18" charset="2"/>
              <a:buNone/>
              <a:defRPr/>
            </a:pPr>
            <a:r>
              <a:rPr lang="id-ID" dirty="0" smtClean="0">
                <a:cs typeface="Times New Roman" pitchFamily="18" charset="0"/>
              </a:rPr>
              <a:t>			((p</a:t>
            </a:r>
            <a:r>
              <a:rPr lang="id-ID" dirty="0" smtClean="0">
                <a:cs typeface="Times New Roman" pitchFamily="18" charset="0"/>
                <a:sym typeface="Symbol"/>
              </a:rPr>
              <a:t>q) </a:t>
            </a:r>
            <a:r>
              <a:rPr lang="el-GR" dirty="0" smtClean="0">
                <a:cs typeface="Times New Roman" pitchFamily="18" charset="0"/>
              </a:rPr>
              <a:t>ᴧ</a:t>
            </a:r>
            <a:r>
              <a:rPr lang="id-ID" dirty="0" smtClean="0">
                <a:cs typeface="Times New Roman" pitchFamily="18" charset="0"/>
              </a:rPr>
              <a:t> ~q)</a:t>
            </a:r>
            <a:r>
              <a:rPr lang="id-ID" dirty="0" smtClean="0">
                <a:cs typeface="Times New Roman" pitchFamily="18" charset="0"/>
                <a:sym typeface="Symbol"/>
              </a:rPr>
              <a:t> ~p</a:t>
            </a:r>
            <a:r>
              <a:rPr lang="id-ID" dirty="0" smtClean="0">
                <a:cs typeface="Times New Roman" pitchFamily="18" charset="0"/>
              </a:rPr>
              <a:t> ≡ T (buktikan!)</a:t>
            </a:r>
          </a:p>
          <a:p>
            <a:pPr marL="320040" indent="-320040" algn="just" eaLnBrk="1" fontAlgn="auto" hangingPunct="1">
              <a:spcAft>
                <a:spcPts val="0"/>
              </a:spcAft>
              <a:buFont typeface="Wingdings 2" pitchFamily="18" charset="2"/>
              <a:buNone/>
              <a:defRPr/>
            </a:pPr>
            <a:endParaRPr lang="id-ID" dirty="0" smtClean="0">
              <a:cs typeface="Times New Roman" pitchFamily="18" charset="0"/>
            </a:endParaRPr>
          </a:p>
          <a:p>
            <a:pPr marL="320040" indent="-320040" algn="just" eaLnBrk="1" fontAlgn="auto" hangingPunct="1">
              <a:spcAft>
                <a:spcPts val="0"/>
              </a:spcAft>
              <a:buFont typeface="Wingdings" pitchFamily="2" charset="2"/>
              <a:buChar char="v"/>
              <a:defRPr/>
            </a:pPr>
            <a:r>
              <a:rPr lang="id-ID" dirty="0" smtClean="0">
                <a:cs typeface="Times New Roman" pitchFamily="18" charset="0"/>
              </a:rPr>
              <a:t>Bila bentuk implikasi pada modus tollens diatas yakni </a:t>
            </a:r>
            <a:r>
              <a:rPr lang="en-US" dirty="0" smtClean="0">
                <a:cs typeface="Times New Roman" pitchFamily="18" charset="0"/>
              </a:rPr>
              <a:t>p </a:t>
            </a:r>
            <a:r>
              <a:rPr lang="en-US" dirty="0" smtClean="0">
                <a:cs typeface="Times New Roman" pitchFamily="18" charset="0"/>
                <a:sym typeface="Symbol"/>
              </a:rPr>
              <a:t></a:t>
            </a:r>
            <a:r>
              <a:rPr lang="en-US" dirty="0" smtClean="0">
                <a:cs typeface="Times New Roman" pitchFamily="18" charset="0"/>
              </a:rPr>
              <a:t> q</a:t>
            </a:r>
            <a:r>
              <a:rPr lang="id-ID" dirty="0" smtClean="0">
                <a:cs typeface="Times New Roman" pitchFamily="18" charset="0"/>
              </a:rPr>
              <a:t> diganti dengan kontrapositifnya yakni ~q</a:t>
            </a:r>
            <a:r>
              <a:rPr lang="en-US" dirty="0" smtClean="0">
                <a:cs typeface="Times New Roman" pitchFamily="18" charset="0"/>
                <a:sym typeface="Symbol"/>
              </a:rPr>
              <a:t></a:t>
            </a:r>
            <a:r>
              <a:rPr lang="id-ID" dirty="0" smtClean="0">
                <a:cs typeface="Times New Roman" pitchFamily="18" charset="0"/>
                <a:sym typeface="Symbol"/>
              </a:rPr>
              <a:t>~p, maka diperoleh bentuk modus ponens.</a:t>
            </a:r>
            <a:endParaRPr lang="id-ID" dirty="0">
              <a:cs typeface="Times New Roman" pitchFamily="18" charset="0"/>
            </a:endParaRPr>
          </a:p>
        </p:txBody>
      </p:sp>
      <p:cxnSp>
        <p:nvCxnSpPr>
          <p:cNvPr id="5" name="Straight Connector 4"/>
          <p:cNvCxnSpPr/>
          <p:nvPr/>
        </p:nvCxnSpPr>
        <p:spPr>
          <a:xfrm>
            <a:off x="2500313" y="3000375"/>
            <a:ext cx="1152525"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bwMode="auto">
          <a:xfrm>
            <a:off x="0" y="357188"/>
            <a:ext cx="9144000" cy="762000"/>
          </a:xfrm>
          <a:prstGeom prst="rect">
            <a:avLst/>
          </a:prstGeom>
          <a:solidFill>
            <a:schemeClr val="accent1">
              <a:lumMod val="40000"/>
              <a:lumOff val="60000"/>
            </a:schemeClr>
          </a:solidFill>
          <a:ln w="9525">
            <a:noFill/>
            <a:miter lim="800000"/>
            <a:headEnd/>
            <a:tailEnd/>
          </a:ln>
        </p:spPr>
        <p:txBody>
          <a:bodyPr anchor="ctr">
            <a:normAutofit/>
          </a:bodyPr>
          <a:lstStyle/>
          <a:p>
            <a:pPr algn="ctr" fontAlgn="auto">
              <a:spcAft>
                <a:spcPts val="0"/>
              </a:spcAft>
              <a:defRPr/>
            </a:pPr>
            <a:r>
              <a:rPr lang="en-US" sz="3200" b="1" dirty="0">
                <a:latin typeface="+mj-lt"/>
                <a:ea typeface="+mj-ea"/>
                <a:cs typeface="+mj-cs"/>
              </a:rPr>
              <a:t>ATURAN PENYIMPULAN</a:t>
            </a:r>
            <a:r>
              <a:rPr lang="id-ID" sz="3200" b="1" dirty="0">
                <a:latin typeface="+mj-lt"/>
                <a:ea typeface="+mj-ea"/>
                <a:cs typeface="+mj-cs"/>
              </a:rPr>
              <a:t> (ARGUMEN)</a:t>
            </a:r>
            <a:endParaRPr lang="en-US" sz="3200" b="1" dirty="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p:cNvSpPr>
            <a:spLocks noGrp="1"/>
          </p:cNvSpPr>
          <p:nvPr>
            <p:ph type="title"/>
          </p:nvPr>
        </p:nvSpPr>
        <p:spPr>
          <a:xfrm>
            <a:off x="612775" y="228600"/>
            <a:ext cx="8153400" cy="990600"/>
          </a:xfrm>
        </p:spPr>
        <p:txBody>
          <a:bodyPr/>
          <a:lstStyle/>
          <a:p>
            <a:pPr eaLnBrk="1" hangingPunct="1"/>
            <a:r>
              <a:rPr lang="en-US" smtClean="0"/>
              <a:t>Contoh</a:t>
            </a:r>
          </a:p>
        </p:txBody>
      </p:sp>
      <p:sp>
        <p:nvSpPr>
          <p:cNvPr id="60419" name="Content Placeholder 4"/>
          <p:cNvSpPr>
            <a:spLocks noGrp="1"/>
          </p:cNvSpPr>
          <p:nvPr>
            <p:ph sz="quarter" idx="1"/>
          </p:nvPr>
        </p:nvSpPr>
        <p:spPr>
          <a:xfrm>
            <a:off x="642938" y="1928813"/>
            <a:ext cx="8153400" cy="4495800"/>
          </a:xfrm>
        </p:spPr>
        <p:txBody>
          <a:bodyPr/>
          <a:lstStyle/>
          <a:p>
            <a:pPr eaLnBrk="1" hangingPunct="1">
              <a:buFont typeface="Wingdings" pitchFamily="2" charset="2"/>
              <a:buNone/>
            </a:pPr>
            <a:r>
              <a:rPr lang="en-US" smtClean="0"/>
              <a:t>Premis 1 : Jika hari hujan maka ibu memakai payung.</a:t>
            </a:r>
          </a:p>
          <a:p>
            <a:pPr eaLnBrk="1" hangingPunct="1">
              <a:buFont typeface="Wingdings" pitchFamily="2" charset="2"/>
              <a:buNone/>
            </a:pPr>
            <a:r>
              <a:rPr lang="en-US" smtClean="0"/>
              <a:t>Premis 2 : Ibu tidak memakai payung.</a:t>
            </a:r>
          </a:p>
          <a:p>
            <a:pPr eaLnBrk="1" hangingPunct="1">
              <a:buFont typeface="Wingdings" pitchFamily="2" charset="2"/>
              <a:buNone/>
            </a:pPr>
            <a:endParaRPr lang="en-US" smtClean="0"/>
          </a:p>
          <a:p>
            <a:pPr eaLnBrk="1" hangingPunct="1">
              <a:buFont typeface="Wingdings" pitchFamily="2" charset="2"/>
              <a:buNone/>
            </a:pPr>
            <a:r>
              <a:rPr lang="en-US" smtClean="0"/>
              <a:t>Kesimpulan : Hari tidak hujan.</a:t>
            </a:r>
          </a:p>
        </p:txBody>
      </p:sp>
      <p:cxnSp>
        <p:nvCxnSpPr>
          <p:cNvPr id="7" name="Straight Connector 6"/>
          <p:cNvCxnSpPr/>
          <p:nvPr/>
        </p:nvCxnSpPr>
        <p:spPr>
          <a:xfrm>
            <a:off x="714375" y="3286125"/>
            <a:ext cx="7929563"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500" y="1643063"/>
            <a:ext cx="8218488" cy="5214937"/>
          </a:xfrm>
        </p:spPr>
        <p:txBody>
          <a:bodyPr>
            <a:normAutofit/>
          </a:bodyPr>
          <a:lstStyle/>
          <a:p>
            <a:pPr marL="457200" indent="-457200" algn="just" eaLnBrk="1" fontAlgn="auto" hangingPunct="1">
              <a:spcBef>
                <a:spcPts val="580"/>
              </a:spcBef>
              <a:spcAft>
                <a:spcPts val="0"/>
              </a:spcAft>
              <a:buFont typeface="Wingdings" pitchFamily="2" charset="2"/>
              <a:buNone/>
              <a:defRPr/>
            </a:pPr>
            <a:r>
              <a:rPr lang="en-US" sz="2400" dirty="0" smtClean="0">
                <a:latin typeface="Times New Roman" pitchFamily="18" charset="0"/>
                <a:cs typeface="Times New Roman" pitchFamily="18" charset="0"/>
              </a:rPr>
              <a:t>3. </a:t>
            </a:r>
            <a:r>
              <a:rPr lang="en-US" sz="2400" dirty="0" err="1" smtClean="0">
                <a:latin typeface="Times New Roman" pitchFamily="18" charset="0"/>
                <a:cs typeface="Times New Roman" pitchFamily="18" charset="0"/>
              </a:rPr>
              <a:t>Silogisme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Sil</a:t>
            </a:r>
            <a:r>
              <a:rPr lang="en-US" sz="2400" dirty="0" smtClean="0">
                <a:latin typeface="Times New Roman" pitchFamily="18" charset="0"/>
                <a:cs typeface="Times New Roman" pitchFamily="18" charset="0"/>
              </a:rPr>
              <a:t>)</a:t>
            </a:r>
          </a:p>
          <a:p>
            <a:pPr marL="457200" indent="-457200" algn="just" eaLnBrk="1" fontAlgn="auto" hangingPunct="1">
              <a:spcBef>
                <a:spcPts val="580"/>
              </a:spcBef>
              <a:spcAft>
                <a:spcPts val="0"/>
              </a:spcAft>
              <a:buFont typeface="Wingdings 2"/>
              <a:buNone/>
              <a:defRPr/>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Teorema : </a:t>
            </a:r>
            <a:r>
              <a:rPr lang="id-ID" sz="2400" i="1" dirty="0" smtClean="0">
                <a:latin typeface="Times New Roman" pitchFamily="18" charset="0"/>
                <a:cs typeface="Times New Roman" pitchFamily="18" charset="0"/>
              </a:rPr>
              <a:t>Jika dua implikasi p </a:t>
            </a:r>
            <a:r>
              <a:rPr lang="id-ID" sz="2400" i="1" dirty="0" smtClean="0">
                <a:latin typeface="Times New Roman" pitchFamily="18" charset="0"/>
                <a:cs typeface="Times New Roman" pitchFamily="18" charset="0"/>
                <a:sym typeface="Symbol"/>
              </a:rPr>
              <a:t> q dan q  r adalah benar, maka kesimpulan p  r juga benar.</a:t>
            </a:r>
          </a:p>
          <a:p>
            <a:pPr marL="457200" indent="-457200" algn="just" eaLnBrk="1" fontAlgn="auto" hangingPunct="1">
              <a:spcBef>
                <a:spcPts val="580"/>
              </a:spcBef>
              <a:spcAft>
                <a:spcPts val="0"/>
              </a:spcAft>
              <a:buFont typeface="Wingdings 2"/>
              <a:buNone/>
              <a:defRPr/>
            </a:pPr>
            <a:endParaRPr lang="id-ID" sz="2400" dirty="0" smtClean="0">
              <a:latin typeface="Times New Roman" pitchFamily="18" charset="0"/>
              <a:cs typeface="Times New Roman" pitchFamily="18" charset="0"/>
              <a:sym typeface="Symbol"/>
            </a:endParaRPr>
          </a:p>
          <a:p>
            <a:pPr marL="457200" indent="-457200" algn="just" eaLnBrk="1" fontAlgn="auto" hangingPunct="1">
              <a:spcBef>
                <a:spcPts val="580"/>
              </a:spcBef>
              <a:spcAft>
                <a:spcPts val="0"/>
              </a:spcAft>
              <a:buFont typeface="Wingdings" pitchFamily="2" charset="2"/>
              <a:buChar char="v"/>
              <a:defRPr/>
            </a:pPr>
            <a:r>
              <a:rPr lang="id-ID" sz="2400" dirty="0" smtClean="0">
                <a:latin typeface="Times New Roman" pitchFamily="18" charset="0"/>
                <a:cs typeface="Times New Roman" pitchFamily="18" charset="0"/>
                <a:sym typeface="Symbol"/>
              </a:rPr>
              <a:t>Dengan lambang, kaidah silogisme dapat dituliskan dengan:</a:t>
            </a:r>
          </a:p>
          <a:p>
            <a:pPr marL="457200" indent="-457200" algn="just" eaLnBrk="1" fontAlgn="auto" hangingPunct="1">
              <a:spcBef>
                <a:spcPts val="580"/>
              </a:spcBef>
              <a:spcAft>
                <a:spcPts val="0"/>
              </a:spcAft>
              <a:buFont typeface="Wingdings 2"/>
              <a:buNone/>
              <a:defRPr/>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q</a:t>
            </a:r>
          </a:p>
          <a:p>
            <a:pPr marL="457200" indent="-457200" algn="just" eaLnBrk="1" fontAlgn="auto" hangingPunct="1">
              <a:spcBef>
                <a:spcPts val="580"/>
              </a:spcBef>
              <a:spcAft>
                <a:spcPts val="0"/>
              </a:spcAft>
              <a:buFont typeface="Wingdings 2"/>
              <a:buNone/>
              <a:defRPr/>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q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r</a:t>
            </a:r>
          </a:p>
          <a:p>
            <a:pPr marL="457200" indent="-457200" algn="just" eaLnBrk="1" fontAlgn="auto" hangingPunct="1">
              <a:spcBef>
                <a:spcPts val="580"/>
              </a:spcBef>
              <a:spcAft>
                <a:spcPts val="0"/>
              </a:spcAft>
              <a:buFont typeface="Wingdings 2"/>
              <a:buNone/>
              <a:defRPr/>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p </a:t>
            </a:r>
            <a:r>
              <a:rPr lang="id-ID"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r</a:t>
            </a:r>
            <a:endParaRPr lang="id-ID" sz="2400" dirty="0" smtClean="0">
              <a:latin typeface="Times New Roman" pitchFamily="18" charset="0"/>
              <a:cs typeface="Times New Roman" pitchFamily="18" charset="0"/>
            </a:endParaRPr>
          </a:p>
          <a:p>
            <a:pPr marL="457200" indent="-457200" algn="just" eaLnBrk="1" fontAlgn="auto" hangingPunct="1">
              <a:spcBef>
                <a:spcPts val="580"/>
              </a:spcBef>
              <a:spcAft>
                <a:spcPts val="0"/>
              </a:spcAft>
              <a:buFont typeface="Wingdings" pitchFamily="2" charset="2"/>
              <a:buChar char="v"/>
              <a:defRPr/>
            </a:pPr>
            <a:r>
              <a:rPr lang="id-ID" sz="2400" dirty="0" smtClean="0">
                <a:latin typeface="Times New Roman" pitchFamily="18" charset="0"/>
                <a:cs typeface="Times New Roman" pitchFamily="18" charset="0"/>
              </a:rPr>
              <a:t>Argumen ini dapat diperiksa ke-</a:t>
            </a:r>
            <a:r>
              <a:rPr lang="id-ID" sz="2400" b="1" dirty="0" smtClean="0">
                <a:latin typeface="Times New Roman" pitchFamily="18" charset="0"/>
                <a:cs typeface="Times New Roman" pitchFamily="18" charset="0"/>
              </a:rPr>
              <a:t>sah</a:t>
            </a:r>
            <a:r>
              <a:rPr lang="id-ID" sz="2400" dirty="0" smtClean="0">
                <a:latin typeface="Times New Roman" pitchFamily="18" charset="0"/>
                <a:cs typeface="Times New Roman" pitchFamily="18" charset="0"/>
              </a:rPr>
              <a:t>-annya dengan menggunakan aljabar proposisi, yakni dengan menunjukkan ((</a:t>
            </a:r>
            <a:r>
              <a:rPr lang="en-US" sz="2400" dirty="0" smtClean="0">
                <a:latin typeface="Times New Roman" pitchFamily="18" charset="0"/>
                <a:cs typeface="Times New Roman" pitchFamily="18" charset="0"/>
              </a:rPr>
              <a:t>p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q</a:t>
            </a:r>
            <a:r>
              <a:rPr lang="id-ID" sz="2400" dirty="0" smtClean="0">
                <a:latin typeface="Times New Roman" pitchFamily="18" charset="0"/>
                <a:cs typeface="Times New Roman" pitchFamily="18" charset="0"/>
              </a:rPr>
              <a:t>) </a:t>
            </a:r>
            <a:r>
              <a:rPr lang="el-GR" sz="2400" dirty="0" smtClean="0">
                <a:latin typeface="Arial"/>
                <a:cs typeface="Arial"/>
              </a:rPr>
              <a:t>ᴧ</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q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r</a:t>
            </a:r>
            <a:r>
              <a:rPr lang="id-ID"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p </a:t>
            </a:r>
            <a:r>
              <a:rPr lang="id-ID"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r</a:t>
            </a:r>
            <a:r>
              <a:rPr lang="id-ID" sz="2400" dirty="0" smtClean="0">
                <a:latin typeface="Times New Roman" pitchFamily="18" charset="0"/>
                <a:cs typeface="Times New Roman" pitchFamily="18" charset="0"/>
              </a:rPr>
              <a:t>) ialah tautologi.</a:t>
            </a:r>
            <a:endParaRPr lang="en-US" sz="2400" dirty="0" smtClean="0">
              <a:latin typeface="Times New Roman" pitchFamily="18" charset="0"/>
              <a:cs typeface="Times New Roman" pitchFamily="18" charset="0"/>
            </a:endParaRPr>
          </a:p>
          <a:p>
            <a:pPr marL="320040" indent="-320040" algn="just" eaLnBrk="1" fontAlgn="auto" hangingPunct="1">
              <a:spcAft>
                <a:spcPts val="0"/>
              </a:spcAft>
              <a:buFont typeface="Wingdings"/>
              <a:buChar char=""/>
              <a:defRPr/>
            </a:pPr>
            <a:endParaRPr lang="id-ID" sz="2400" dirty="0"/>
          </a:p>
        </p:txBody>
      </p:sp>
      <p:cxnSp>
        <p:nvCxnSpPr>
          <p:cNvPr id="6" name="Straight Connector 5"/>
          <p:cNvCxnSpPr/>
          <p:nvPr/>
        </p:nvCxnSpPr>
        <p:spPr>
          <a:xfrm>
            <a:off x="2428875" y="4714875"/>
            <a:ext cx="1152525"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bwMode="auto">
          <a:xfrm>
            <a:off x="0" y="357188"/>
            <a:ext cx="9144000" cy="762000"/>
          </a:xfrm>
          <a:prstGeom prst="rect">
            <a:avLst/>
          </a:prstGeom>
          <a:solidFill>
            <a:schemeClr val="accent1">
              <a:lumMod val="40000"/>
              <a:lumOff val="60000"/>
            </a:schemeClr>
          </a:solidFill>
          <a:ln w="9525">
            <a:noFill/>
            <a:miter lim="800000"/>
            <a:headEnd/>
            <a:tailEnd/>
          </a:ln>
        </p:spPr>
        <p:txBody>
          <a:bodyPr anchor="ctr">
            <a:normAutofit/>
          </a:bodyPr>
          <a:lstStyle/>
          <a:p>
            <a:pPr algn="ctr" fontAlgn="auto">
              <a:spcAft>
                <a:spcPts val="0"/>
              </a:spcAft>
              <a:defRPr/>
            </a:pPr>
            <a:r>
              <a:rPr lang="en-US" sz="3200" b="1" dirty="0">
                <a:latin typeface="+mj-lt"/>
                <a:ea typeface="+mj-ea"/>
                <a:cs typeface="+mj-cs"/>
              </a:rPr>
              <a:t>ATURAN PENYIMPULAN</a:t>
            </a:r>
            <a:r>
              <a:rPr lang="id-ID" sz="3200" b="1" dirty="0">
                <a:latin typeface="+mj-lt"/>
                <a:ea typeface="+mj-ea"/>
                <a:cs typeface="+mj-cs"/>
              </a:rPr>
              <a:t> (ARGUMEN)</a:t>
            </a:r>
            <a:endParaRPr lang="en-US" sz="3200" b="1" dirty="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8313" y="1528789"/>
            <a:ext cx="8218487" cy="5614987"/>
          </a:xfrm>
        </p:spPr>
        <p:txBody>
          <a:bodyPr>
            <a:normAutofit/>
          </a:bodyPr>
          <a:lstStyle/>
          <a:p>
            <a:pPr marL="320040" indent="-320040" algn="just" eaLnBrk="1" fontAlgn="auto" hangingPunct="1">
              <a:spcAft>
                <a:spcPts val="0"/>
              </a:spcAft>
              <a:buFont typeface="Wingdings"/>
              <a:buChar char=""/>
              <a:defRPr/>
            </a:pPr>
            <a:r>
              <a:rPr lang="id-ID" sz="2400" dirty="0" smtClean="0"/>
              <a:t>Untuk argumen yang mengandung lebih dari dua implikasi, kaidah silogisme tentunya juga berlaku.</a:t>
            </a:r>
          </a:p>
          <a:p>
            <a:pPr marL="457200" indent="-457200" algn="just" eaLnBrk="1" fontAlgn="auto" hangingPunct="1">
              <a:spcBef>
                <a:spcPts val="580"/>
              </a:spcBef>
              <a:spcAft>
                <a:spcPts val="0"/>
              </a:spcAft>
              <a:buFont typeface="Wingdings 2"/>
              <a:buNone/>
              <a:defRPr/>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q</a:t>
            </a:r>
          </a:p>
          <a:p>
            <a:pPr marL="457200" indent="-457200" algn="just" eaLnBrk="1" fontAlgn="auto" hangingPunct="1">
              <a:spcBef>
                <a:spcPts val="580"/>
              </a:spcBef>
              <a:spcAft>
                <a:spcPts val="0"/>
              </a:spcAft>
              <a:buFont typeface="Wingdings 2"/>
              <a:buNone/>
              <a:defRPr/>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q </a:t>
            </a:r>
            <a:r>
              <a:rPr lang="id-ID" sz="2400" dirty="0" smtClean="0">
                <a:latin typeface="Times New Roman" pitchFamily="18" charset="0"/>
                <a:cs typeface="Times New Roman" pitchFamily="18" charset="0"/>
                <a:sym typeface="Symbol"/>
              </a:rPr>
              <a:t></a:t>
            </a:r>
            <a:r>
              <a:rPr lang="en-US" sz="2400" dirty="0" smtClean="0">
                <a:latin typeface="Times New Roman" pitchFamily="18" charset="0"/>
                <a:cs typeface="Times New Roman" pitchFamily="18" charset="0"/>
              </a:rPr>
              <a:t> r</a:t>
            </a:r>
            <a:endParaRPr lang="id-ID" sz="2400" dirty="0" smtClean="0">
              <a:latin typeface="Times New Roman" pitchFamily="18" charset="0"/>
              <a:cs typeface="Times New Roman" pitchFamily="18" charset="0"/>
            </a:endParaRPr>
          </a:p>
          <a:p>
            <a:pPr marL="457200" indent="-457200" algn="just" eaLnBrk="1" fontAlgn="auto" hangingPunct="1">
              <a:spcBef>
                <a:spcPts val="580"/>
              </a:spcBef>
              <a:spcAft>
                <a:spcPts val="0"/>
              </a:spcAft>
              <a:buFont typeface="Wingdings 2"/>
              <a:buNone/>
              <a:defRPr/>
            </a:pPr>
            <a:r>
              <a:rPr lang="id-ID" sz="2400" dirty="0" smtClean="0">
                <a:latin typeface="Times New Roman" pitchFamily="18" charset="0"/>
                <a:cs typeface="Times New Roman" pitchFamily="18" charset="0"/>
              </a:rPr>
              <a:t>		 r</a:t>
            </a:r>
            <a:r>
              <a:rPr lang="id-ID" sz="2400" dirty="0" smtClean="0">
                <a:latin typeface="Times New Roman" pitchFamily="18" charset="0"/>
                <a:cs typeface="Times New Roman" pitchFamily="18" charset="0"/>
                <a:sym typeface="Symbol"/>
              </a:rPr>
              <a:t>  s</a:t>
            </a:r>
          </a:p>
          <a:p>
            <a:pPr marL="457200" indent="-457200" algn="just" eaLnBrk="1" fontAlgn="auto" hangingPunct="1">
              <a:spcBef>
                <a:spcPts val="580"/>
              </a:spcBef>
              <a:spcAft>
                <a:spcPts val="0"/>
              </a:spcAft>
              <a:buFont typeface="Wingdings 2"/>
              <a:buNone/>
              <a:defRPr/>
            </a:pPr>
            <a:r>
              <a:rPr lang="id-ID" sz="2400" dirty="0" smtClean="0">
                <a:latin typeface="Times New Roman" pitchFamily="18" charset="0"/>
                <a:cs typeface="Times New Roman" pitchFamily="18" charset="0"/>
                <a:sym typeface="Symbol"/>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sym typeface="Symbol"/>
              </a:rPr>
              <a:t>p  s</a:t>
            </a:r>
            <a:endParaRPr lang="en-US" sz="2400" dirty="0" smtClean="0">
              <a:latin typeface="Times New Roman" pitchFamily="18" charset="0"/>
              <a:cs typeface="Times New Roman" pitchFamily="18" charset="0"/>
            </a:endParaRPr>
          </a:p>
          <a:p>
            <a:pPr marL="320040" indent="-320040" algn="just" eaLnBrk="1" fontAlgn="auto" hangingPunct="1">
              <a:spcAft>
                <a:spcPts val="0"/>
              </a:spcAft>
              <a:buFont typeface="Wingdings"/>
              <a:buChar char=""/>
              <a:defRPr/>
            </a:pPr>
            <a:r>
              <a:rPr lang="id-ID" sz="2400" dirty="0" smtClean="0"/>
              <a:t>Berdasarkan kaidah silogisma, argumen pada dua buah teladan berikut ini adalah sah. Untuk memudahkan, argumen pada teladan yang pertama dapat dituliskan dalam bentuk silogisme yang menyangkut dua buah implikasi. Sementara, untuk teladan kedua adalah silogisme yang menyangkut tiga buah implikasi.</a:t>
            </a:r>
            <a:endParaRPr lang="id-ID" sz="2400" dirty="0"/>
          </a:p>
        </p:txBody>
      </p:sp>
      <p:cxnSp>
        <p:nvCxnSpPr>
          <p:cNvPr id="5" name="Straight Connector 4"/>
          <p:cNvCxnSpPr/>
          <p:nvPr/>
        </p:nvCxnSpPr>
        <p:spPr>
          <a:xfrm>
            <a:off x="1258888" y="3714752"/>
            <a:ext cx="100965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4738</TotalTime>
  <Words>680</Words>
  <Application>Microsoft Office PowerPoint</Application>
  <PresentationFormat>On-screen Show (4:3)</PresentationFormat>
  <Paragraphs>183</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Median</vt:lpstr>
      <vt:lpstr>Microsoft Equation 3.0</vt:lpstr>
      <vt:lpstr>Kalimat berkuantor (logika matematika)</vt:lpstr>
      <vt:lpstr>Agenda</vt:lpstr>
      <vt:lpstr>ATURAN PENYIMPULAN (ARGUMEN)</vt:lpstr>
      <vt:lpstr>Contoh</vt:lpstr>
      <vt:lpstr>Contoh Modus Ponens</vt:lpstr>
      <vt:lpstr>Slide 6</vt:lpstr>
      <vt:lpstr>Contoh</vt:lpstr>
      <vt:lpstr>Slide 8</vt:lpstr>
      <vt:lpstr>Slide 9</vt:lpstr>
      <vt:lpstr>Contoh kaidah silogisme</vt:lpstr>
      <vt:lpstr>Jawab</vt:lpstr>
      <vt:lpstr>Slide 12</vt:lpstr>
      <vt:lpstr>Slide 13</vt:lpstr>
      <vt:lpstr>Contoh soal</vt:lpstr>
      <vt:lpstr>Contoh soal</vt:lpstr>
      <vt:lpstr>Pernyataan Berkuantor</vt:lpstr>
      <vt:lpstr>Pernyataan Berkuantor (2)</vt:lpstr>
      <vt:lpstr>Contoh</vt:lpstr>
      <vt:lpstr>Negasi (ingkaran) Kalimat Berkuantor</vt:lpstr>
      <vt:lpstr>Contoh</vt:lpstr>
      <vt:lpstr>Latihan</vt:lpstr>
      <vt:lpstr>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Kalimat berkuantor</dc:title>
  <dc:creator>ACER</dc:creator>
  <cp:lastModifiedBy>ismail - [2010]</cp:lastModifiedBy>
  <cp:revision>11</cp:revision>
  <dcterms:created xsi:type="dcterms:W3CDTF">2014-12-02T11:34:06Z</dcterms:created>
  <dcterms:modified xsi:type="dcterms:W3CDTF">2015-11-30T03:20:57Z</dcterms:modified>
</cp:coreProperties>
</file>