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662" y="9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D008C-1E1A-4942-8B7B-09B4B845DCF1}" type="datetimeFigureOut">
              <a:rPr lang="id-ID" smtClean="0"/>
              <a:pPr/>
              <a:t>23/10/2015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D495B-80AB-4889-A497-3BCB68B18DC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D495B-80AB-4889-A497-3BCB68B18DC5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61BB-1311-4BD2-AF88-B58C78043BA3}" type="datetime1">
              <a:rPr lang="id-ID" smtClean="0"/>
              <a:pPr/>
              <a:t>23/10/2015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1266-2D16-4857-930B-3EF1D1729DCA}" type="datetime1">
              <a:rPr lang="id-ID" smtClean="0"/>
              <a:pPr/>
              <a:t>23/10/2015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63-E47E-4EC4-8930-24D587C61960}" type="datetime1">
              <a:rPr lang="id-ID" smtClean="0"/>
              <a:pPr/>
              <a:t>23/10/2015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D64D-EF11-4E33-A83F-69E3736DF121}" type="datetime1">
              <a:rPr lang="id-ID" smtClean="0"/>
              <a:pPr/>
              <a:t>23/10/2015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8BE2-2D01-4760-A049-093DB26A7F24}" type="datetime1">
              <a:rPr lang="id-ID" smtClean="0"/>
              <a:pPr/>
              <a:t>23/10/2015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5C1D-2CED-48AE-A73D-A57BF856F03C}" type="datetime1">
              <a:rPr lang="id-ID" smtClean="0"/>
              <a:pPr/>
              <a:t>23/10/2015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4B45-80E2-4E0B-B6C3-9CB825E363F9}" type="datetime1">
              <a:rPr lang="id-ID" smtClean="0"/>
              <a:pPr/>
              <a:t>23/10/2015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9295-BBA2-4866-BBD8-4B61F3E75642}" type="datetime1">
              <a:rPr lang="id-ID" smtClean="0"/>
              <a:pPr/>
              <a:t>23/10/2015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C4FC-873A-4D0E-A7E0-1F2BAADB5FE3}" type="datetime1">
              <a:rPr lang="id-ID" smtClean="0"/>
              <a:pPr/>
              <a:t>23/10/2015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9A78-408B-40E7-9417-497F4FDEC04E}" type="datetime1">
              <a:rPr lang="id-ID" smtClean="0"/>
              <a:pPr/>
              <a:t>23/10/2015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A3A6-A643-48CA-BB59-3D5A700A2EA2}" type="datetime1">
              <a:rPr lang="id-ID" smtClean="0"/>
              <a:pPr/>
              <a:t>23/10/2015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CEF0-3A07-41BF-B7C6-221FF347C75E}" type="datetime1">
              <a:rPr lang="id-ID" smtClean="0"/>
              <a:pPr/>
              <a:t>23/10/2015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80" y="323528"/>
            <a:ext cx="5829300" cy="936103"/>
          </a:xfrm>
        </p:spPr>
        <p:txBody>
          <a:bodyPr>
            <a:normAutofit/>
          </a:bodyPr>
          <a:lstStyle/>
          <a:p>
            <a:r>
              <a:rPr lang="id-ID" sz="1300" b="1" dirty="0" smtClean="0"/>
              <a:t>UJIAN TENGAH SEMESTER </a:t>
            </a:r>
            <a:br>
              <a:rPr lang="id-ID" sz="1300" b="1" dirty="0" smtClean="0"/>
            </a:br>
            <a:r>
              <a:rPr lang="id-ID" sz="1300" dirty="0" smtClean="0"/>
              <a:t>Logika Matematika (3 SKS)</a:t>
            </a:r>
            <a:br>
              <a:rPr lang="id-ID" sz="1300" dirty="0" smtClean="0"/>
            </a:br>
            <a:r>
              <a:rPr lang="id-ID" sz="1300" dirty="0" smtClean="0"/>
              <a:t>Waktu : 2 jam</a:t>
            </a:r>
            <a:br>
              <a:rPr lang="id-ID" sz="1300" dirty="0" smtClean="0"/>
            </a:br>
            <a:r>
              <a:rPr lang="en-US" sz="1300" dirty="0" err="1" smtClean="0"/>
              <a:t>Tutup</a:t>
            </a:r>
            <a:r>
              <a:rPr lang="en-US" sz="1300" dirty="0" smtClean="0"/>
              <a:t> </a:t>
            </a:r>
            <a:r>
              <a:rPr lang="en-US" sz="1300" dirty="0" err="1" smtClean="0"/>
              <a:t>buku</a:t>
            </a:r>
            <a:r>
              <a:rPr lang="en-US" sz="1300" dirty="0" smtClean="0"/>
              <a:t> &amp; </a:t>
            </a:r>
            <a:r>
              <a:rPr lang="en-US" sz="1300" dirty="0" err="1" smtClean="0"/>
              <a:t>kalkulator</a:t>
            </a:r>
            <a:endParaRPr lang="id-ID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80" y="1331640"/>
            <a:ext cx="5760640" cy="74168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d-ID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Kerjakan 10 soal (dari 1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soal) yang termudah menurut anda !</a:t>
            </a:r>
          </a:p>
          <a:p>
            <a:pPr algn="just">
              <a:lnSpc>
                <a:spcPct val="150000"/>
              </a:lnSpc>
            </a:pPr>
            <a:r>
              <a:rPr lang="id-ID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Tentukan fungsi invers dari :</a:t>
            </a:r>
          </a:p>
          <a:p>
            <a:pPr marL="228600" indent="-228600" algn="just">
              <a:lnSpc>
                <a:spcPct val="150000"/>
              </a:lnSpc>
              <a:buAutoNum type="alphaLcPeriod"/>
            </a:pP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f(x) = 2x + 3</a:t>
            </a:r>
          </a:p>
          <a:p>
            <a:pPr marL="228600" indent="-228600" algn="just">
              <a:lnSpc>
                <a:spcPct val="150000"/>
              </a:lnSpc>
              <a:buAutoNum type="alphaLcPeriod"/>
            </a:pP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f(x) = </a:t>
            </a:r>
          </a:p>
          <a:p>
            <a:pPr marL="228600" indent="-228600" algn="just">
              <a:lnSpc>
                <a:spcPct val="150000"/>
              </a:lnSpc>
              <a:buAutoNum type="alphaLcPeriod"/>
            </a:pP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f(x) = x</a:t>
            </a:r>
            <a:r>
              <a:rPr lang="id-ID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+ 2x - 3 </a:t>
            </a:r>
          </a:p>
          <a:p>
            <a:pPr marL="228600" indent="-228600" algn="just">
              <a:lnSpc>
                <a:spcPct val="150000"/>
              </a:lnSpc>
              <a:buAutoNum type="alphaLcPeriod"/>
            </a:pP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f(x) = </a:t>
            </a:r>
          </a:p>
          <a:p>
            <a:pPr marL="228600" indent="-228600" algn="just">
              <a:lnSpc>
                <a:spcPct val="150000"/>
              </a:lnSpc>
              <a:buAutoNum type="alphaLcPeriod"/>
            </a:pP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f(x)  = x + 3 dan g(x) = 2x – 1. Buktikan bahwa (g o f)</a:t>
            </a:r>
            <a:r>
              <a:rPr lang="id-ID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g</a:t>
            </a:r>
            <a:r>
              <a:rPr lang="id-ID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 f</a:t>
            </a:r>
            <a:r>
              <a:rPr lang="id-ID" sz="1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marL="228600" indent="-228600" algn="just">
              <a:lnSpc>
                <a:spcPct val="150000"/>
              </a:lnSpc>
            </a:pPr>
            <a:r>
              <a:rPr lang="id-ID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Jika A = { 1, 2, 3, 4, 5, 6, 7, 8 } dan B = { 2, 3, 5, 7}, tentukan :</a:t>
            </a:r>
          </a:p>
          <a:p>
            <a:pPr marL="228600" indent="-228600" algn="just">
              <a:lnSpc>
                <a:spcPct val="150000"/>
              </a:lnSpc>
              <a:buAutoNum type="alphaLcPeriod"/>
            </a:pP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– B</a:t>
            </a:r>
          </a:p>
          <a:p>
            <a:pPr marL="228600" indent="-228600" algn="just">
              <a:lnSpc>
                <a:spcPct val="150000"/>
              </a:lnSpc>
              <a:buAutoNum type="alphaLcPeriod"/>
            </a:pP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d-ID" sz="1200" dirty="0" smtClean="0">
                <a:solidFill>
                  <a:schemeClr val="tx1"/>
                </a:solidFill>
                <a:latin typeface="Candara" pitchFamily="34" charset="0"/>
              </a:rPr>
              <a:t>⊕</a:t>
            </a: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</a:t>
            </a:r>
          </a:p>
          <a:p>
            <a:pPr marL="228600" indent="-228600" algn="just">
              <a:lnSpc>
                <a:spcPct val="150000"/>
              </a:lnSpc>
              <a:buAutoNum type="alphaLcPeriod"/>
            </a:pP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 B</a:t>
            </a:r>
          </a:p>
          <a:p>
            <a:pPr marL="228600" indent="-228600" algn="just">
              <a:lnSpc>
                <a:spcPct val="150000"/>
              </a:lnSpc>
              <a:buAutoNum type="alphaLcPeriod"/>
            </a:pP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  B</a:t>
            </a:r>
          </a:p>
          <a:p>
            <a:pPr marL="228600" indent="-228600" algn="just">
              <a:lnSpc>
                <a:spcPct val="150000"/>
              </a:lnSpc>
              <a:buAutoNum type="alphaLcPeriod"/>
            </a:pP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  x B</a:t>
            </a:r>
          </a:p>
          <a:p>
            <a:pPr marL="228600" indent="-228600" algn="just">
              <a:lnSpc>
                <a:spcPct val="150000"/>
              </a:lnSpc>
            </a:pPr>
            <a:r>
              <a:rPr lang="id-ID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3. Jika A dan B merupakan himpunan, tunjukkan bahwa A  (B – A) ≡ A  B dengan menggunakan :</a:t>
            </a:r>
          </a:p>
          <a:p>
            <a:pPr marL="228600" indent="-228600" algn="just">
              <a:lnSpc>
                <a:spcPct val="150000"/>
              </a:lnSpc>
              <a:buAutoNum type="alphaLcPeriod"/>
            </a:pP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Aljabar himpunan</a:t>
            </a:r>
          </a:p>
          <a:p>
            <a:pPr marL="228600" indent="-228600" algn="just">
              <a:lnSpc>
                <a:spcPct val="150000"/>
              </a:lnSpc>
              <a:buAutoNum type="alphaLcPeriod"/>
            </a:pP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Diagram venn</a:t>
            </a:r>
          </a:p>
          <a:p>
            <a:pPr marL="228600" indent="-228600" algn="just">
              <a:lnSpc>
                <a:spcPct val="150000"/>
              </a:lnSpc>
            </a:pPr>
            <a:r>
              <a:rPr lang="id-ID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4. </a:t>
            </a:r>
            <a:r>
              <a:rPr lang="it-IT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Berapa banyaknya bilangan bulat antara 1 dan 100 yang habis dibagi 3 atau 5?</a:t>
            </a:r>
            <a:endParaRPr lang="id-ID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115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kuliah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atematika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Diskrit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71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Kalkulus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Peubah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Geometri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Di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antaranya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25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Diskrit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Kalkulus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Peubah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14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Diskrit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Geometri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Kalkulus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Peubah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Geometri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196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sedikit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kuliah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kuliah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sekaligus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id-ID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lnSpc>
                <a:spcPct val="150000"/>
              </a:lnSpc>
            </a:pPr>
            <a:endParaRPr lang="id-ID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76672" y="1357290"/>
            <a:ext cx="58326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1</a:t>
            </a:fld>
            <a:endParaRPr lang="id-ID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285860" y="2285984"/>
          <a:ext cx="546100" cy="393700"/>
        </p:xfrm>
        <a:graphic>
          <a:graphicData uri="http://schemas.openxmlformats.org/presentationml/2006/ole">
            <p:oleObj spid="_x0000_s3073" name="Equation" r:id="rId3" imgW="54576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285860" y="3000364"/>
          <a:ext cx="650880" cy="285752"/>
        </p:xfrm>
        <a:graphic>
          <a:graphicData uri="http://schemas.openxmlformats.org/presentationml/2006/ole">
            <p:oleObj spid="_x0000_s3074" name="Equation" r:id="rId4" imgW="520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611560"/>
            <a:ext cx="6172200" cy="83529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f(x) = 2x – 3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(g </a:t>
            </a:r>
            <a:r>
              <a:rPr lang="en-US" sz="1200" b="1" baseline="-25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f)(x) = 6x + 10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US" sz="12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(x) = ..?</a:t>
            </a: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(f </a:t>
            </a:r>
            <a:r>
              <a:rPr lang="en-US" sz="1200" b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g)(x) = 10x</a:t>
            </a:r>
            <a:r>
              <a:rPr lang="en-US" sz="1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– 8x – 3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g(x) = 2x + 4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1200" b="1" baseline="30000" dirty="0" smtClean="0">
                <a:latin typeface="Times New Roman" pitchFamily="18" charset="0"/>
                <a:cs typeface="Times New Roman" pitchFamily="18" charset="0"/>
              </a:rPr>
              <a:t>- 1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(x) = ...?</a:t>
            </a:r>
            <a:endParaRPr lang="id-ID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8. Jika A = {1,2,3,4} berikut diberikan relasi atas A :</a:t>
            </a:r>
          </a:p>
          <a:p>
            <a:pPr>
              <a:lnSpc>
                <a:spcPct val="150000"/>
              </a:lnSpc>
              <a:buNone/>
            </a:pP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	R1= {(1,1),(1,2),(3,4),(4,3)}</a:t>
            </a:r>
          </a:p>
          <a:p>
            <a:pPr>
              <a:lnSpc>
                <a:spcPct val="150000"/>
              </a:lnSpc>
              <a:buNone/>
            </a:pP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	R2 = {(2,1),(3,1),(3,2),(4,1),(4,2),(4,3)}</a:t>
            </a:r>
          </a:p>
          <a:p>
            <a:pPr>
              <a:lnSpc>
                <a:spcPct val="150000"/>
              </a:lnSpc>
              <a:buNone/>
            </a:pP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	R3 = {(1,1),(1,2),(1,3),(1,4),(2,2),(2,3),(2,4),(3,3),(3,4),(4,4)}</a:t>
            </a:r>
          </a:p>
          <a:p>
            <a:pPr>
              <a:lnSpc>
                <a:spcPct val="150000"/>
              </a:lnSpc>
              <a:buNone/>
            </a:pP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	Tentukan sifat-sifat relasi yang berlaku pada R1, R2 dan R3 !</a:t>
            </a:r>
          </a:p>
          <a:p>
            <a:pPr>
              <a:lnSpc>
                <a:spcPct val="150000"/>
              </a:lnSpc>
              <a:buNone/>
            </a:pP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9. Relasi R</a:t>
            </a:r>
            <a:r>
              <a:rPr lang="id-ID" sz="12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 dan R</a:t>
            </a:r>
            <a:r>
              <a:rPr lang="id-ID" sz="1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 dinyatakan oleh matriks :</a:t>
            </a:r>
          </a:p>
          <a:p>
            <a:pPr>
              <a:lnSpc>
                <a:spcPct val="150000"/>
              </a:lnSpc>
              <a:buNone/>
            </a:pP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	R</a:t>
            </a:r>
            <a:r>
              <a:rPr lang="id-ID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 = 			R</a:t>
            </a:r>
            <a:r>
              <a:rPr lang="id-ID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>
              <a:lnSpc>
                <a:spcPct val="150000"/>
              </a:lnSpc>
              <a:buNone/>
            </a:pPr>
            <a:endParaRPr lang="id-ID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Tentukan : a. </a:t>
            </a:r>
            <a:r>
              <a:rPr lang="en-US" sz="1200" i="1" dirty="0" smtClean="0"/>
              <a:t>M</a:t>
            </a:r>
            <a:r>
              <a:rPr lang="en-US" sz="1200" i="1" baseline="-25000" dirty="0" smtClean="0"/>
              <a:t>R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sz="1200" dirty="0" smtClean="0">
                <a:sym typeface="Symbol" pitchFamily="18" charset="2"/>
              </a:rPr>
              <a:t></a:t>
            </a:r>
            <a:r>
              <a:rPr lang="en-US" sz="1200" dirty="0" smtClean="0"/>
              <a:t> </a:t>
            </a:r>
            <a:r>
              <a:rPr lang="en-US" sz="1200" i="1" dirty="0" smtClean="0"/>
              <a:t>M</a:t>
            </a:r>
            <a:r>
              <a:rPr lang="en-US" sz="1200" i="1" baseline="-25000" dirty="0" smtClean="0"/>
              <a:t>R</a:t>
            </a:r>
            <a:r>
              <a:rPr lang="en-US" sz="1200" baseline="-25000" dirty="0" smtClean="0"/>
              <a:t>2 </a:t>
            </a:r>
            <a:endParaRPr lang="id-ID" sz="1200" baseline="-25000" dirty="0" smtClean="0"/>
          </a:p>
          <a:p>
            <a:pPr>
              <a:lnSpc>
                <a:spcPct val="150000"/>
              </a:lnSpc>
              <a:buNone/>
            </a:pPr>
            <a:r>
              <a:rPr lang="id-ID" sz="1200" i="1" baseline="-25000" dirty="0" smtClean="0"/>
              <a:t>		</a:t>
            </a:r>
            <a:r>
              <a:rPr lang="id-ID" sz="1200" i="1" dirty="0" smtClean="0"/>
              <a:t>   b. </a:t>
            </a:r>
            <a:r>
              <a:rPr lang="en-US" sz="1200" i="1" dirty="0" smtClean="0"/>
              <a:t>M</a:t>
            </a:r>
            <a:r>
              <a:rPr lang="en-US" sz="1200" i="1" baseline="-25000" dirty="0" smtClean="0"/>
              <a:t>R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sz="1200" dirty="0" smtClean="0">
                <a:sym typeface="Symbol" pitchFamily="18" charset="2"/>
              </a:rPr>
              <a:t></a:t>
            </a:r>
            <a:r>
              <a:rPr lang="en-US" sz="1200" dirty="0" smtClean="0"/>
              <a:t> </a:t>
            </a:r>
            <a:r>
              <a:rPr lang="en-US" sz="1200" i="1" dirty="0" smtClean="0"/>
              <a:t>M</a:t>
            </a:r>
            <a:r>
              <a:rPr lang="en-US" sz="1200" i="1" baseline="-25000" dirty="0" smtClean="0"/>
              <a:t>R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</a:t>
            </a:r>
            <a:endParaRPr lang="id-ID" sz="1200" dirty="0" smtClean="0"/>
          </a:p>
          <a:p>
            <a:pPr>
              <a:lnSpc>
                <a:spcPct val="150000"/>
              </a:lnSpc>
              <a:buNone/>
            </a:pP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		   c. </a:t>
            </a:r>
            <a:r>
              <a:rPr lang="en-US" sz="1200" i="1" dirty="0" smtClean="0"/>
              <a:t>M</a:t>
            </a:r>
            <a:r>
              <a:rPr lang="en-US" sz="1200" i="1" baseline="-25000" dirty="0" smtClean="0"/>
              <a:t>R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id-ID" sz="1200" b="1" dirty="0" smtClean="0">
                <a:sym typeface="Symbol" pitchFamily="18" charset="2"/>
              </a:rPr>
              <a:t>.</a:t>
            </a:r>
            <a:r>
              <a:rPr lang="id-ID" sz="1200" dirty="0" smtClean="0">
                <a:sym typeface="Symbol" pitchFamily="18" charset="2"/>
              </a:rPr>
              <a:t>  </a:t>
            </a:r>
            <a:r>
              <a:rPr lang="en-US" sz="1200" i="1" dirty="0" smtClean="0"/>
              <a:t>M</a:t>
            </a:r>
            <a:r>
              <a:rPr lang="en-US" sz="1200" i="1" baseline="-25000" dirty="0" smtClean="0"/>
              <a:t>R</a:t>
            </a:r>
            <a:r>
              <a:rPr lang="en-US" sz="1200" baseline="-25000" dirty="0" smtClean="0"/>
              <a:t>2</a:t>
            </a: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  <a:buNone/>
            </a:pPr>
            <a:endParaRPr lang="id-ID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AutoNum type="arabicPeriod" startAt="11"/>
            </a:pP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Diketahui  </a:t>
            </a:r>
            <a:r>
              <a:rPr lang="id-ID" sz="1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1200" b="1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 + a</a:t>
            </a:r>
            <a:r>
              <a:rPr lang="id-ID" sz="1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1200" b="1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 + b </a:t>
            </a:r>
            <a:r>
              <a:rPr lang="id-ID" sz="1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habis dibagi </a:t>
            </a:r>
            <a:r>
              <a:rPr lang="id-ID" sz="1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1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 – 1</a:t>
            </a:r>
            <a:r>
              <a:rPr lang="id-ID" sz="1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tentukan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a dan b !</a:t>
            </a:r>
          </a:p>
          <a:p>
            <a:pPr>
              <a:lnSpc>
                <a:spcPct val="150000"/>
              </a:lnSpc>
              <a:buAutoNum type="arabicPeriod" startAt="11"/>
            </a:pP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Diketahui f(</a:t>
            </a:r>
            <a:r>
              <a:rPr lang="id-ID" sz="1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d-ID" sz="1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12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- 2</a:t>
            </a:r>
            <a:r>
              <a:rPr lang="id-ID" sz="1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 + 1, g(</a:t>
            </a:r>
            <a:r>
              <a:rPr lang="id-ID" sz="1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d-ID" sz="1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1200" b="1" dirty="0" smtClean="0">
                <a:latin typeface="Times New Roman" pitchFamily="18" charset="0"/>
                <a:cs typeface="Times New Roman" pitchFamily="18" charset="0"/>
              </a:rPr>
              <a:t> - 1, tentukan :</a:t>
            </a:r>
          </a:p>
          <a:p>
            <a:pPr>
              <a:lnSpc>
                <a:spcPct val="150000"/>
              </a:lnSpc>
              <a:buNone/>
            </a:pP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	a. f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+ g</a:t>
            </a:r>
          </a:p>
          <a:p>
            <a:pPr>
              <a:lnSpc>
                <a:spcPct val="150000"/>
              </a:lnSpc>
              <a:buNone/>
            </a:pP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	b. 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 - g</a:t>
            </a:r>
          </a:p>
          <a:p>
            <a:pPr>
              <a:lnSpc>
                <a:spcPct val="150000"/>
              </a:lnSpc>
              <a:buNone/>
            </a:pP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	c. f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>
              <a:lnSpc>
                <a:spcPct val="150000"/>
              </a:lnSpc>
              <a:buNone/>
            </a:pP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	d. f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200" dirty="0" smtClean="0">
                <a:latin typeface="Times New Roman" pitchFamily="18" charset="0"/>
                <a:cs typeface="Times New Roman" pitchFamily="18" charset="0"/>
              </a:rPr>
              <a:t>/ g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d-ID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2</a:t>
            </a:fld>
            <a:endParaRPr lang="id-ID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285860" y="3214678"/>
          <a:ext cx="1214446" cy="771247"/>
        </p:xfrm>
        <a:graphic>
          <a:graphicData uri="http://schemas.openxmlformats.org/presentationml/2006/ole">
            <p:oleObj spid="_x0000_s2050" r:id="rId4" imgW="863600" imgH="914400" progId="Equation.3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3571876" y="3143240"/>
          <a:ext cx="1175996" cy="785818"/>
        </p:xfrm>
        <a:graphic>
          <a:graphicData uri="http://schemas.openxmlformats.org/presentationml/2006/ole">
            <p:oleObj spid="_x0000_s2051" r:id="rId5" imgW="88900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314</Words>
  <Application>Microsoft Office PowerPoint</Application>
  <PresentationFormat>On-screen Show (4:3)</PresentationFormat>
  <Paragraphs>44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Office Theme</vt:lpstr>
      <vt:lpstr>Equation</vt:lpstr>
      <vt:lpstr>Microsoft Equation 3.0</vt:lpstr>
      <vt:lpstr>UJIAN TENGAH SEMESTER  Logika Matematika (3 SKS) Waktu : 2 jam Tutup buku &amp; kalkulator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ismail - [2010]</cp:lastModifiedBy>
  <cp:revision>12</cp:revision>
  <dcterms:created xsi:type="dcterms:W3CDTF">2014-10-18T12:34:35Z</dcterms:created>
  <dcterms:modified xsi:type="dcterms:W3CDTF">2015-10-23T02:29:56Z</dcterms:modified>
</cp:coreProperties>
</file>