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6" r:id="rId2"/>
    <p:sldId id="288" r:id="rId3"/>
    <p:sldId id="258" r:id="rId4"/>
    <p:sldId id="295" r:id="rId5"/>
    <p:sldId id="296" r:id="rId6"/>
    <p:sldId id="297" r:id="rId7"/>
    <p:sldId id="298" r:id="rId8"/>
    <p:sldId id="259" r:id="rId9"/>
    <p:sldId id="265" r:id="rId10"/>
    <p:sldId id="260" r:id="rId11"/>
    <p:sldId id="261" r:id="rId12"/>
    <p:sldId id="263" r:id="rId13"/>
    <p:sldId id="264" r:id="rId14"/>
    <p:sldId id="299" r:id="rId15"/>
    <p:sldId id="262" r:id="rId16"/>
    <p:sldId id="267" r:id="rId17"/>
    <p:sldId id="300" r:id="rId18"/>
    <p:sldId id="302" r:id="rId19"/>
    <p:sldId id="303" r:id="rId20"/>
    <p:sldId id="273" r:id="rId21"/>
    <p:sldId id="274" r:id="rId22"/>
    <p:sldId id="301" r:id="rId23"/>
    <p:sldId id="290" r:id="rId24"/>
    <p:sldId id="276" r:id="rId25"/>
    <p:sldId id="291" r:id="rId26"/>
    <p:sldId id="277" r:id="rId27"/>
    <p:sldId id="278" r:id="rId28"/>
    <p:sldId id="292" r:id="rId29"/>
    <p:sldId id="279" r:id="rId30"/>
    <p:sldId id="280" r:id="rId31"/>
    <p:sldId id="293" r:id="rId32"/>
    <p:sldId id="281" r:id="rId33"/>
    <p:sldId id="304" r:id="rId34"/>
    <p:sldId id="306" r:id="rId35"/>
    <p:sldId id="305" r:id="rId36"/>
    <p:sldId id="282" r:id="rId37"/>
    <p:sldId id="289" r:id="rId38"/>
    <p:sldId id="294" r:id="rId39"/>
    <p:sldId id="286" r:id="rId40"/>
    <p:sldId id="28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236" autoAdjust="0"/>
    <p:restoredTop sz="94660"/>
  </p:normalViewPr>
  <p:slideViewPr>
    <p:cSldViewPr>
      <p:cViewPr varScale="1">
        <p:scale>
          <a:sx n="69" d="100"/>
          <a:sy n="69" d="100"/>
        </p:scale>
        <p:origin x="-12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90692-7A48-459F-8A23-8C7C264B4108}" type="datetimeFigureOut">
              <a:rPr lang="en-US" smtClean="0"/>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BFFD17-70A9-4317-8671-65A7F32B22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BFFD17-70A9-4317-8671-65A7F32B2285}"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C178111-EB00-4631-80B8-622D122FD9C5}" type="datetime1">
              <a:rPr lang="en-US" smtClean="0"/>
              <a:pPr/>
              <a:t>11/2/2015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Oleh Dra. Hj. Nurul Saila, MMPd</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58A1E1-6F75-40B6-AD32-39C41EC64A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6FFC7-099B-4E7D-A20A-89E09A28879E}" type="datetime1">
              <a:rPr lang="en-US" smtClean="0"/>
              <a:pPr/>
              <a:t>11/2/2015</a:t>
            </a:fld>
            <a:endParaRPr lang="en-US"/>
          </a:p>
        </p:txBody>
      </p:sp>
      <p:sp>
        <p:nvSpPr>
          <p:cNvPr id="5" name="Footer Placeholder 4"/>
          <p:cNvSpPr>
            <a:spLocks noGrp="1"/>
          </p:cNvSpPr>
          <p:nvPr>
            <p:ph type="ftr" sz="quarter" idx="11"/>
          </p:nvPr>
        </p:nvSpPr>
        <p:spPr/>
        <p:txBody>
          <a:bodyPr/>
          <a:lstStyle/>
          <a:p>
            <a:r>
              <a:rPr lang="en-US" smtClean="0"/>
              <a:t>Oleh Dra. Hj. Nurul Saila, MMPd</a:t>
            </a:r>
            <a:endParaRPr lang="en-US"/>
          </a:p>
        </p:txBody>
      </p:sp>
      <p:sp>
        <p:nvSpPr>
          <p:cNvPr id="6" name="Slide Number Placeholder 5"/>
          <p:cNvSpPr>
            <a:spLocks noGrp="1"/>
          </p:cNvSpPr>
          <p:nvPr>
            <p:ph type="sldNum" sz="quarter" idx="12"/>
          </p:nvPr>
        </p:nvSpPr>
        <p:spPr/>
        <p:txBody>
          <a:bodyPr/>
          <a:lstStyle/>
          <a:p>
            <a:fld id="{7058A1E1-6F75-40B6-AD32-39C41EC64A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97EF2A7-C783-4AA5-8AE2-6E17531B605C}" type="datetime1">
              <a:rPr lang="en-US" smtClean="0"/>
              <a:pPr/>
              <a:t>11/2/2015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Oleh Dra. Hj. Nurul Saila, MMPd</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58A1E1-6F75-40B6-AD32-39C41EC64A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A2B394-83CC-4897-A1D9-A3E61358C505}" type="datetime1">
              <a:rPr lang="en-US" smtClean="0"/>
              <a:pPr/>
              <a:t>11/2/2015</a:t>
            </a:fld>
            <a:endParaRPr lang="en-US"/>
          </a:p>
        </p:txBody>
      </p:sp>
      <p:sp>
        <p:nvSpPr>
          <p:cNvPr id="5" name="Footer Placeholder 4"/>
          <p:cNvSpPr>
            <a:spLocks noGrp="1"/>
          </p:cNvSpPr>
          <p:nvPr>
            <p:ph type="ftr" sz="quarter" idx="11"/>
          </p:nvPr>
        </p:nvSpPr>
        <p:spPr/>
        <p:txBody>
          <a:bodyPr/>
          <a:lstStyle/>
          <a:p>
            <a:r>
              <a:rPr lang="en-US" smtClean="0"/>
              <a:t>Oleh Dra. Hj. Nurul Saila, MMPd</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58A1E1-6F75-40B6-AD32-39C41EC64A3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E0DE8B0-5F47-47E1-AFD7-0DF35E198CDD}" type="datetime1">
              <a:rPr lang="en-US" smtClean="0"/>
              <a:pPr/>
              <a:t>11/2/2015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58A1E1-6F75-40B6-AD32-39C41EC64A35}"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Oleh Dra. Hj. Nurul Saila, MMPd</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D3E52BB-604B-495C-A88B-15108D7F4078}" type="datetime1">
              <a:rPr lang="en-US" smtClean="0"/>
              <a:pPr/>
              <a:t>11/2/2015</a:t>
            </a:fld>
            <a:endParaRPr lang="en-US"/>
          </a:p>
        </p:txBody>
      </p:sp>
      <p:sp>
        <p:nvSpPr>
          <p:cNvPr id="10" name="Slide Number Placeholder 9"/>
          <p:cNvSpPr>
            <a:spLocks noGrp="1"/>
          </p:cNvSpPr>
          <p:nvPr>
            <p:ph type="sldNum" sz="quarter" idx="16"/>
          </p:nvPr>
        </p:nvSpPr>
        <p:spPr/>
        <p:txBody>
          <a:bodyPr rtlCol="0"/>
          <a:lstStyle/>
          <a:p>
            <a:fld id="{7058A1E1-6F75-40B6-AD32-39C41EC64A35}"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Oleh Dra. Hj. Nurul Saila, MMPd</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7BFE27C-04D7-49DE-A548-0D9233ED8752}" type="datetime1">
              <a:rPr lang="en-US" smtClean="0"/>
              <a:pPr/>
              <a:t>11/2/2015</a:t>
            </a:fld>
            <a:endParaRPr lang="en-US"/>
          </a:p>
        </p:txBody>
      </p:sp>
      <p:sp>
        <p:nvSpPr>
          <p:cNvPr id="12" name="Slide Number Placeholder 11"/>
          <p:cNvSpPr>
            <a:spLocks noGrp="1"/>
          </p:cNvSpPr>
          <p:nvPr>
            <p:ph type="sldNum" sz="quarter" idx="16"/>
          </p:nvPr>
        </p:nvSpPr>
        <p:spPr/>
        <p:txBody>
          <a:bodyPr rtlCol="0"/>
          <a:lstStyle/>
          <a:p>
            <a:fld id="{7058A1E1-6F75-40B6-AD32-39C41EC64A35}"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Oleh Dra. Hj. Nurul Saila, MMPd</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E9CF77-7CD0-4F34-A4BE-C0934CD761D8}" type="datetime1">
              <a:rPr lang="en-US" smtClean="0"/>
              <a:pPr/>
              <a:t>11/2/2015</a:t>
            </a:fld>
            <a:endParaRPr lang="en-US"/>
          </a:p>
        </p:txBody>
      </p:sp>
      <p:sp>
        <p:nvSpPr>
          <p:cNvPr id="4" name="Footer Placeholder 3"/>
          <p:cNvSpPr>
            <a:spLocks noGrp="1"/>
          </p:cNvSpPr>
          <p:nvPr>
            <p:ph type="ftr" sz="quarter" idx="11"/>
          </p:nvPr>
        </p:nvSpPr>
        <p:spPr/>
        <p:txBody>
          <a:bodyPr/>
          <a:lstStyle/>
          <a:p>
            <a:r>
              <a:rPr lang="en-US" smtClean="0"/>
              <a:t>Oleh Dra. Hj. Nurul Saila, MMPd</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58A1E1-6F75-40B6-AD32-39C41EC64A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2539A-5240-466B-B8A1-5527BCD74593}" type="datetime1">
              <a:rPr lang="en-US" smtClean="0"/>
              <a:pPr/>
              <a:t>11/2/2015</a:t>
            </a:fld>
            <a:endParaRPr lang="en-US"/>
          </a:p>
        </p:txBody>
      </p:sp>
      <p:sp>
        <p:nvSpPr>
          <p:cNvPr id="3" name="Footer Placeholder 2"/>
          <p:cNvSpPr>
            <a:spLocks noGrp="1"/>
          </p:cNvSpPr>
          <p:nvPr>
            <p:ph type="ftr" sz="quarter" idx="11"/>
          </p:nvPr>
        </p:nvSpPr>
        <p:spPr/>
        <p:txBody>
          <a:bodyPr/>
          <a:lstStyle/>
          <a:p>
            <a:r>
              <a:rPr lang="en-US" smtClean="0"/>
              <a:t>Oleh Dra. Hj. Nurul Saila, MMPd</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58A1E1-6F75-40B6-AD32-39C41EC64A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577120-3406-4D22-8221-8D12D7669909}" type="datetime1">
              <a:rPr lang="en-US" smtClean="0"/>
              <a:pPr/>
              <a:t>11/2/2015</a:t>
            </a:fld>
            <a:endParaRPr lang="en-US"/>
          </a:p>
        </p:txBody>
      </p:sp>
      <p:sp>
        <p:nvSpPr>
          <p:cNvPr id="6" name="Footer Placeholder 5"/>
          <p:cNvSpPr>
            <a:spLocks noGrp="1"/>
          </p:cNvSpPr>
          <p:nvPr>
            <p:ph type="ftr" sz="quarter" idx="11"/>
          </p:nvPr>
        </p:nvSpPr>
        <p:spPr/>
        <p:txBody>
          <a:bodyPr/>
          <a:lstStyle/>
          <a:p>
            <a:r>
              <a:rPr lang="en-US" smtClean="0"/>
              <a:t>Oleh Dra. Hj. Nurul Saila, MMPd</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58A1E1-6F75-40B6-AD32-39C41EC64A3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413B666-A825-4AF8-AF27-50AA508BCAFD}" type="datetime1">
              <a:rPr lang="en-US" smtClean="0"/>
              <a:pPr/>
              <a:t>11/2/2015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58A1E1-6F75-40B6-AD32-39C41EC64A3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Oleh Dra. Hj. Nurul Saila, MMPd</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A342444-366D-4B6E-A30C-01EEA4DF2907}" type="datetime1">
              <a:rPr lang="en-US" smtClean="0"/>
              <a:pPr/>
              <a:t>11/2/2015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Oleh Dra. Hj. Nurul Saila, MMPd</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58A1E1-6F75-40B6-AD32-39C41EC64A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dirty="0" smtClean="0"/>
              <a:t>KONSEP DASAR </a:t>
            </a:r>
            <a:r>
              <a:rPr lang="id-ID" dirty="0" smtClean="0"/>
              <a:t>LOGIKA </a:t>
            </a:r>
            <a:r>
              <a:rPr lang="en-US" dirty="0" smtClean="0"/>
              <a:t>MATEMATIKA</a:t>
            </a:r>
            <a:endParaRPr lang="en-US" dirty="0"/>
          </a:p>
        </p:txBody>
      </p:sp>
      <p:sp>
        <p:nvSpPr>
          <p:cNvPr id="3" name="Subtitle 2"/>
          <p:cNvSpPr>
            <a:spLocks noGrp="1"/>
          </p:cNvSpPr>
          <p:nvPr>
            <p:ph type="subTitle" idx="1"/>
          </p:nvPr>
        </p:nvSpPr>
        <p:spPr/>
        <p:txBody>
          <a:bodyPr>
            <a:noAutofit/>
          </a:bodyPr>
          <a:lstStyle/>
          <a:p>
            <a:pPr algn="r"/>
            <a:endParaRPr lang="id-ID" sz="1800" dirty="0" smtClean="0"/>
          </a:p>
          <a:p>
            <a:pPr algn="r"/>
            <a:r>
              <a:rPr lang="id-ID" sz="1800" dirty="0" smtClean="0"/>
              <a:t>Riri Irawati, M.Kom</a:t>
            </a:r>
          </a:p>
          <a:p>
            <a:pPr algn="r"/>
            <a:r>
              <a:rPr lang="en-US" sz="1800" dirty="0" err="1" smtClean="0"/>
              <a:t>Logika</a:t>
            </a:r>
            <a:r>
              <a:rPr lang="en-US" sz="1800" dirty="0" smtClean="0"/>
              <a:t> </a:t>
            </a:r>
            <a:r>
              <a:rPr lang="en-US" sz="1800" dirty="0" err="1" smtClean="0"/>
              <a:t>Matematika</a:t>
            </a:r>
            <a:r>
              <a:rPr lang="en-US" sz="1800" smtClean="0"/>
              <a:t> - </a:t>
            </a:r>
            <a:r>
              <a:rPr lang="id-ID" sz="1800" smtClean="0"/>
              <a:t>3 </a:t>
            </a:r>
            <a:r>
              <a:rPr lang="id-ID" sz="1800" dirty="0" smtClean="0"/>
              <a:t>sks</a:t>
            </a:r>
            <a:endParaRPr lang="en-US" sz="1800" dirty="0" smtClean="0"/>
          </a:p>
          <a:p>
            <a:pPr algn="r"/>
            <a:endParaRPr lang="en-US" sz="1800" dirty="0" smtClean="0"/>
          </a:p>
        </p:txBody>
      </p:sp>
    </p:spTree>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Jenis-jenis</a:t>
            </a:r>
            <a:r>
              <a:rPr lang="en-US" dirty="0" smtClean="0"/>
              <a:t> </a:t>
            </a:r>
            <a:r>
              <a:rPr lang="en-US" dirty="0" err="1" smtClean="0"/>
              <a:t>pernyataan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10</a:t>
            </a:fld>
            <a:endParaRPr lang="en-US"/>
          </a:p>
        </p:txBody>
      </p:sp>
      <p:sp>
        <p:nvSpPr>
          <p:cNvPr id="3" name="Content Placeholder 2"/>
          <p:cNvSpPr>
            <a:spLocks noGrp="1"/>
          </p:cNvSpPr>
          <p:nvPr>
            <p:ph sz="quarter" idx="1"/>
          </p:nvPr>
        </p:nvSpPr>
        <p:spPr/>
        <p:txBody>
          <a:bodyPr/>
          <a:lstStyle/>
          <a:p>
            <a:pPr marL="514350" indent="-514350">
              <a:lnSpc>
                <a:spcPct val="150000"/>
              </a:lnSpc>
              <a:buNone/>
            </a:pPr>
            <a:r>
              <a:rPr lang="id-ID" dirty="0" smtClean="0">
                <a:latin typeface="Candara" pitchFamily="34" charset="0"/>
              </a:rPr>
              <a:t>1.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sederhana</a:t>
            </a:r>
            <a:endParaRPr lang="en-US" dirty="0" smtClean="0">
              <a:latin typeface="Candara" pitchFamily="34" charset="0"/>
            </a:endParaRPr>
          </a:p>
          <a:p>
            <a:pPr marL="514350" indent="-514350">
              <a:lnSpc>
                <a:spcPct val="150000"/>
              </a:lnSpc>
              <a:buNone/>
            </a:pPr>
            <a:r>
              <a:rPr lang="id-ID" dirty="0" smtClean="0">
                <a:latin typeface="Candara" pitchFamily="34" charset="0"/>
              </a:rPr>
              <a:t>2.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majemuk</a:t>
            </a:r>
            <a:endParaRPr lang="en-US" dirty="0" smtClean="0">
              <a:latin typeface="Candara" pitchFamily="34" charset="0"/>
            </a:endParaRPr>
          </a:p>
          <a:p>
            <a:pPr marL="514350" indent="-514350">
              <a:buNone/>
            </a:pPr>
            <a:endParaRPr lang="en-US" dirty="0" smtClean="0">
              <a:latin typeface="Candara" pitchFamily="34" charset="0"/>
            </a:endParaRPr>
          </a:p>
          <a:p>
            <a:pPr marL="514350" indent="-514350">
              <a:buNone/>
            </a:pPr>
            <a:r>
              <a:rPr lang="en-US" dirty="0" smtClean="0">
                <a:latin typeface="Candara" pitchFamily="34" charset="0"/>
              </a:rPr>
              <a:t>	</a:t>
            </a:r>
            <a:endParaRPr lang="en-US" dirty="0">
              <a:latin typeface="Candara" pitchFamily="34" charset="0"/>
            </a:endParaRP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lgn="l">
              <a:buFont typeface="+mj-lt"/>
              <a:buAutoNum type="arabicPeriod"/>
            </a:pPr>
            <a:r>
              <a:rPr lang="en-US" sz="3200" dirty="0" err="1" smtClean="0"/>
              <a:t>Pe</a:t>
            </a:r>
            <a:r>
              <a:rPr lang="id-ID" sz="3200" dirty="0" smtClean="0"/>
              <a:t>r</a:t>
            </a:r>
            <a:r>
              <a:rPr lang="en-US" sz="3200" dirty="0" err="1" smtClean="0"/>
              <a:t>nyataan</a:t>
            </a:r>
            <a:r>
              <a:rPr lang="en-US" sz="3200" dirty="0" smtClean="0"/>
              <a:t> </a:t>
            </a:r>
            <a:r>
              <a:rPr lang="id-ID" sz="3200" dirty="0" smtClean="0"/>
              <a:t>S</a:t>
            </a:r>
            <a:r>
              <a:rPr lang="en-US" sz="3200" dirty="0" err="1" smtClean="0"/>
              <a:t>ederhana</a:t>
            </a:r>
            <a:r>
              <a:rPr lang="en-US" sz="3200" dirty="0" smtClean="0"/>
              <a:t> </a:t>
            </a:r>
            <a:endParaRPr lang="en-US" sz="3200"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11</a:t>
            </a:fld>
            <a:endParaRPr lang="en-US"/>
          </a:p>
        </p:txBody>
      </p:sp>
      <p:sp>
        <p:nvSpPr>
          <p:cNvPr id="3" name="Content Placeholder 2"/>
          <p:cNvSpPr>
            <a:spLocks noGrp="1"/>
          </p:cNvSpPr>
          <p:nvPr>
            <p:ph sz="quarter" idx="1"/>
          </p:nvPr>
        </p:nvSpPr>
        <p:spPr/>
        <p:txBody>
          <a:bodyPr>
            <a:normAutofit fontScale="85000" lnSpcReduction="20000"/>
          </a:bodyPr>
          <a:lstStyle/>
          <a:p>
            <a:r>
              <a:rPr lang="en-US" dirty="0" err="1" smtClean="0">
                <a:latin typeface="Candara" pitchFamily="34" charset="0"/>
              </a:rPr>
              <a:t>Definisi</a:t>
            </a:r>
            <a:r>
              <a:rPr lang="en-US" dirty="0" smtClean="0">
                <a:latin typeface="Candara" pitchFamily="34" charset="0"/>
              </a:rPr>
              <a:t>:</a:t>
            </a:r>
          </a:p>
          <a:p>
            <a:pPr algn="just">
              <a:lnSpc>
                <a:spcPct val="150000"/>
              </a:lnSpc>
              <a:buNone/>
            </a:pP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sederhana</a:t>
            </a:r>
            <a:r>
              <a:rPr lang="en-US" dirty="0" smtClean="0">
                <a:latin typeface="Candara" pitchFamily="34" charset="0"/>
              </a:rPr>
              <a:t> ad</a:t>
            </a:r>
            <a:r>
              <a:rPr lang="id-ID" dirty="0" smtClean="0">
                <a:latin typeface="Candara" pitchFamily="34" charset="0"/>
              </a:rPr>
              <a:t>a</a:t>
            </a:r>
            <a:r>
              <a:rPr lang="en-US" dirty="0" smtClean="0">
                <a:latin typeface="Candara" pitchFamily="34" charset="0"/>
              </a:rPr>
              <a:t>l</a:t>
            </a:r>
            <a:r>
              <a:rPr lang="id-ID" dirty="0" smtClean="0">
                <a:latin typeface="Candara" pitchFamily="34" charset="0"/>
              </a:rPr>
              <a:t>ah</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y</a:t>
            </a:r>
            <a:r>
              <a:rPr lang="id-ID" dirty="0" smtClean="0">
                <a:latin typeface="Candara" pitchFamily="34" charset="0"/>
              </a:rPr>
              <a:t>an</a:t>
            </a:r>
            <a:r>
              <a:rPr lang="en-US" dirty="0" smtClean="0">
                <a:latin typeface="Candara" pitchFamily="34" charset="0"/>
              </a:rPr>
              <a:t>g </a:t>
            </a:r>
            <a:r>
              <a:rPr lang="en-US" dirty="0" err="1" smtClean="0">
                <a:latin typeface="Candara" pitchFamily="34" charset="0"/>
              </a:rPr>
              <a:t>hanya</a:t>
            </a:r>
            <a:r>
              <a:rPr lang="en-US" dirty="0" smtClean="0">
                <a:latin typeface="Candara" pitchFamily="34" charset="0"/>
              </a:rPr>
              <a:t> </a:t>
            </a:r>
            <a:r>
              <a:rPr lang="en-US" dirty="0" err="1" smtClean="0">
                <a:latin typeface="Candara" pitchFamily="34" charset="0"/>
              </a:rPr>
              <a:t>menyatakan</a:t>
            </a:r>
            <a:r>
              <a:rPr lang="en-US" dirty="0" smtClean="0">
                <a:latin typeface="Candara" pitchFamily="34" charset="0"/>
              </a:rPr>
              <a:t> </a:t>
            </a:r>
            <a:r>
              <a:rPr lang="en-US" dirty="0" err="1" smtClean="0">
                <a:latin typeface="Candara" pitchFamily="34" charset="0"/>
              </a:rPr>
              <a:t>pikiran</a:t>
            </a:r>
            <a:r>
              <a:rPr lang="en-US" dirty="0" smtClean="0">
                <a:latin typeface="Candara" pitchFamily="34" charset="0"/>
              </a:rPr>
              <a:t> </a:t>
            </a:r>
            <a:r>
              <a:rPr lang="en-US" dirty="0" err="1" smtClean="0">
                <a:latin typeface="Candara" pitchFamily="34" charset="0"/>
              </a:rPr>
              <a:t>tunggal</a:t>
            </a:r>
            <a:r>
              <a:rPr lang="en-US" dirty="0" smtClean="0">
                <a:latin typeface="Candara" pitchFamily="34" charset="0"/>
              </a:rPr>
              <a:t> </a:t>
            </a:r>
            <a:r>
              <a:rPr lang="en-US" dirty="0" err="1" smtClean="0">
                <a:latin typeface="Candara" pitchFamily="34" charset="0"/>
              </a:rPr>
              <a:t>dan</a:t>
            </a:r>
            <a:r>
              <a:rPr lang="en-US" dirty="0" smtClean="0">
                <a:latin typeface="Candara" pitchFamily="34" charset="0"/>
              </a:rPr>
              <a:t> </a:t>
            </a:r>
            <a:r>
              <a:rPr lang="en-US" dirty="0" err="1" smtClean="0">
                <a:latin typeface="Candara" pitchFamily="34" charset="0"/>
              </a:rPr>
              <a:t>tidak</a:t>
            </a:r>
            <a:r>
              <a:rPr lang="en-US" dirty="0" smtClean="0">
                <a:latin typeface="Candara" pitchFamily="34" charset="0"/>
              </a:rPr>
              <a:t> </a:t>
            </a:r>
            <a:r>
              <a:rPr lang="en-US" dirty="0" err="1" smtClean="0">
                <a:latin typeface="Candara" pitchFamily="34" charset="0"/>
              </a:rPr>
              <a:t>mengandung</a:t>
            </a:r>
            <a:r>
              <a:rPr lang="en-US" dirty="0" smtClean="0">
                <a:latin typeface="Candara" pitchFamily="34" charset="0"/>
              </a:rPr>
              <a:t> </a:t>
            </a:r>
            <a:r>
              <a:rPr lang="en-US" dirty="0" err="1" smtClean="0">
                <a:latin typeface="Candara" pitchFamily="34" charset="0"/>
              </a:rPr>
              <a:t>kata</a:t>
            </a:r>
            <a:r>
              <a:rPr lang="en-US" dirty="0" smtClean="0">
                <a:latin typeface="Candara" pitchFamily="34" charset="0"/>
              </a:rPr>
              <a:t> </a:t>
            </a:r>
            <a:r>
              <a:rPr lang="en-US" dirty="0" err="1" smtClean="0">
                <a:latin typeface="Candara" pitchFamily="34" charset="0"/>
              </a:rPr>
              <a:t>hubung</a:t>
            </a:r>
            <a:r>
              <a:rPr lang="en-US" dirty="0" smtClean="0">
                <a:latin typeface="Candara" pitchFamily="34" charset="0"/>
              </a:rPr>
              <a:t> </a:t>
            </a:r>
            <a:r>
              <a:rPr lang="en-US" dirty="0" err="1" smtClean="0">
                <a:latin typeface="Candara" pitchFamily="34" charset="0"/>
              </a:rPr>
              <a:t>kalimat</a:t>
            </a:r>
            <a:r>
              <a:rPr lang="id-ID" dirty="0" smtClean="0">
                <a:latin typeface="Candara" pitchFamily="34" charset="0"/>
              </a:rPr>
              <a:t>.</a:t>
            </a:r>
          </a:p>
          <a:p>
            <a:pPr algn="just">
              <a:lnSpc>
                <a:spcPct val="150000"/>
              </a:lnSpc>
              <a:buNone/>
            </a:pPr>
            <a:r>
              <a:rPr lang="id-ID" dirty="0" smtClean="0">
                <a:latin typeface="Candara" pitchFamily="34" charset="0"/>
              </a:rPr>
              <a:t>Contoh : </a:t>
            </a:r>
          </a:p>
          <a:p>
            <a:pPr algn="just">
              <a:lnSpc>
                <a:spcPct val="150000"/>
              </a:lnSpc>
              <a:buNone/>
            </a:pPr>
            <a:r>
              <a:rPr lang="id-ID" dirty="0" smtClean="0">
                <a:latin typeface="Candara" pitchFamily="34" charset="0"/>
              </a:rPr>
              <a:t>	1. Rambut saya berwarna hitam.</a:t>
            </a:r>
          </a:p>
          <a:p>
            <a:pPr algn="just">
              <a:lnSpc>
                <a:spcPct val="150000"/>
              </a:lnSpc>
              <a:buNone/>
            </a:pPr>
            <a:r>
              <a:rPr lang="id-ID" dirty="0" smtClean="0">
                <a:latin typeface="Candara" pitchFamily="34" charset="0"/>
              </a:rPr>
              <a:t>	2. Ibukota negara Indonesia adalah Jakarta. </a:t>
            </a:r>
          </a:p>
          <a:p>
            <a:pPr algn="just">
              <a:lnSpc>
                <a:spcPct val="150000"/>
              </a:lnSpc>
              <a:buNone/>
            </a:pPr>
            <a:r>
              <a:rPr lang="id-ID" dirty="0" smtClean="0">
                <a:latin typeface="Candara" pitchFamily="34" charset="0"/>
              </a:rPr>
              <a:t>	3. Matahari terbit pada malam hari.</a:t>
            </a:r>
            <a:endParaRPr lang="en-US" dirty="0" smtClean="0">
              <a:latin typeface="Candara" pitchFamily="34" charset="0"/>
            </a:endParaRPr>
          </a:p>
        </p:txBody>
      </p:sp>
    </p:spTree>
  </p:cSld>
  <p:clrMapOvr>
    <a:masterClrMapping/>
  </p:clrMapOvr>
  <p:transition spd="slow">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lgn="l">
              <a:buFont typeface="+mj-lt"/>
              <a:buAutoNum type="arabicPeriod" startAt="2"/>
            </a:pPr>
            <a:r>
              <a:rPr lang="en-US" sz="3200" dirty="0" err="1" smtClean="0"/>
              <a:t>Pernyataan</a:t>
            </a:r>
            <a:r>
              <a:rPr lang="en-US" sz="3200" dirty="0" smtClean="0"/>
              <a:t> </a:t>
            </a:r>
            <a:r>
              <a:rPr lang="en-US" sz="3200" dirty="0" err="1" smtClean="0"/>
              <a:t>majemuk</a:t>
            </a:r>
            <a:endParaRPr lang="en-US" sz="3200"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12</a:t>
            </a:fld>
            <a:endParaRPr lang="en-US"/>
          </a:p>
        </p:txBody>
      </p:sp>
      <p:sp>
        <p:nvSpPr>
          <p:cNvPr id="3" name="Content Placeholder 2"/>
          <p:cNvSpPr>
            <a:spLocks noGrp="1"/>
          </p:cNvSpPr>
          <p:nvPr>
            <p:ph sz="quarter" idx="1"/>
          </p:nvPr>
        </p:nvSpPr>
        <p:spPr/>
        <p:txBody>
          <a:bodyPr>
            <a:noAutofit/>
          </a:bodyPr>
          <a:lstStyle/>
          <a:p>
            <a:pPr algn="just">
              <a:lnSpc>
                <a:spcPct val="150000"/>
              </a:lnSpc>
            </a:pPr>
            <a:r>
              <a:rPr lang="en-US" sz="2400" dirty="0" err="1" smtClean="0">
                <a:latin typeface="Candara" pitchFamily="34" charset="0"/>
              </a:rPr>
              <a:t>Definisi</a:t>
            </a:r>
            <a:r>
              <a:rPr lang="en-US" sz="2400" dirty="0" smtClean="0">
                <a:latin typeface="Candara" pitchFamily="34" charset="0"/>
              </a:rPr>
              <a:t>:</a:t>
            </a:r>
          </a:p>
          <a:p>
            <a:pPr algn="just">
              <a:lnSpc>
                <a:spcPct val="150000"/>
              </a:lnSpc>
              <a:buNone/>
            </a:pPr>
            <a:r>
              <a:rPr lang="en-US" sz="2400" dirty="0" smtClean="0">
                <a:latin typeface="Candara" pitchFamily="34" charset="0"/>
              </a:rPr>
              <a:t>	</a:t>
            </a:r>
            <a:r>
              <a:rPr lang="en-US" sz="2400" dirty="0" err="1" smtClean="0">
                <a:latin typeface="Candara" pitchFamily="34" charset="0"/>
              </a:rPr>
              <a:t>pernyataan</a:t>
            </a:r>
            <a:r>
              <a:rPr lang="en-US" sz="2400" dirty="0" smtClean="0">
                <a:latin typeface="Candara" pitchFamily="34" charset="0"/>
              </a:rPr>
              <a:t> </a:t>
            </a:r>
            <a:r>
              <a:rPr lang="en-US" sz="2400" dirty="0" err="1" smtClean="0">
                <a:latin typeface="Candara" pitchFamily="34" charset="0"/>
              </a:rPr>
              <a:t>majemuk</a:t>
            </a:r>
            <a:r>
              <a:rPr lang="en-US" sz="2400" dirty="0" smtClean="0">
                <a:latin typeface="Candara" pitchFamily="34" charset="0"/>
              </a:rPr>
              <a:t> ad</a:t>
            </a:r>
            <a:r>
              <a:rPr lang="id-ID" sz="2400" dirty="0" smtClean="0">
                <a:latin typeface="Candara" pitchFamily="34" charset="0"/>
              </a:rPr>
              <a:t>a</a:t>
            </a:r>
            <a:r>
              <a:rPr lang="en-US" sz="2400" dirty="0" smtClean="0">
                <a:latin typeface="Candara" pitchFamily="34" charset="0"/>
              </a:rPr>
              <a:t>l</a:t>
            </a:r>
            <a:r>
              <a:rPr lang="id-ID" sz="2400" dirty="0" smtClean="0">
                <a:latin typeface="Candara" pitchFamily="34" charset="0"/>
              </a:rPr>
              <a:t>ah</a:t>
            </a:r>
            <a:r>
              <a:rPr lang="en-US" sz="2400" dirty="0" smtClean="0">
                <a:latin typeface="Candara" pitchFamily="34" charset="0"/>
              </a:rPr>
              <a:t> </a:t>
            </a:r>
            <a:r>
              <a:rPr lang="en-US" sz="2400" dirty="0" err="1" smtClean="0">
                <a:latin typeface="Candara" pitchFamily="34" charset="0"/>
              </a:rPr>
              <a:t>pernyataan</a:t>
            </a:r>
            <a:r>
              <a:rPr lang="en-US" sz="2400" dirty="0" smtClean="0">
                <a:latin typeface="Candara" pitchFamily="34" charset="0"/>
              </a:rPr>
              <a:t> y</a:t>
            </a:r>
            <a:r>
              <a:rPr lang="id-ID" sz="2400" dirty="0" smtClean="0">
                <a:latin typeface="Candara" pitchFamily="34" charset="0"/>
              </a:rPr>
              <a:t>an</a:t>
            </a:r>
            <a:r>
              <a:rPr lang="en-US" sz="2400" dirty="0" smtClean="0">
                <a:latin typeface="Candara" pitchFamily="34" charset="0"/>
              </a:rPr>
              <a:t>g </a:t>
            </a:r>
            <a:r>
              <a:rPr lang="en-US" sz="2400" dirty="0" err="1" smtClean="0">
                <a:latin typeface="Candara" pitchFamily="34" charset="0"/>
              </a:rPr>
              <a:t>terdiri</a:t>
            </a:r>
            <a:r>
              <a:rPr lang="en-US" sz="2400" dirty="0" smtClean="0">
                <a:latin typeface="Candara" pitchFamily="34" charset="0"/>
              </a:rPr>
              <a:t> </a:t>
            </a:r>
            <a:r>
              <a:rPr lang="en-US" sz="2400" dirty="0" err="1" smtClean="0">
                <a:latin typeface="Candara" pitchFamily="34" charset="0"/>
              </a:rPr>
              <a:t>dari</a:t>
            </a:r>
            <a:r>
              <a:rPr lang="en-US" sz="2400" dirty="0" smtClean="0">
                <a:latin typeface="Candara" pitchFamily="34" charset="0"/>
              </a:rPr>
              <a:t> </a:t>
            </a:r>
            <a:r>
              <a:rPr lang="en-US" sz="2400" dirty="0" err="1" smtClean="0">
                <a:latin typeface="Candara" pitchFamily="34" charset="0"/>
              </a:rPr>
              <a:t>pernyataan</a:t>
            </a:r>
            <a:r>
              <a:rPr lang="en-US" sz="2400" dirty="0" smtClean="0">
                <a:latin typeface="Candara" pitchFamily="34" charset="0"/>
              </a:rPr>
              <a:t> </a:t>
            </a:r>
            <a:r>
              <a:rPr lang="en-US" sz="2400" dirty="0" err="1" smtClean="0">
                <a:latin typeface="Candara" pitchFamily="34" charset="0"/>
              </a:rPr>
              <a:t>sederhana</a:t>
            </a:r>
            <a:r>
              <a:rPr lang="id-ID" sz="2400" dirty="0" smtClean="0">
                <a:latin typeface="Candara" pitchFamily="34" charset="0"/>
              </a:rPr>
              <a:t> </a:t>
            </a:r>
            <a:r>
              <a:rPr lang="en-US" sz="2400" dirty="0" smtClean="0">
                <a:latin typeface="Candara" pitchFamily="34" charset="0"/>
              </a:rPr>
              <a:t>(</a:t>
            </a:r>
            <a:r>
              <a:rPr lang="en-US" sz="2400" dirty="0" err="1" smtClean="0">
                <a:latin typeface="Candara" pitchFamily="34" charset="0"/>
              </a:rPr>
              <a:t>satu</a:t>
            </a:r>
            <a:r>
              <a:rPr lang="en-US" sz="2400" dirty="0" smtClean="0">
                <a:latin typeface="Candara" pitchFamily="34" charset="0"/>
              </a:rPr>
              <a:t> </a:t>
            </a:r>
            <a:r>
              <a:rPr lang="en-US" sz="2400" dirty="0" err="1" smtClean="0">
                <a:latin typeface="Candara" pitchFamily="34" charset="0"/>
              </a:rPr>
              <a:t>atau</a:t>
            </a:r>
            <a:r>
              <a:rPr lang="en-US" sz="2400" dirty="0" smtClean="0">
                <a:latin typeface="Candara" pitchFamily="34" charset="0"/>
              </a:rPr>
              <a:t> </a:t>
            </a:r>
            <a:r>
              <a:rPr lang="en-US" sz="2400" dirty="0" err="1" smtClean="0">
                <a:latin typeface="Candara" pitchFamily="34" charset="0"/>
              </a:rPr>
              <a:t>lebih</a:t>
            </a:r>
            <a:r>
              <a:rPr lang="en-US" sz="2400" dirty="0" smtClean="0">
                <a:latin typeface="Candara" pitchFamily="34" charset="0"/>
              </a:rPr>
              <a:t>) d</a:t>
            </a:r>
            <a:r>
              <a:rPr lang="id-ID" sz="2400" dirty="0" smtClean="0">
                <a:latin typeface="Candara" pitchFamily="34" charset="0"/>
              </a:rPr>
              <a:t>en</a:t>
            </a:r>
            <a:r>
              <a:rPr lang="en-US" sz="2400" dirty="0" smtClean="0">
                <a:latin typeface="Candara" pitchFamily="34" charset="0"/>
              </a:rPr>
              <a:t>g</a:t>
            </a:r>
            <a:r>
              <a:rPr lang="id-ID" sz="2400" dirty="0" smtClean="0">
                <a:latin typeface="Candara" pitchFamily="34" charset="0"/>
              </a:rPr>
              <a:t>an</a:t>
            </a:r>
            <a:r>
              <a:rPr lang="en-US" sz="2400" dirty="0" smtClean="0">
                <a:latin typeface="Candara" pitchFamily="34" charset="0"/>
              </a:rPr>
              <a:t> </a:t>
            </a:r>
            <a:r>
              <a:rPr lang="en-US" sz="2400" dirty="0" err="1" smtClean="0">
                <a:latin typeface="Candara" pitchFamily="34" charset="0"/>
              </a:rPr>
              <a:t>bermacam-macam</a:t>
            </a:r>
            <a:r>
              <a:rPr lang="id-ID" sz="2400" dirty="0" smtClean="0">
                <a:latin typeface="Candara" pitchFamily="34" charset="0"/>
              </a:rPr>
              <a:t> </a:t>
            </a:r>
            <a:r>
              <a:rPr lang="en-US" sz="2400" dirty="0" err="1" smtClean="0">
                <a:latin typeface="Candara" pitchFamily="34" charset="0"/>
              </a:rPr>
              <a:t>kata</a:t>
            </a:r>
            <a:r>
              <a:rPr lang="id-ID" sz="2400" dirty="0" smtClean="0">
                <a:latin typeface="Candara" pitchFamily="34" charset="0"/>
              </a:rPr>
              <a:t> </a:t>
            </a:r>
            <a:r>
              <a:rPr lang="en-US" sz="2400" dirty="0" err="1" smtClean="0">
                <a:latin typeface="Candara" pitchFamily="34" charset="0"/>
              </a:rPr>
              <a:t>hubung</a:t>
            </a:r>
            <a:r>
              <a:rPr lang="id-ID" sz="2400" dirty="0" smtClean="0">
                <a:latin typeface="Candara" pitchFamily="34" charset="0"/>
              </a:rPr>
              <a:t> </a:t>
            </a:r>
            <a:r>
              <a:rPr lang="en-US" sz="2400" dirty="0" err="1" smtClean="0">
                <a:latin typeface="Candara" pitchFamily="34" charset="0"/>
              </a:rPr>
              <a:t>kalimat</a:t>
            </a:r>
            <a:r>
              <a:rPr lang="id-ID" sz="2400" dirty="0" smtClean="0">
                <a:latin typeface="Candara" pitchFamily="34" charset="0"/>
              </a:rPr>
              <a:t> </a:t>
            </a:r>
            <a:r>
              <a:rPr lang="en-US" sz="2400" dirty="0" smtClean="0">
                <a:latin typeface="Candara" pitchFamily="34" charset="0"/>
              </a:rPr>
              <a:t>(connective)</a:t>
            </a:r>
            <a:r>
              <a:rPr lang="id-ID" sz="2400" dirty="0" smtClean="0">
                <a:latin typeface="Candara" pitchFamily="34" charset="0"/>
              </a:rPr>
              <a:t>.</a:t>
            </a:r>
          </a:p>
          <a:p>
            <a:pPr algn="just">
              <a:lnSpc>
                <a:spcPct val="150000"/>
              </a:lnSpc>
              <a:buNone/>
            </a:pPr>
            <a:r>
              <a:rPr lang="id-ID" sz="2400" dirty="0" smtClean="0">
                <a:latin typeface="Candara" pitchFamily="34" charset="0"/>
              </a:rPr>
              <a:t>Contoh :</a:t>
            </a:r>
          </a:p>
          <a:p>
            <a:pPr algn="just">
              <a:lnSpc>
                <a:spcPct val="150000"/>
              </a:lnSpc>
              <a:buNone/>
            </a:pPr>
            <a:r>
              <a:rPr lang="id-ID" sz="2400" dirty="0" smtClean="0">
                <a:latin typeface="Candara" pitchFamily="34" charset="0"/>
              </a:rPr>
              <a:t>	1. Saya menyukai warna merah </a:t>
            </a:r>
            <a:r>
              <a:rPr lang="id-ID" sz="2400" b="1" dirty="0" smtClean="0">
                <a:latin typeface="Candara" pitchFamily="34" charset="0"/>
              </a:rPr>
              <a:t>dan</a:t>
            </a:r>
            <a:r>
              <a:rPr lang="id-ID" sz="2400" dirty="0" smtClean="0">
                <a:latin typeface="Candara" pitchFamily="34" charset="0"/>
              </a:rPr>
              <a:t> hari ini cerah.</a:t>
            </a:r>
          </a:p>
          <a:p>
            <a:pPr algn="just">
              <a:lnSpc>
                <a:spcPct val="150000"/>
              </a:lnSpc>
              <a:buNone/>
            </a:pPr>
            <a:r>
              <a:rPr lang="id-ID" sz="2400" dirty="0" smtClean="0">
                <a:latin typeface="Candara" pitchFamily="34" charset="0"/>
              </a:rPr>
              <a:t>	2. Adi suka kopi </a:t>
            </a:r>
            <a:r>
              <a:rPr lang="id-ID" sz="2400" b="1" dirty="0" smtClean="0">
                <a:latin typeface="Candara" pitchFamily="34" charset="0"/>
              </a:rPr>
              <a:t>atau</a:t>
            </a:r>
            <a:r>
              <a:rPr lang="id-ID" sz="2400" dirty="0" smtClean="0">
                <a:latin typeface="Candara" pitchFamily="34" charset="0"/>
              </a:rPr>
              <a:t> lina suka roti.</a:t>
            </a:r>
          </a:p>
          <a:p>
            <a:pPr algn="just">
              <a:lnSpc>
                <a:spcPct val="150000"/>
              </a:lnSpc>
              <a:buNone/>
            </a:pPr>
            <a:endParaRPr lang="en-US" sz="2400" dirty="0" smtClean="0">
              <a:latin typeface="Candara" pitchFamily="34" charset="0"/>
            </a:endParaRPr>
          </a:p>
          <a:p>
            <a:pPr algn="just">
              <a:lnSpc>
                <a:spcPct val="150000"/>
              </a:lnSpc>
              <a:buNone/>
            </a:pPr>
            <a:r>
              <a:rPr lang="en-US" sz="2400" dirty="0" smtClean="0">
                <a:latin typeface="Candara" pitchFamily="34" charset="0"/>
              </a:rPr>
              <a:t> </a:t>
            </a:r>
            <a:endParaRPr lang="en-US" sz="2400" dirty="0">
              <a:latin typeface="Candara" pitchFamily="34" charset="0"/>
            </a:endParaRPr>
          </a:p>
        </p:txBody>
      </p:sp>
    </p:spTree>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Nilai</a:t>
            </a:r>
            <a:r>
              <a:rPr lang="en-US" dirty="0" smtClean="0"/>
              <a:t> </a:t>
            </a:r>
            <a:r>
              <a:rPr lang="en-US" dirty="0" err="1" smtClean="0"/>
              <a:t>Kebenaran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13</a:t>
            </a:fld>
            <a:endParaRPr lang="en-US"/>
          </a:p>
        </p:txBody>
      </p:sp>
      <p:sp>
        <p:nvSpPr>
          <p:cNvPr id="3" name="Content Placeholder 2"/>
          <p:cNvSpPr>
            <a:spLocks noGrp="1"/>
          </p:cNvSpPr>
          <p:nvPr>
            <p:ph sz="quarter" idx="1"/>
          </p:nvPr>
        </p:nvSpPr>
        <p:spPr/>
        <p:txBody>
          <a:bodyPr/>
          <a:lstStyle/>
          <a:p>
            <a:pPr algn="just">
              <a:lnSpc>
                <a:spcPct val="150000"/>
              </a:lnSpc>
            </a:pPr>
            <a:r>
              <a:rPr lang="en-US" dirty="0" err="1" smtClean="0">
                <a:latin typeface="Candara" pitchFamily="34" charset="0"/>
              </a:rPr>
              <a:t>Nilai</a:t>
            </a:r>
            <a:r>
              <a:rPr lang="en-US" dirty="0" smtClean="0">
                <a:latin typeface="Candara" pitchFamily="34" charset="0"/>
              </a:rPr>
              <a:t> </a:t>
            </a:r>
            <a:r>
              <a:rPr lang="en-US" dirty="0" err="1" smtClean="0">
                <a:latin typeface="Candara" pitchFamily="34" charset="0"/>
              </a:rPr>
              <a:t>kebenaran</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sederhana</a:t>
            </a:r>
            <a:r>
              <a:rPr lang="en-US" dirty="0" smtClean="0">
                <a:latin typeface="Candara" pitchFamily="34" charset="0"/>
              </a:rPr>
              <a:t> </a:t>
            </a:r>
            <a:r>
              <a:rPr lang="en-US" dirty="0" err="1" smtClean="0">
                <a:latin typeface="Candara" pitchFamily="34" charset="0"/>
              </a:rPr>
              <a:t>tergantung</a:t>
            </a:r>
            <a:r>
              <a:rPr lang="en-US" dirty="0" smtClean="0">
                <a:latin typeface="Candara" pitchFamily="34" charset="0"/>
              </a:rPr>
              <a:t> p</a:t>
            </a:r>
            <a:r>
              <a:rPr lang="id-ID" dirty="0" smtClean="0">
                <a:latin typeface="Candara" pitchFamily="34" charset="0"/>
              </a:rPr>
              <a:t>a</a:t>
            </a:r>
            <a:r>
              <a:rPr lang="en-US" dirty="0" smtClean="0">
                <a:latin typeface="Candara" pitchFamily="34" charset="0"/>
              </a:rPr>
              <a:t>d</a:t>
            </a:r>
            <a:r>
              <a:rPr lang="id-ID" dirty="0" smtClean="0">
                <a:latin typeface="Candara" pitchFamily="34" charset="0"/>
              </a:rPr>
              <a:t>a</a:t>
            </a:r>
            <a:r>
              <a:rPr lang="en-US" dirty="0" smtClean="0">
                <a:latin typeface="Candara" pitchFamily="34" charset="0"/>
              </a:rPr>
              <a:t> </a:t>
            </a:r>
            <a:r>
              <a:rPr lang="en-US" dirty="0" err="1" smtClean="0">
                <a:latin typeface="Candara" pitchFamily="34" charset="0"/>
              </a:rPr>
              <a:t>realitas</a:t>
            </a:r>
            <a:r>
              <a:rPr lang="en-US" dirty="0" smtClean="0">
                <a:latin typeface="Candara" pitchFamily="34" charset="0"/>
              </a:rPr>
              <a:t> </a:t>
            </a:r>
            <a:r>
              <a:rPr lang="en-US" dirty="0" err="1" smtClean="0">
                <a:latin typeface="Candara" pitchFamily="34" charset="0"/>
              </a:rPr>
              <a:t>yg</a:t>
            </a:r>
            <a:r>
              <a:rPr lang="en-US" dirty="0" smtClean="0">
                <a:latin typeface="Candara" pitchFamily="34" charset="0"/>
              </a:rPr>
              <a:t> </a:t>
            </a:r>
            <a:r>
              <a:rPr lang="en-US" dirty="0" err="1" smtClean="0">
                <a:latin typeface="Candara" pitchFamily="34" charset="0"/>
              </a:rPr>
              <a:t>dinyatakan</a:t>
            </a:r>
            <a:r>
              <a:rPr lang="id-ID" dirty="0" smtClean="0">
                <a:latin typeface="Candara" pitchFamily="34" charset="0"/>
              </a:rPr>
              <a:t>.</a:t>
            </a:r>
            <a:endParaRPr lang="en-US" dirty="0" smtClean="0">
              <a:latin typeface="Candara" pitchFamily="34" charset="0"/>
            </a:endParaRPr>
          </a:p>
          <a:p>
            <a:pPr algn="just">
              <a:lnSpc>
                <a:spcPct val="150000"/>
              </a:lnSpc>
            </a:pPr>
            <a:r>
              <a:rPr lang="en-US" dirty="0" err="1" smtClean="0">
                <a:latin typeface="Candara" pitchFamily="34" charset="0"/>
              </a:rPr>
              <a:t>Nilai</a:t>
            </a:r>
            <a:r>
              <a:rPr lang="en-US" dirty="0" smtClean="0">
                <a:latin typeface="Candara" pitchFamily="34" charset="0"/>
              </a:rPr>
              <a:t> </a:t>
            </a:r>
            <a:r>
              <a:rPr lang="en-US" dirty="0" err="1" smtClean="0">
                <a:latin typeface="Candara" pitchFamily="34" charset="0"/>
              </a:rPr>
              <a:t>kebenaran</a:t>
            </a:r>
            <a:r>
              <a:rPr lang="en-US" dirty="0" smtClean="0">
                <a:latin typeface="Candara" pitchFamily="34" charset="0"/>
              </a:rPr>
              <a:t> </a:t>
            </a:r>
            <a:r>
              <a:rPr lang="en-US" b="1" dirty="0" err="1" smtClean="0">
                <a:latin typeface="Candara" pitchFamily="34" charset="0"/>
              </a:rPr>
              <a:t>pernyataan</a:t>
            </a:r>
            <a:r>
              <a:rPr lang="en-US" b="1" dirty="0" smtClean="0">
                <a:latin typeface="Candara" pitchFamily="34" charset="0"/>
              </a:rPr>
              <a:t> </a:t>
            </a:r>
            <a:r>
              <a:rPr lang="en-US" b="1" dirty="0" err="1" smtClean="0">
                <a:latin typeface="Candara" pitchFamily="34" charset="0"/>
              </a:rPr>
              <a:t>majemuk</a:t>
            </a:r>
            <a:r>
              <a:rPr lang="en-US" b="1" dirty="0" smtClean="0">
                <a:latin typeface="Candara" pitchFamily="34" charset="0"/>
              </a:rPr>
              <a:t> </a:t>
            </a:r>
            <a:r>
              <a:rPr lang="en-US" dirty="0" err="1" smtClean="0">
                <a:latin typeface="Candara" pitchFamily="34" charset="0"/>
              </a:rPr>
              <a:t>tergantung</a:t>
            </a:r>
            <a:r>
              <a:rPr lang="en-US" dirty="0" smtClean="0">
                <a:latin typeface="Candara" pitchFamily="34" charset="0"/>
              </a:rPr>
              <a:t> p</a:t>
            </a:r>
            <a:r>
              <a:rPr lang="id-ID" dirty="0" smtClean="0">
                <a:latin typeface="Candara" pitchFamily="34" charset="0"/>
              </a:rPr>
              <a:t>a</a:t>
            </a:r>
            <a:r>
              <a:rPr lang="en-US" dirty="0" smtClean="0">
                <a:latin typeface="Candara" pitchFamily="34" charset="0"/>
              </a:rPr>
              <a:t>d</a:t>
            </a:r>
            <a:r>
              <a:rPr lang="id-ID" dirty="0" smtClean="0">
                <a:latin typeface="Candara" pitchFamily="34" charset="0"/>
              </a:rPr>
              <a:t>a</a:t>
            </a:r>
            <a:r>
              <a:rPr lang="en-US" dirty="0" smtClean="0">
                <a:latin typeface="Candara" pitchFamily="34" charset="0"/>
              </a:rPr>
              <a:t> </a:t>
            </a:r>
            <a:r>
              <a:rPr lang="en-US" dirty="0" err="1" smtClean="0">
                <a:latin typeface="Candara" pitchFamily="34" charset="0"/>
              </a:rPr>
              <a:t>nilai</a:t>
            </a:r>
            <a:r>
              <a:rPr lang="en-US" dirty="0" smtClean="0">
                <a:latin typeface="Candara" pitchFamily="34" charset="0"/>
              </a:rPr>
              <a:t> </a:t>
            </a:r>
            <a:r>
              <a:rPr lang="en-US" dirty="0" err="1" smtClean="0">
                <a:latin typeface="Candara" pitchFamily="34" charset="0"/>
              </a:rPr>
              <a:t>kebenaran</a:t>
            </a:r>
            <a:r>
              <a:rPr lang="en-US" dirty="0" smtClean="0">
                <a:latin typeface="Candara" pitchFamily="34" charset="0"/>
              </a:rPr>
              <a:t> </a:t>
            </a:r>
            <a:r>
              <a:rPr lang="en-US" dirty="0" err="1" smtClean="0">
                <a:latin typeface="Candara" pitchFamily="34" charset="0"/>
              </a:rPr>
              <a:t>pernyataan</a:t>
            </a:r>
            <a:r>
              <a:rPr lang="id-ID" dirty="0" smtClean="0">
                <a:latin typeface="Candara" pitchFamily="34" charset="0"/>
              </a:rPr>
              <a:t>-pernyataan</a:t>
            </a:r>
            <a:r>
              <a:rPr lang="en-US" dirty="0" smtClean="0">
                <a:latin typeface="Candara" pitchFamily="34" charset="0"/>
              </a:rPr>
              <a:t> </a:t>
            </a:r>
            <a:r>
              <a:rPr lang="en-US" dirty="0" err="1" smtClean="0">
                <a:latin typeface="Candara" pitchFamily="34" charset="0"/>
              </a:rPr>
              <a:t>sederhana</a:t>
            </a:r>
            <a:r>
              <a:rPr lang="en-US" dirty="0" smtClean="0">
                <a:latin typeface="Candara" pitchFamily="34" charset="0"/>
              </a:rPr>
              <a:t> </a:t>
            </a:r>
            <a:r>
              <a:rPr lang="en-US" dirty="0" err="1" smtClean="0">
                <a:latin typeface="Candara" pitchFamily="34" charset="0"/>
              </a:rPr>
              <a:t>yg</a:t>
            </a:r>
            <a:r>
              <a:rPr lang="en-US" dirty="0" smtClean="0">
                <a:latin typeface="Candara" pitchFamily="34" charset="0"/>
              </a:rPr>
              <a:t> </a:t>
            </a:r>
            <a:r>
              <a:rPr lang="en-US" dirty="0" err="1" smtClean="0">
                <a:latin typeface="Candara" pitchFamily="34" charset="0"/>
              </a:rPr>
              <a:t>menyusunnya</a:t>
            </a:r>
            <a:r>
              <a:rPr lang="en-US" dirty="0" smtClean="0">
                <a:latin typeface="Candara" pitchFamily="34" charset="0"/>
              </a:rPr>
              <a:t> </a:t>
            </a:r>
            <a:r>
              <a:rPr lang="en-US" dirty="0" err="1" smtClean="0">
                <a:latin typeface="Candara" pitchFamily="34" charset="0"/>
              </a:rPr>
              <a:t>dan</a:t>
            </a:r>
            <a:r>
              <a:rPr lang="en-US" dirty="0" smtClean="0">
                <a:latin typeface="Candara" pitchFamily="34" charset="0"/>
              </a:rPr>
              <a:t> </a:t>
            </a:r>
            <a:r>
              <a:rPr lang="en-US" dirty="0" err="1" smtClean="0">
                <a:latin typeface="Candara" pitchFamily="34" charset="0"/>
              </a:rPr>
              <a:t>kata</a:t>
            </a:r>
            <a:r>
              <a:rPr lang="en-US" dirty="0" smtClean="0">
                <a:latin typeface="Candara" pitchFamily="34" charset="0"/>
              </a:rPr>
              <a:t> </a:t>
            </a:r>
            <a:r>
              <a:rPr lang="en-US" dirty="0" err="1" smtClean="0">
                <a:latin typeface="Candara" pitchFamily="34" charset="0"/>
              </a:rPr>
              <a:t>hubung</a:t>
            </a:r>
            <a:r>
              <a:rPr lang="en-US" dirty="0" smtClean="0">
                <a:latin typeface="Candara" pitchFamily="34" charset="0"/>
              </a:rPr>
              <a:t> </a:t>
            </a:r>
            <a:r>
              <a:rPr lang="en-US" dirty="0" err="1" smtClean="0">
                <a:latin typeface="Candara" pitchFamily="34" charset="0"/>
              </a:rPr>
              <a:t>kalimat</a:t>
            </a:r>
            <a:r>
              <a:rPr lang="en-US" dirty="0" smtClean="0">
                <a:latin typeface="Candara" pitchFamily="34" charset="0"/>
              </a:rPr>
              <a:t> </a:t>
            </a:r>
            <a:r>
              <a:rPr lang="en-US" dirty="0" err="1" smtClean="0">
                <a:latin typeface="Candara" pitchFamily="34" charset="0"/>
              </a:rPr>
              <a:t>yg</a:t>
            </a:r>
            <a:r>
              <a:rPr lang="en-US" dirty="0" smtClean="0">
                <a:latin typeface="Candara" pitchFamily="34" charset="0"/>
              </a:rPr>
              <a:t> </a:t>
            </a:r>
            <a:r>
              <a:rPr lang="en-US" dirty="0" err="1" smtClean="0">
                <a:latin typeface="Candara" pitchFamily="34" charset="0"/>
              </a:rPr>
              <a:t>digunakan</a:t>
            </a:r>
            <a:r>
              <a:rPr lang="id-ID" dirty="0" smtClean="0">
                <a:latin typeface="Candara" pitchFamily="34" charset="0"/>
              </a:rPr>
              <a:t>.</a:t>
            </a:r>
            <a:endParaRPr lang="en-US" dirty="0">
              <a:latin typeface="Candara" pitchFamily="34" charset="0"/>
            </a:endParaRP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14</a:t>
            </a:fld>
            <a:endParaRPr lang="en-US"/>
          </a:p>
        </p:txBody>
      </p:sp>
      <p:sp>
        <p:nvSpPr>
          <p:cNvPr id="5" name="Content Placeholder 4"/>
          <p:cNvSpPr>
            <a:spLocks noGrp="1"/>
          </p:cNvSpPr>
          <p:nvPr>
            <p:ph sz="quarter" idx="1"/>
          </p:nvPr>
        </p:nvSpPr>
        <p:spPr/>
        <p:txBody>
          <a:bodyPr>
            <a:noAutofit/>
          </a:bodyPr>
          <a:lstStyle/>
          <a:p>
            <a:pPr algn="just">
              <a:lnSpc>
                <a:spcPct val="150000"/>
              </a:lnSpc>
              <a:buNone/>
            </a:pPr>
            <a:r>
              <a:rPr lang="id-ID" sz="2400" dirty="0" smtClean="0">
                <a:latin typeface="Candara" pitchFamily="34" charset="0"/>
              </a:rPr>
              <a:t>Tentukan nilai kebenaran dari 5 contoh diatas!</a:t>
            </a:r>
            <a:endParaRPr lang="en-US" sz="2400" dirty="0" smtClean="0">
              <a:latin typeface="Candara" pitchFamily="34" charset="0"/>
            </a:endParaRPr>
          </a:p>
          <a:p>
            <a:pPr algn="just">
              <a:lnSpc>
                <a:spcPct val="150000"/>
              </a:lnSpc>
              <a:buNone/>
            </a:pPr>
            <a:r>
              <a:rPr lang="id-ID" sz="2400" dirty="0" smtClean="0">
                <a:latin typeface="Candara" pitchFamily="34" charset="0"/>
              </a:rPr>
              <a:t>1</a:t>
            </a:r>
            <a:r>
              <a:rPr lang="id-ID" sz="2400" dirty="0" smtClean="0">
                <a:latin typeface="Candara" pitchFamily="34" charset="0"/>
              </a:rPr>
              <a:t>. Rambut saya berwarna hitam.</a:t>
            </a:r>
          </a:p>
          <a:p>
            <a:pPr algn="just">
              <a:lnSpc>
                <a:spcPct val="150000"/>
              </a:lnSpc>
              <a:buNone/>
            </a:pPr>
            <a:r>
              <a:rPr lang="id-ID" sz="2400" dirty="0" smtClean="0">
                <a:latin typeface="Candara" pitchFamily="34" charset="0"/>
              </a:rPr>
              <a:t>2. Ibukota negara Indonesia adalah Jakarta. </a:t>
            </a:r>
          </a:p>
          <a:p>
            <a:pPr algn="just">
              <a:lnSpc>
                <a:spcPct val="150000"/>
              </a:lnSpc>
              <a:buNone/>
            </a:pPr>
            <a:r>
              <a:rPr lang="id-ID" sz="2400" dirty="0" smtClean="0">
                <a:latin typeface="Candara" pitchFamily="34" charset="0"/>
              </a:rPr>
              <a:t>3. Matahari terbit pada malam hari</a:t>
            </a:r>
            <a:r>
              <a:rPr lang="id-ID" sz="2400" dirty="0" smtClean="0">
                <a:latin typeface="Candara" pitchFamily="34" charset="0"/>
              </a:rPr>
              <a:t>.</a:t>
            </a:r>
            <a:endParaRPr lang="id-ID" sz="2400" dirty="0" smtClean="0">
              <a:latin typeface="Candar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Variabel</a:t>
            </a:r>
            <a:r>
              <a:rPr lang="en-US" dirty="0" smtClean="0"/>
              <a:t> </a:t>
            </a:r>
            <a:r>
              <a:rPr lang="en-US" dirty="0" err="1" smtClean="0"/>
              <a:t>dan</a:t>
            </a:r>
            <a:r>
              <a:rPr lang="en-US" dirty="0" smtClean="0"/>
              <a:t> </a:t>
            </a:r>
            <a:r>
              <a:rPr lang="en-US" dirty="0" err="1" smtClean="0"/>
              <a:t>Konstanta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15</a:t>
            </a:fld>
            <a:endParaRPr lang="en-US"/>
          </a:p>
        </p:txBody>
      </p:sp>
      <p:sp>
        <p:nvSpPr>
          <p:cNvPr id="3" name="Content Placeholder 2"/>
          <p:cNvSpPr>
            <a:spLocks noGrp="1"/>
          </p:cNvSpPr>
          <p:nvPr>
            <p:ph sz="quarter" idx="1"/>
          </p:nvPr>
        </p:nvSpPr>
        <p:spPr/>
        <p:txBody>
          <a:bodyPr>
            <a:noAutofit/>
          </a:bodyPr>
          <a:lstStyle/>
          <a:p>
            <a:pPr algn="just">
              <a:lnSpc>
                <a:spcPct val="150000"/>
              </a:lnSpc>
            </a:pPr>
            <a:r>
              <a:rPr lang="en-US" sz="2800" dirty="0" err="1" smtClean="0">
                <a:latin typeface="Candara" pitchFamily="34" charset="0"/>
              </a:rPr>
              <a:t>Definisi</a:t>
            </a:r>
            <a:r>
              <a:rPr lang="en-US" sz="2800" dirty="0" smtClean="0">
                <a:latin typeface="Candara" pitchFamily="34" charset="0"/>
              </a:rPr>
              <a:t>:</a:t>
            </a:r>
          </a:p>
          <a:p>
            <a:pPr marL="514350" indent="-514350" algn="just">
              <a:lnSpc>
                <a:spcPct val="150000"/>
              </a:lnSpc>
              <a:buFont typeface="Wingdings" pitchFamily="2" charset="2"/>
              <a:buChar char="§"/>
            </a:pPr>
            <a:r>
              <a:rPr lang="en-US" sz="2800" i="1" dirty="0" err="1" smtClean="0">
                <a:latin typeface="Candara" pitchFamily="34" charset="0"/>
              </a:rPr>
              <a:t>Variabel</a:t>
            </a:r>
            <a:r>
              <a:rPr lang="en-US" sz="2800" dirty="0" smtClean="0">
                <a:latin typeface="Candara" pitchFamily="34" charset="0"/>
              </a:rPr>
              <a:t> ad</a:t>
            </a:r>
            <a:r>
              <a:rPr lang="id-ID" sz="2800" dirty="0" smtClean="0">
                <a:latin typeface="Candara" pitchFamily="34" charset="0"/>
              </a:rPr>
              <a:t>alah</a:t>
            </a:r>
            <a:r>
              <a:rPr lang="en-US" sz="2800" dirty="0" smtClean="0">
                <a:latin typeface="Candara" pitchFamily="34" charset="0"/>
              </a:rPr>
              <a:t> </a:t>
            </a:r>
            <a:r>
              <a:rPr lang="en-US" sz="2800" dirty="0" err="1" smtClean="0">
                <a:latin typeface="Candara" pitchFamily="34" charset="0"/>
              </a:rPr>
              <a:t>simbol</a:t>
            </a:r>
            <a:r>
              <a:rPr lang="en-US" sz="2800" dirty="0" smtClean="0">
                <a:latin typeface="Candara" pitchFamily="34" charset="0"/>
              </a:rPr>
              <a:t> </a:t>
            </a:r>
            <a:r>
              <a:rPr lang="en-US" sz="2800" dirty="0" err="1" smtClean="0">
                <a:latin typeface="Candara" pitchFamily="34" charset="0"/>
              </a:rPr>
              <a:t>untuk</a:t>
            </a:r>
            <a:r>
              <a:rPr lang="en-US" sz="2800" dirty="0" smtClean="0">
                <a:latin typeface="Candara" pitchFamily="34" charset="0"/>
              </a:rPr>
              <a:t> </a:t>
            </a:r>
            <a:r>
              <a:rPr lang="en-US" sz="2800" dirty="0" err="1" smtClean="0">
                <a:latin typeface="Candara" pitchFamily="34" charset="0"/>
              </a:rPr>
              <a:t>menunjuk</a:t>
            </a:r>
            <a:r>
              <a:rPr lang="en-US" sz="2800" dirty="0" smtClean="0">
                <a:latin typeface="Candara" pitchFamily="34" charset="0"/>
              </a:rPr>
              <a:t> </a:t>
            </a:r>
            <a:r>
              <a:rPr lang="en-US" sz="2800" dirty="0" err="1" smtClean="0">
                <a:latin typeface="Candara" pitchFamily="34" charset="0"/>
              </a:rPr>
              <a:t>suatu</a:t>
            </a:r>
            <a:r>
              <a:rPr lang="en-US" sz="2800" dirty="0" smtClean="0">
                <a:latin typeface="Candara" pitchFamily="34" charset="0"/>
              </a:rPr>
              <a:t> </a:t>
            </a:r>
            <a:r>
              <a:rPr lang="en-US" sz="2800" dirty="0" err="1" smtClean="0">
                <a:latin typeface="Candara" pitchFamily="34" charset="0"/>
              </a:rPr>
              <a:t>anggota</a:t>
            </a:r>
            <a:r>
              <a:rPr lang="en-US" sz="2800" dirty="0" smtClean="0">
                <a:latin typeface="Candara" pitchFamily="34" charset="0"/>
              </a:rPr>
              <a:t> y</a:t>
            </a:r>
            <a:r>
              <a:rPr lang="id-ID" sz="2800" dirty="0" smtClean="0">
                <a:latin typeface="Candara" pitchFamily="34" charset="0"/>
              </a:rPr>
              <a:t>an</a:t>
            </a:r>
            <a:r>
              <a:rPr lang="en-US" sz="2800" dirty="0" smtClean="0">
                <a:latin typeface="Candara" pitchFamily="34" charset="0"/>
              </a:rPr>
              <a:t>g </a:t>
            </a:r>
            <a:r>
              <a:rPr lang="en-US" sz="2800" dirty="0" err="1" smtClean="0">
                <a:latin typeface="Candara" pitchFamily="34" charset="0"/>
              </a:rPr>
              <a:t>belum</a:t>
            </a:r>
            <a:r>
              <a:rPr lang="en-US" sz="2800" dirty="0" smtClean="0">
                <a:latin typeface="Candara" pitchFamily="34" charset="0"/>
              </a:rPr>
              <a:t> </a:t>
            </a:r>
            <a:r>
              <a:rPr lang="en-US" sz="2800" dirty="0" err="1" smtClean="0">
                <a:latin typeface="Candara" pitchFamily="34" charset="0"/>
              </a:rPr>
              <a:t>spesifik</a:t>
            </a:r>
            <a:r>
              <a:rPr lang="en-US" sz="2800" dirty="0" smtClean="0">
                <a:latin typeface="Candara" pitchFamily="34" charset="0"/>
              </a:rPr>
              <a:t> d</a:t>
            </a:r>
            <a:r>
              <a:rPr lang="id-ID" sz="2800" dirty="0" smtClean="0">
                <a:latin typeface="Candara" pitchFamily="34" charset="0"/>
              </a:rPr>
              <a:t>a</a:t>
            </a:r>
            <a:r>
              <a:rPr lang="en-US" sz="2800" dirty="0" smtClean="0">
                <a:latin typeface="Candara" pitchFamily="34" charset="0"/>
              </a:rPr>
              <a:t>l</a:t>
            </a:r>
            <a:r>
              <a:rPr lang="id-ID" sz="2800" dirty="0" smtClean="0">
                <a:latin typeface="Candara" pitchFamily="34" charset="0"/>
              </a:rPr>
              <a:t>a</a:t>
            </a:r>
            <a:r>
              <a:rPr lang="en-US" sz="2800" dirty="0" smtClean="0">
                <a:latin typeface="Candara" pitchFamily="34" charset="0"/>
              </a:rPr>
              <a:t>m </a:t>
            </a:r>
            <a:r>
              <a:rPr lang="en-US" sz="2800" dirty="0" err="1" smtClean="0">
                <a:latin typeface="Candara" pitchFamily="34" charset="0"/>
              </a:rPr>
              <a:t>semesta</a:t>
            </a:r>
            <a:r>
              <a:rPr lang="en-US" sz="2800" dirty="0" smtClean="0">
                <a:latin typeface="Candara" pitchFamily="34" charset="0"/>
              </a:rPr>
              <a:t> </a:t>
            </a:r>
            <a:r>
              <a:rPr lang="en-US" sz="2800" dirty="0" err="1" smtClean="0">
                <a:latin typeface="Candara" pitchFamily="34" charset="0"/>
              </a:rPr>
              <a:t>pembicaraan</a:t>
            </a:r>
            <a:r>
              <a:rPr lang="id-ID" sz="2800" dirty="0" smtClean="0">
                <a:latin typeface="Candara" pitchFamily="34" charset="0"/>
              </a:rPr>
              <a:t>.</a:t>
            </a:r>
            <a:endParaRPr lang="en-US" sz="2800" dirty="0" smtClean="0">
              <a:latin typeface="Candara" pitchFamily="34" charset="0"/>
            </a:endParaRPr>
          </a:p>
          <a:p>
            <a:pPr marL="514350" indent="-514350" algn="just">
              <a:lnSpc>
                <a:spcPct val="150000"/>
              </a:lnSpc>
              <a:buFont typeface="Wingdings" pitchFamily="2" charset="2"/>
              <a:buChar char="§"/>
            </a:pPr>
            <a:r>
              <a:rPr lang="en-US" sz="2800" i="1" dirty="0" err="1" smtClean="0">
                <a:latin typeface="Candara" pitchFamily="34" charset="0"/>
              </a:rPr>
              <a:t>Konstanta</a:t>
            </a:r>
            <a:r>
              <a:rPr lang="en-US" sz="2800" dirty="0" smtClean="0">
                <a:latin typeface="Candara" pitchFamily="34" charset="0"/>
              </a:rPr>
              <a:t> ad</a:t>
            </a:r>
            <a:r>
              <a:rPr lang="id-ID" sz="2800" dirty="0" smtClean="0">
                <a:latin typeface="Candara" pitchFamily="34" charset="0"/>
              </a:rPr>
              <a:t>alah</a:t>
            </a:r>
            <a:r>
              <a:rPr lang="en-US" sz="2800" dirty="0" smtClean="0">
                <a:latin typeface="Candara" pitchFamily="34" charset="0"/>
              </a:rPr>
              <a:t> </a:t>
            </a:r>
            <a:r>
              <a:rPr lang="en-US" sz="2800" dirty="0" err="1" smtClean="0">
                <a:latin typeface="Candara" pitchFamily="34" charset="0"/>
              </a:rPr>
              <a:t>simbol</a:t>
            </a:r>
            <a:r>
              <a:rPr lang="en-US" sz="2800" dirty="0" smtClean="0">
                <a:latin typeface="Candara" pitchFamily="34" charset="0"/>
              </a:rPr>
              <a:t> </a:t>
            </a:r>
            <a:r>
              <a:rPr lang="en-US" sz="2800" dirty="0" err="1" smtClean="0">
                <a:latin typeface="Candara" pitchFamily="34" charset="0"/>
              </a:rPr>
              <a:t>untuk</a:t>
            </a:r>
            <a:r>
              <a:rPr lang="en-US" sz="2800" dirty="0" smtClean="0">
                <a:latin typeface="Candara" pitchFamily="34" charset="0"/>
              </a:rPr>
              <a:t> </a:t>
            </a:r>
            <a:r>
              <a:rPr lang="en-US" sz="2800" dirty="0" err="1" smtClean="0">
                <a:latin typeface="Candara" pitchFamily="34" charset="0"/>
              </a:rPr>
              <a:t>menunjuk</a:t>
            </a:r>
            <a:r>
              <a:rPr lang="en-US" sz="2800" dirty="0" smtClean="0">
                <a:latin typeface="Candara" pitchFamily="34" charset="0"/>
              </a:rPr>
              <a:t> </a:t>
            </a:r>
            <a:r>
              <a:rPr lang="en-US" sz="2800" dirty="0" err="1" smtClean="0">
                <a:latin typeface="Candara" pitchFamily="34" charset="0"/>
              </a:rPr>
              <a:t>suatu</a:t>
            </a:r>
            <a:r>
              <a:rPr lang="en-US" sz="2800" dirty="0" smtClean="0">
                <a:latin typeface="Candara" pitchFamily="34" charset="0"/>
              </a:rPr>
              <a:t> </a:t>
            </a:r>
            <a:r>
              <a:rPr lang="en-US" sz="2800" dirty="0" err="1" smtClean="0">
                <a:latin typeface="Candara" pitchFamily="34" charset="0"/>
              </a:rPr>
              <a:t>anggota</a:t>
            </a:r>
            <a:r>
              <a:rPr lang="en-US" sz="2800" dirty="0" smtClean="0">
                <a:latin typeface="Candara" pitchFamily="34" charset="0"/>
              </a:rPr>
              <a:t> </a:t>
            </a:r>
            <a:r>
              <a:rPr lang="en-US" sz="2800" dirty="0" err="1" smtClean="0">
                <a:latin typeface="Candara" pitchFamily="34" charset="0"/>
              </a:rPr>
              <a:t>tertentu</a:t>
            </a:r>
            <a:r>
              <a:rPr lang="en-US" sz="2800" dirty="0" smtClean="0">
                <a:latin typeface="Candara" pitchFamily="34" charset="0"/>
              </a:rPr>
              <a:t> (y</a:t>
            </a:r>
            <a:r>
              <a:rPr lang="id-ID" sz="2800" dirty="0" smtClean="0">
                <a:latin typeface="Candara" pitchFamily="34" charset="0"/>
              </a:rPr>
              <a:t>an</a:t>
            </a:r>
            <a:r>
              <a:rPr lang="en-US" sz="2800" dirty="0" smtClean="0">
                <a:latin typeface="Candara" pitchFamily="34" charset="0"/>
              </a:rPr>
              <a:t>g s</a:t>
            </a:r>
            <a:r>
              <a:rPr lang="id-ID" sz="2800" dirty="0" smtClean="0">
                <a:latin typeface="Candara" pitchFamily="34" charset="0"/>
              </a:rPr>
              <a:t>u</a:t>
            </a:r>
            <a:r>
              <a:rPr lang="en-US" sz="2800" dirty="0" smtClean="0">
                <a:latin typeface="Candara" pitchFamily="34" charset="0"/>
              </a:rPr>
              <a:t>d</a:t>
            </a:r>
            <a:r>
              <a:rPr lang="id-ID" sz="2800" dirty="0" smtClean="0">
                <a:latin typeface="Candara" pitchFamily="34" charset="0"/>
              </a:rPr>
              <a:t>a</a:t>
            </a:r>
            <a:r>
              <a:rPr lang="en-US" sz="2800" dirty="0" smtClean="0">
                <a:latin typeface="Candara" pitchFamily="34" charset="0"/>
              </a:rPr>
              <a:t>h </a:t>
            </a:r>
            <a:r>
              <a:rPr lang="en-US" sz="2800" dirty="0" err="1" smtClean="0">
                <a:latin typeface="Candara" pitchFamily="34" charset="0"/>
              </a:rPr>
              <a:t>spesifik</a:t>
            </a:r>
            <a:r>
              <a:rPr lang="en-US" sz="2800" dirty="0" smtClean="0">
                <a:latin typeface="Candara" pitchFamily="34" charset="0"/>
              </a:rPr>
              <a:t>) </a:t>
            </a:r>
            <a:r>
              <a:rPr lang="en-US" sz="2800" dirty="0" err="1" smtClean="0">
                <a:latin typeface="Candara" pitchFamily="34" charset="0"/>
              </a:rPr>
              <a:t>dlm</a:t>
            </a:r>
            <a:r>
              <a:rPr lang="en-US" sz="2800" dirty="0" smtClean="0">
                <a:latin typeface="Candara" pitchFamily="34" charset="0"/>
              </a:rPr>
              <a:t> </a:t>
            </a:r>
            <a:r>
              <a:rPr lang="en-US" sz="2800" dirty="0" err="1" smtClean="0">
                <a:latin typeface="Candara" pitchFamily="34" charset="0"/>
              </a:rPr>
              <a:t>semesta</a:t>
            </a:r>
            <a:r>
              <a:rPr lang="en-US" sz="2800" dirty="0" smtClean="0">
                <a:latin typeface="Candara" pitchFamily="34" charset="0"/>
              </a:rPr>
              <a:t> </a:t>
            </a:r>
            <a:r>
              <a:rPr lang="en-US" sz="2800" dirty="0" err="1" smtClean="0">
                <a:latin typeface="Candara" pitchFamily="34" charset="0"/>
              </a:rPr>
              <a:t>pembicaraan</a:t>
            </a:r>
            <a:r>
              <a:rPr lang="id-ID" sz="2800" dirty="0" smtClean="0">
                <a:latin typeface="Candara" pitchFamily="34" charset="0"/>
              </a:rPr>
              <a:t>.</a:t>
            </a:r>
            <a:endParaRPr lang="en-US" sz="2800" dirty="0" smtClean="0">
              <a:latin typeface="Candara" pitchFamily="34" charset="0"/>
            </a:endParaRPr>
          </a:p>
          <a:p>
            <a:pPr marL="514350" indent="-514350" algn="just">
              <a:lnSpc>
                <a:spcPct val="150000"/>
              </a:lnSpc>
              <a:buNone/>
            </a:pPr>
            <a:endParaRPr lang="en-US" sz="2800" dirty="0">
              <a:latin typeface="Candara" pitchFamily="34" charset="0"/>
            </a:endParaRP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Kalimat</a:t>
            </a:r>
            <a:r>
              <a:rPr lang="en-US" dirty="0" smtClean="0"/>
              <a:t> Terbuka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16</a:t>
            </a:fld>
            <a:endParaRPr lang="en-US"/>
          </a:p>
        </p:txBody>
      </p:sp>
      <p:sp>
        <p:nvSpPr>
          <p:cNvPr id="3" name="Content Placeholder 2"/>
          <p:cNvSpPr>
            <a:spLocks noGrp="1"/>
          </p:cNvSpPr>
          <p:nvPr>
            <p:ph sz="quarter" idx="1"/>
          </p:nvPr>
        </p:nvSpPr>
        <p:spPr/>
        <p:txBody>
          <a:bodyPr/>
          <a:lstStyle/>
          <a:p>
            <a:pPr algn="just">
              <a:lnSpc>
                <a:spcPct val="150000"/>
              </a:lnSpc>
              <a:buNone/>
            </a:pPr>
            <a:r>
              <a:rPr lang="en-US" dirty="0" err="1" smtClean="0">
                <a:latin typeface="Candara" pitchFamily="34" charset="0"/>
              </a:rPr>
              <a:t>Definisi</a:t>
            </a:r>
            <a:r>
              <a:rPr lang="en-US" dirty="0" smtClean="0">
                <a:latin typeface="Candara" pitchFamily="34" charset="0"/>
              </a:rPr>
              <a:t>:</a:t>
            </a:r>
          </a:p>
          <a:p>
            <a:pPr algn="just">
              <a:lnSpc>
                <a:spcPct val="150000"/>
              </a:lnSpc>
              <a:buNone/>
            </a:pPr>
            <a:r>
              <a:rPr lang="en-US" i="1" dirty="0" err="1" smtClean="0">
                <a:latin typeface="Candara" pitchFamily="34" charset="0"/>
              </a:rPr>
              <a:t>Kalimat</a:t>
            </a:r>
            <a:r>
              <a:rPr lang="en-US" i="1" dirty="0" smtClean="0">
                <a:latin typeface="Candara" pitchFamily="34" charset="0"/>
              </a:rPr>
              <a:t> </a:t>
            </a:r>
            <a:r>
              <a:rPr lang="en-US" i="1" dirty="0" err="1" smtClean="0">
                <a:latin typeface="Candara" pitchFamily="34" charset="0"/>
              </a:rPr>
              <a:t>terbuka</a:t>
            </a:r>
            <a:r>
              <a:rPr lang="en-US" i="1" dirty="0" smtClean="0">
                <a:latin typeface="Candara" pitchFamily="34" charset="0"/>
              </a:rPr>
              <a:t> </a:t>
            </a:r>
            <a:r>
              <a:rPr lang="en-US" dirty="0" err="1" smtClean="0">
                <a:latin typeface="Candara" pitchFamily="34" charset="0"/>
              </a:rPr>
              <a:t>adalah</a:t>
            </a:r>
            <a:r>
              <a:rPr lang="en-US" dirty="0" smtClean="0">
                <a:latin typeface="Candara" pitchFamily="34" charset="0"/>
              </a:rPr>
              <a:t> </a:t>
            </a:r>
            <a:r>
              <a:rPr lang="en-US" dirty="0" err="1" smtClean="0">
                <a:latin typeface="Candara" pitchFamily="34" charset="0"/>
              </a:rPr>
              <a:t>kalimat</a:t>
            </a:r>
            <a:r>
              <a:rPr lang="en-US" dirty="0" smtClean="0">
                <a:latin typeface="Candara" pitchFamily="34" charset="0"/>
              </a:rPr>
              <a:t> </a:t>
            </a:r>
            <a:r>
              <a:rPr lang="en-US" dirty="0" err="1" smtClean="0">
                <a:latin typeface="Candara" pitchFamily="34" charset="0"/>
              </a:rPr>
              <a:t>yg</a:t>
            </a:r>
            <a:r>
              <a:rPr lang="en-US" dirty="0" smtClean="0">
                <a:latin typeface="Candara" pitchFamily="34" charset="0"/>
              </a:rPr>
              <a:t> </a:t>
            </a:r>
            <a:r>
              <a:rPr lang="en-US" dirty="0" err="1" smtClean="0">
                <a:latin typeface="Candara" pitchFamily="34" charset="0"/>
              </a:rPr>
              <a:t>mengandung</a:t>
            </a:r>
            <a:r>
              <a:rPr lang="en-US" dirty="0" smtClean="0">
                <a:latin typeface="Candara" pitchFamily="34" charset="0"/>
              </a:rPr>
              <a:t> </a:t>
            </a:r>
            <a:r>
              <a:rPr lang="en-US" dirty="0" err="1" smtClean="0">
                <a:latin typeface="Candara" pitchFamily="34" charset="0"/>
              </a:rPr>
              <a:t>variabel</a:t>
            </a:r>
            <a:r>
              <a:rPr lang="en-US" dirty="0" smtClean="0">
                <a:latin typeface="Candara" pitchFamily="34" charset="0"/>
              </a:rPr>
              <a:t>, </a:t>
            </a:r>
            <a:r>
              <a:rPr lang="en-US" dirty="0" err="1" smtClean="0">
                <a:latin typeface="Candara" pitchFamily="34" charset="0"/>
              </a:rPr>
              <a:t>sedemikian</a:t>
            </a:r>
            <a:r>
              <a:rPr lang="en-US" dirty="0" smtClean="0">
                <a:latin typeface="Candara" pitchFamily="34" charset="0"/>
              </a:rPr>
              <a:t> s</a:t>
            </a:r>
            <a:r>
              <a:rPr lang="id-ID" dirty="0" smtClean="0">
                <a:latin typeface="Candara" pitchFamily="34" charset="0"/>
              </a:rPr>
              <a:t>e</a:t>
            </a:r>
            <a:r>
              <a:rPr lang="en-US" dirty="0" smtClean="0">
                <a:latin typeface="Candara" pitchFamily="34" charset="0"/>
              </a:rPr>
              <a:t>h</a:t>
            </a:r>
            <a:r>
              <a:rPr lang="id-ID" dirty="0" smtClean="0">
                <a:latin typeface="Candara" pitchFamily="34" charset="0"/>
              </a:rPr>
              <a:t>ing</a:t>
            </a:r>
            <a:r>
              <a:rPr lang="en-US" dirty="0" smtClean="0">
                <a:latin typeface="Candara" pitchFamily="34" charset="0"/>
              </a:rPr>
              <a:t>g</a:t>
            </a:r>
            <a:r>
              <a:rPr lang="id-ID" dirty="0" smtClean="0">
                <a:latin typeface="Candara" pitchFamily="34" charset="0"/>
              </a:rPr>
              <a:t>a</a:t>
            </a:r>
            <a:r>
              <a:rPr lang="en-US" dirty="0" smtClean="0">
                <a:latin typeface="Candara" pitchFamily="34" charset="0"/>
              </a:rPr>
              <a:t> </a:t>
            </a:r>
            <a:r>
              <a:rPr lang="en-US" dirty="0" err="1" smtClean="0">
                <a:latin typeface="Candara" pitchFamily="34" charset="0"/>
              </a:rPr>
              <a:t>jika</a:t>
            </a:r>
            <a:r>
              <a:rPr lang="en-US" dirty="0" smtClean="0">
                <a:latin typeface="Candara" pitchFamily="34" charset="0"/>
              </a:rPr>
              <a:t> </a:t>
            </a:r>
            <a:r>
              <a:rPr lang="en-US" dirty="0" err="1" smtClean="0">
                <a:latin typeface="Candara" pitchFamily="34" charset="0"/>
              </a:rPr>
              <a:t>kita</a:t>
            </a:r>
            <a:r>
              <a:rPr lang="en-US" dirty="0" smtClean="0">
                <a:latin typeface="Candara" pitchFamily="34" charset="0"/>
              </a:rPr>
              <a:t> </a:t>
            </a:r>
            <a:r>
              <a:rPr lang="en-US" dirty="0" err="1" smtClean="0">
                <a:latin typeface="Candara" pitchFamily="34" charset="0"/>
              </a:rPr>
              <a:t>mensubstitusikan</a:t>
            </a:r>
            <a:r>
              <a:rPr lang="en-US" dirty="0" smtClean="0">
                <a:latin typeface="Candara" pitchFamily="34" charset="0"/>
              </a:rPr>
              <a:t> </a:t>
            </a:r>
            <a:r>
              <a:rPr lang="en-US" dirty="0" err="1" smtClean="0">
                <a:latin typeface="Candara" pitchFamily="34" charset="0"/>
              </a:rPr>
              <a:t>variabel</a:t>
            </a:r>
            <a:r>
              <a:rPr lang="en-US" dirty="0" smtClean="0">
                <a:latin typeface="Candara" pitchFamily="34" charset="0"/>
              </a:rPr>
              <a:t> dg </a:t>
            </a:r>
            <a:r>
              <a:rPr lang="en-US" dirty="0" err="1" smtClean="0">
                <a:latin typeface="Candara" pitchFamily="34" charset="0"/>
              </a:rPr>
              <a:t>konstanta</a:t>
            </a:r>
            <a:r>
              <a:rPr lang="en-US" dirty="0" smtClean="0">
                <a:latin typeface="Candara" pitchFamily="34" charset="0"/>
              </a:rPr>
              <a:t> </a:t>
            </a:r>
            <a:r>
              <a:rPr lang="en-US" dirty="0" err="1" smtClean="0">
                <a:latin typeface="Candara" pitchFamily="34" charset="0"/>
              </a:rPr>
              <a:t>di</a:t>
            </a:r>
            <a:r>
              <a:rPr lang="en-US" dirty="0" smtClean="0">
                <a:latin typeface="Candara" pitchFamily="34" charset="0"/>
              </a:rPr>
              <a:t> d</a:t>
            </a:r>
            <a:r>
              <a:rPr lang="id-ID" dirty="0" smtClean="0">
                <a:latin typeface="Candara" pitchFamily="34" charset="0"/>
              </a:rPr>
              <a:t>a</a:t>
            </a:r>
            <a:r>
              <a:rPr lang="en-US" dirty="0" smtClean="0">
                <a:latin typeface="Candara" pitchFamily="34" charset="0"/>
              </a:rPr>
              <a:t>l</a:t>
            </a:r>
            <a:r>
              <a:rPr lang="id-ID" dirty="0" smtClean="0">
                <a:latin typeface="Candara" pitchFamily="34" charset="0"/>
              </a:rPr>
              <a:t>a</a:t>
            </a:r>
            <a:r>
              <a:rPr lang="en-US" dirty="0" smtClean="0">
                <a:latin typeface="Candara" pitchFamily="34" charset="0"/>
              </a:rPr>
              <a:t>m </a:t>
            </a:r>
            <a:r>
              <a:rPr lang="en-US" dirty="0" err="1" smtClean="0">
                <a:latin typeface="Candara" pitchFamily="34" charset="0"/>
              </a:rPr>
              <a:t>semesta</a:t>
            </a:r>
            <a:r>
              <a:rPr lang="en-US" dirty="0" smtClean="0">
                <a:latin typeface="Candara" pitchFamily="34" charset="0"/>
              </a:rPr>
              <a:t> </a:t>
            </a:r>
            <a:r>
              <a:rPr lang="en-US" dirty="0" err="1" smtClean="0">
                <a:latin typeface="Candara" pitchFamily="34" charset="0"/>
              </a:rPr>
              <a:t>pembicaraannya</a:t>
            </a:r>
            <a:r>
              <a:rPr lang="en-US" dirty="0" smtClean="0">
                <a:latin typeface="Candara" pitchFamily="34" charset="0"/>
              </a:rPr>
              <a:t>, </a:t>
            </a:r>
            <a:r>
              <a:rPr lang="en-US" dirty="0" err="1" smtClean="0">
                <a:latin typeface="Candara" pitchFamily="34" charset="0"/>
              </a:rPr>
              <a:t>kalimat</a:t>
            </a:r>
            <a:r>
              <a:rPr lang="en-US" dirty="0" smtClean="0">
                <a:latin typeface="Candara" pitchFamily="34" charset="0"/>
              </a:rPr>
              <a:t> </a:t>
            </a:r>
            <a:r>
              <a:rPr lang="en-US" dirty="0" err="1" smtClean="0">
                <a:latin typeface="Candara" pitchFamily="34" charset="0"/>
              </a:rPr>
              <a:t>terbuka</a:t>
            </a:r>
            <a:r>
              <a:rPr lang="en-US" dirty="0" smtClean="0">
                <a:latin typeface="Candara" pitchFamily="34" charset="0"/>
              </a:rPr>
              <a:t> </a:t>
            </a:r>
            <a:r>
              <a:rPr lang="en-US" dirty="0" err="1" smtClean="0">
                <a:latin typeface="Candara" pitchFamily="34" charset="0"/>
              </a:rPr>
              <a:t>itu</a:t>
            </a:r>
            <a:r>
              <a:rPr lang="en-US" dirty="0" smtClean="0">
                <a:latin typeface="Candara" pitchFamily="34" charset="0"/>
              </a:rPr>
              <a:t> </a:t>
            </a:r>
            <a:r>
              <a:rPr lang="en-US" dirty="0" err="1" smtClean="0">
                <a:latin typeface="Candara" pitchFamily="34" charset="0"/>
              </a:rPr>
              <a:t>menjadi</a:t>
            </a:r>
            <a:r>
              <a:rPr lang="en-US" dirty="0" smtClean="0">
                <a:latin typeface="Candara" pitchFamily="34" charset="0"/>
              </a:rPr>
              <a:t> </a:t>
            </a:r>
            <a:r>
              <a:rPr lang="en-US" i="1" dirty="0" err="1" smtClean="0">
                <a:latin typeface="Candara" pitchFamily="34" charset="0"/>
              </a:rPr>
              <a:t>pernyataan</a:t>
            </a:r>
            <a:r>
              <a:rPr lang="en-US" i="1" dirty="0" smtClean="0">
                <a:latin typeface="Candara" pitchFamily="34" charset="0"/>
              </a:rPr>
              <a:t>.</a:t>
            </a:r>
            <a:endParaRPr lang="en-US" dirty="0">
              <a:latin typeface="Candara" pitchFamily="34" charset="0"/>
            </a:endParaRPr>
          </a:p>
        </p:txBody>
      </p:sp>
    </p:spTree>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Contoh</a:t>
            </a:r>
            <a:r>
              <a:rPr lang="en-US" dirty="0" smtClean="0"/>
              <a: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17</a:t>
            </a:fld>
            <a:endParaRPr lang="en-US"/>
          </a:p>
        </p:txBody>
      </p:sp>
      <p:sp>
        <p:nvSpPr>
          <p:cNvPr id="3" name="Content Placeholder 2"/>
          <p:cNvSpPr>
            <a:spLocks noGrp="1"/>
          </p:cNvSpPr>
          <p:nvPr>
            <p:ph sz="quarter" idx="1"/>
          </p:nvPr>
        </p:nvSpPr>
        <p:spPr/>
        <p:txBody>
          <a:bodyPr/>
          <a:lstStyle/>
          <a:p>
            <a:pPr marL="514350" indent="-514350">
              <a:buNone/>
            </a:pPr>
            <a:r>
              <a:rPr lang="en-US" dirty="0" smtClean="0"/>
              <a:t>1. 4</a:t>
            </a:r>
            <a:r>
              <a:rPr lang="id-ID" dirty="0" smtClean="0"/>
              <a:t> </a:t>
            </a:r>
            <a:r>
              <a:rPr lang="en-US" dirty="0" smtClean="0"/>
              <a:t>+</a:t>
            </a:r>
            <a:r>
              <a:rPr lang="id-ID" dirty="0" smtClean="0"/>
              <a:t> </a:t>
            </a:r>
            <a:r>
              <a:rPr lang="en-US" dirty="0" smtClean="0"/>
              <a:t>x</a:t>
            </a:r>
            <a:r>
              <a:rPr lang="id-ID" dirty="0" smtClean="0"/>
              <a:t> </a:t>
            </a:r>
            <a:r>
              <a:rPr lang="en-US" dirty="0" smtClean="0"/>
              <a:t>=</a:t>
            </a:r>
            <a:r>
              <a:rPr lang="id-ID" dirty="0" smtClean="0"/>
              <a:t> </a:t>
            </a:r>
            <a:r>
              <a:rPr lang="en-US" dirty="0" smtClean="0"/>
              <a:t>7</a:t>
            </a:r>
          </a:p>
          <a:p>
            <a:pPr marL="514350" indent="-514350">
              <a:buNone/>
            </a:pPr>
            <a:r>
              <a:rPr lang="en-US" dirty="0" smtClean="0"/>
              <a:t> </a:t>
            </a:r>
            <a:r>
              <a:rPr lang="en-US" dirty="0" smtClean="0"/>
              <a:t>   </a:t>
            </a:r>
            <a:r>
              <a:rPr lang="en-US" dirty="0" smtClean="0"/>
              <a:t>4</a:t>
            </a:r>
            <a:r>
              <a:rPr lang="id-ID" dirty="0" smtClean="0"/>
              <a:t> </a:t>
            </a:r>
            <a:r>
              <a:rPr lang="en-US" dirty="0" smtClean="0"/>
              <a:t>+…. =</a:t>
            </a:r>
            <a:r>
              <a:rPr lang="id-ID" dirty="0" smtClean="0"/>
              <a:t> </a:t>
            </a:r>
            <a:r>
              <a:rPr lang="en-US" dirty="0" smtClean="0"/>
              <a:t>7</a:t>
            </a:r>
          </a:p>
          <a:p>
            <a:pPr marL="514350" indent="-514350">
              <a:buNone/>
            </a:pPr>
            <a:r>
              <a:rPr lang="en-US" dirty="0" smtClean="0"/>
              <a:t>2. </a:t>
            </a:r>
            <a:r>
              <a:rPr lang="id-ID" dirty="0" smtClean="0"/>
              <a:t>p </a:t>
            </a:r>
            <a:r>
              <a:rPr lang="en-US" dirty="0" smtClean="0"/>
              <a:t>&lt;</a:t>
            </a:r>
            <a:r>
              <a:rPr lang="id-ID" dirty="0" smtClean="0"/>
              <a:t> </a:t>
            </a:r>
            <a:r>
              <a:rPr lang="en-US" dirty="0" smtClean="0"/>
              <a:t>5</a:t>
            </a:r>
            <a:endParaRPr lang="en-US" dirty="0"/>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18</a:t>
            </a:fld>
            <a:endParaRPr lang="en-US"/>
          </a:p>
        </p:txBody>
      </p:sp>
      <p:sp>
        <p:nvSpPr>
          <p:cNvPr id="5" name="Content Placeholder 4"/>
          <p:cNvSpPr>
            <a:spLocks noGrp="1"/>
          </p:cNvSpPr>
          <p:nvPr>
            <p:ph sz="quarter" idx="1"/>
          </p:nvPr>
        </p:nvSpPr>
        <p:spPr/>
        <p:txBody>
          <a:bodyPr>
            <a:normAutofit/>
          </a:bodyPr>
          <a:lstStyle/>
          <a:p>
            <a:r>
              <a:rPr lang="en-US" sz="2000" dirty="0" err="1" smtClean="0"/>
              <a:t>Manakah</a:t>
            </a:r>
            <a:r>
              <a:rPr lang="en-US" sz="2000" dirty="0" smtClean="0"/>
              <a:t> </a:t>
            </a:r>
            <a:r>
              <a:rPr lang="en-US" sz="2000" dirty="0" err="1" smtClean="0"/>
              <a:t>dari</a:t>
            </a:r>
            <a:r>
              <a:rPr lang="en-US" sz="2000" dirty="0" smtClean="0"/>
              <a:t> </a:t>
            </a:r>
            <a:r>
              <a:rPr lang="en-US" sz="2000" dirty="0" err="1" smtClean="0"/>
              <a:t>pernyataan-pernyataan</a:t>
            </a:r>
            <a:r>
              <a:rPr lang="en-US" sz="2000" dirty="0" smtClean="0"/>
              <a:t> </a:t>
            </a:r>
            <a:r>
              <a:rPr lang="en-US" sz="2000" dirty="0" err="1" smtClean="0"/>
              <a:t>berikut</a:t>
            </a:r>
            <a:r>
              <a:rPr lang="en-US" sz="2000" dirty="0" smtClean="0"/>
              <a:t> yang </a:t>
            </a:r>
            <a:r>
              <a:rPr lang="en-US" sz="2000" dirty="0" err="1" smtClean="0"/>
              <a:t>merupakan</a:t>
            </a:r>
            <a:r>
              <a:rPr lang="en-US" sz="2000" dirty="0" smtClean="0"/>
              <a:t> </a:t>
            </a:r>
            <a:r>
              <a:rPr lang="en-US" sz="2000" dirty="0" err="1" smtClean="0"/>
              <a:t>proposisi</a:t>
            </a:r>
            <a:r>
              <a:rPr lang="en-US" sz="2000" dirty="0" smtClean="0"/>
              <a:t>?</a:t>
            </a:r>
          </a:p>
          <a:p>
            <a:pPr>
              <a:buNone/>
            </a:pPr>
            <a:r>
              <a:rPr lang="en-US" sz="2000" dirty="0" smtClean="0"/>
              <a:t>(a) </a:t>
            </a:r>
            <a:r>
              <a:rPr lang="en-US" sz="2000" dirty="0" err="1" smtClean="0"/>
              <a:t>Apakah</a:t>
            </a:r>
            <a:r>
              <a:rPr lang="en-US" sz="2000" dirty="0" smtClean="0"/>
              <a:t> </a:t>
            </a:r>
            <a:r>
              <a:rPr lang="en-US" sz="2000" dirty="0" err="1" smtClean="0"/>
              <a:t>ini</a:t>
            </a:r>
            <a:r>
              <a:rPr lang="en-US" sz="2000" dirty="0" smtClean="0"/>
              <a:t> </a:t>
            </a:r>
            <a:r>
              <a:rPr lang="en-US" sz="2000" dirty="0" err="1" smtClean="0"/>
              <a:t>jawabanmu</a:t>
            </a:r>
            <a:r>
              <a:rPr lang="en-US" sz="2000" dirty="0" smtClean="0"/>
              <a:t> </a:t>
            </a:r>
            <a:r>
              <a:rPr lang="en-US" sz="2000" dirty="0" err="1" smtClean="0"/>
              <a:t>sudah</a:t>
            </a:r>
            <a:r>
              <a:rPr lang="en-US" sz="2000" dirty="0" smtClean="0"/>
              <a:t> </a:t>
            </a:r>
            <a:r>
              <a:rPr lang="en-US" sz="2000" dirty="0" err="1" smtClean="0"/>
              <a:t>benar</a:t>
            </a:r>
            <a:r>
              <a:rPr lang="en-US" sz="2000" dirty="0" smtClean="0"/>
              <a:t>, </a:t>
            </a:r>
            <a:r>
              <a:rPr lang="en-US" sz="2000" dirty="0" err="1" smtClean="0"/>
              <a:t>Bowo</a:t>
            </a:r>
            <a:r>
              <a:rPr lang="en-US" sz="2000" dirty="0" smtClean="0"/>
              <a:t>?</a:t>
            </a:r>
          </a:p>
          <a:p>
            <a:pPr>
              <a:buNone/>
            </a:pPr>
            <a:r>
              <a:rPr lang="en-US" sz="2000" dirty="0" smtClean="0"/>
              <a:t>(b) </a:t>
            </a:r>
            <a:r>
              <a:rPr lang="en-US" sz="2000" dirty="0" err="1" smtClean="0"/>
              <a:t>Santi</a:t>
            </a:r>
            <a:r>
              <a:rPr lang="en-US" sz="2000" dirty="0" smtClean="0"/>
              <a:t> </a:t>
            </a:r>
            <a:r>
              <a:rPr lang="en-US" sz="2000" dirty="0" err="1" smtClean="0"/>
              <a:t>pergi</a:t>
            </a:r>
            <a:r>
              <a:rPr lang="en-US" sz="2000" dirty="0" smtClean="0"/>
              <a:t> </a:t>
            </a:r>
            <a:r>
              <a:rPr lang="en-US" sz="2000" dirty="0" err="1" smtClean="0"/>
              <a:t>kuliah</a:t>
            </a:r>
            <a:r>
              <a:rPr lang="en-US" sz="2000" dirty="0" smtClean="0"/>
              <a:t>.</a:t>
            </a:r>
          </a:p>
          <a:p>
            <a:pPr>
              <a:buNone/>
            </a:pPr>
            <a:r>
              <a:rPr lang="en-US" sz="2000" dirty="0" smtClean="0"/>
              <a:t>(c) 4 </a:t>
            </a:r>
            <a:r>
              <a:rPr lang="en-US" sz="2000" dirty="0" err="1" smtClean="0"/>
              <a:t>adalah</a:t>
            </a:r>
            <a:r>
              <a:rPr lang="en-US" sz="2000" dirty="0" smtClean="0"/>
              <a:t> </a:t>
            </a:r>
            <a:r>
              <a:rPr lang="en-US" sz="2000" dirty="0" err="1" smtClean="0"/>
              <a:t>angka</a:t>
            </a:r>
            <a:r>
              <a:rPr lang="en-US" sz="2000" dirty="0" smtClean="0"/>
              <a:t> prima</a:t>
            </a:r>
          </a:p>
          <a:p>
            <a:pPr>
              <a:buNone/>
            </a:pPr>
            <a:r>
              <a:rPr lang="en-US" sz="2000" dirty="0" smtClean="0"/>
              <a:t>(d) </a:t>
            </a:r>
            <a:r>
              <a:rPr lang="en-US" sz="2000" dirty="0" err="1" smtClean="0"/>
              <a:t>Jawablah</a:t>
            </a:r>
            <a:r>
              <a:rPr lang="en-US" sz="2000" dirty="0" smtClean="0"/>
              <a:t> </a:t>
            </a:r>
            <a:r>
              <a:rPr lang="en-US" sz="2000" dirty="0" err="1" smtClean="0"/>
              <a:t>pertanyaan</a:t>
            </a:r>
            <a:r>
              <a:rPr lang="en-US" sz="2000" dirty="0" smtClean="0"/>
              <a:t> </a:t>
            </a:r>
            <a:r>
              <a:rPr lang="en-US" sz="2000" dirty="0" err="1" smtClean="0"/>
              <a:t>ini</a:t>
            </a:r>
            <a:r>
              <a:rPr lang="en-US" sz="2000" dirty="0" smtClean="0"/>
              <a:t> !</a:t>
            </a:r>
          </a:p>
          <a:p>
            <a:pPr>
              <a:buNone/>
            </a:pPr>
            <a:r>
              <a:rPr lang="en-US" sz="2000" dirty="0" smtClean="0"/>
              <a:t>(e) Bandung </a:t>
            </a:r>
            <a:r>
              <a:rPr lang="en-US" sz="2000" dirty="0" err="1" smtClean="0"/>
              <a:t>adalah</a:t>
            </a:r>
            <a:r>
              <a:rPr lang="en-US" sz="2000" dirty="0" smtClean="0"/>
              <a:t> </a:t>
            </a:r>
            <a:r>
              <a:rPr lang="en-US" sz="2000" dirty="0" err="1" smtClean="0"/>
              <a:t>ibukota</a:t>
            </a:r>
            <a:r>
              <a:rPr lang="en-US" sz="2000" dirty="0" smtClean="0"/>
              <a:t> </a:t>
            </a:r>
            <a:r>
              <a:rPr lang="en-US" sz="2000" dirty="0" err="1" smtClean="0"/>
              <a:t>Jawa</a:t>
            </a:r>
            <a:r>
              <a:rPr lang="en-US" sz="2000" dirty="0" smtClean="0"/>
              <a:t> </a:t>
            </a:r>
            <a:r>
              <a:rPr lang="en-US" sz="2000" dirty="0" err="1" smtClean="0"/>
              <a:t>Timur</a:t>
            </a:r>
            <a:r>
              <a:rPr lang="en-US" sz="2000" dirty="0" smtClean="0"/>
              <a:t>.</a:t>
            </a:r>
          </a:p>
          <a:p>
            <a:pPr>
              <a:buNone/>
            </a:pPr>
            <a:r>
              <a:rPr lang="en-US" sz="2000" dirty="0" smtClean="0"/>
              <a:t>(f) Jam </a:t>
            </a:r>
            <a:r>
              <a:rPr lang="en-US" sz="2000" dirty="0" err="1" smtClean="0"/>
              <a:t>berapakah</a:t>
            </a:r>
            <a:r>
              <a:rPr lang="en-US" sz="2000" dirty="0" smtClean="0"/>
              <a:t> </a:t>
            </a:r>
            <a:r>
              <a:rPr lang="en-US" sz="2000" dirty="0" err="1" smtClean="0"/>
              <a:t>ini</a:t>
            </a:r>
            <a:r>
              <a:rPr lang="en-US" sz="2000" dirty="0" smtClean="0"/>
              <a:t> ?</a:t>
            </a:r>
          </a:p>
          <a:p>
            <a:pPr>
              <a:buNone/>
            </a:pPr>
            <a:r>
              <a:rPr lang="en-US" sz="2000" dirty="0" smtClean="0"/>
              <a:t>(g) </a:t>
            </a:r>
            <a:r>
              <a:rPr lang="en-US" sz="2000" dirty="0" err="1" smtClean="0"/>
              <a:t>Musim</a:t>
            </a:r>
            <a:r>
              <a:rPr lang="en-US" sz="2000" dirty="0" smtClean="0"/>
              <a:t> </a:t>
            </a:r>
            <a:r>
              <a:rPr lang="en-US" sz="2000" dirty="0" err="1" smtClean="0"/>
              <a:t>kemarau</a:t>
            </a:r>
            <a:r>
              <a:rPr lang="en-US" sz="2000" dirty="0" smtClean="0"/>
              <a:t> </a:t>
            </a:r>
            <a:r>
              <a:rPr lang="en-US" sz="2000" dirty="0" err="1" smtClean="0"/>
              <a:t>di</a:t>
            </a:r>
            <a:r>
              <a:rPr lang="en-US" sz="2000" dirty="0" smtClean="0"/>
              <a:t> Indonesia </a:t>
            </a:r>
            <a:r>
              <a:rPr lang="en-US" sz="2000" dirty="0" err="1" smtClean="0"/>
              <a:t>adalah</a:t>
            </a:r>
            <a:r>
              <a:rPr lang="en-US" sz="2000" dirty="0" smtClean="0"/>
              <a:t> </a:t>
            </a:r>
            <a:r>
              <a:rPr lang="en-US" sz="2000" dirty="0" err="1" smtClean="0"/>
              <a:t>panas</a:t>
            </a:r>
            <a:r>
              <a:rPr lang="en-US" sz="2000" dirty="0" smtClean="0"/>
              <a:t> </a:t>
            </a:r>
            <a:r>
              <a:rPr lang="en-US" sz="2000" dirty="0" err="1" smtClean="0"/>
              <a:t>dan</a:t>
            </a:r>
            <a:r>
              <a:rPr lang="en-US" sz="2000" dirty="0" smtClean="0"/>
              <a:t> </a:t>
            </a:r>
            <a:r>
              <a:rPr lang="en-US" sz="2000" dirty="0" err="1" smtClean="0"/>
              <a:t>kering</a:t>
            </a:r>
            <a:r>
              <a:rPr lang="en-US" sz="2000" dirty="0" smtClean="0"/>
              <a:t>.</a:t>
            </a:r>
          </a:p>
          <a:p>
            <a:pPr>
              <a:buNone/>
            </a:pPr>
            <a:r>
              <a:rPr lang="en-US" sz="2000" dirty="0" smtClean="0"/>
              <a:t>(h) Badu </a:t>
            </a:r>
            <a:r>
              <a:rPr lang="en-US" sz="2000" dirty="0" err="1" smtClean="0"/>
              <a:t>kaya</a:t>
            </a:r>
            <a:r>
              <a:rPr lang="en-US" sz="2000" dirty="0" smtClean="0"/>
              <a:t> </a:t>
            </a:r>
            <a:r>
              <a:rPr lang="en-US" sz="2000" dirty="0" err="1" smtClean="0"/>
              <a:t>raya</a:t>
            </a:r>
            <a:r>
              <a:rPr lang="en-US" sz="2000" dirty="0" smtClean="0"/>
              <a:t> </a:t>
            </a:r>
            <a:r>
              <a:rPr lang="en-US" sz="2000" dirty="0" err="1" smtClean="0"/>
              <a:t>dan</a:t>
            </a:r>
            <a:r>
              <a:rPr lang="en-US" sz="2000" dirty="0" smtClean="0"/>
              <a:t> </a:t>
            </a:r>
            <a:r>
              <a:rPr lang="en-US" sz="2000" dirty="0" err="1" smtClean="0"/>
              <a:t>memiliki</a:t>
            </a:r>
            <a:r>
              <a:rPr lang="en-US" sz="2000" dirty="0" smtClean="0"/>
              <a:t> </a:t>
            </a:r>
            <a:r>
              <a:rPr lang="en-US" sz="2000" dirty="0" err="1" smtClean="0"/>
              <a:t>banyak</a:t>
            </a:r>
            <a:r>
              <a:rPr lang="en-US" sz="2000" dirty="0" smtClean="0"/>
              <a:t> </a:t>
            </a:r>
            <a:r>
              <a:rPr lang="en-US" sz="2000" dirty="0" err="1" smtClean="0"/>
              <a:t>harta</a:t>
            </a:r>
            <a:r>
              <a:rPr lang="en-US" sz="2000" dirty="0" smtClean="0"/>
              <a:t>.</a:t>
            </a:r>
          </a:p>
          <a:p>
            <a:pPr>
              <a:buNone/>
            </a:pPr>
            <a:r>
              <a:rPr lang="en-US" sz="2000" dirty="0" smtClean="0"/>
              <a:t>(</a:t>
            </a:r>
            <a:r>
              <a:rPr lang="en-US" sz="2000" dirty="0" err="1" smtClean="0"/>
              <a:t>i</a:t>
            </a:r>
            <a:r>
              <a:rPr lang="en-US" sz="2000" dirty="0" smtClean="0"/>
              <a:t>) 7 + x = 10</a:t>
            </a:r>
          </a:p>
          <a:p>
            <a:pPr>
              <a:buNone/>
            </a:pPr>
            <a:r>
              <a:rPr lang="en-US" sz="2000" dirty="0" smtClean="0"/>
              <a:t>(j) </a:t>
            </a:r>
            <a:r>
              <a:rPr lang="en-US" sz="2000" dirty="0" err="1" smtClean="0"/>
              <a:t>Angka</a:t>
            </a:r>
            <a:r>
              <a:rPr lang="en-US" sz="2000" dirty="0" smtClean="0"/>
              <a:t> 8 </a:t>
            </a:r>
            <a:r>
              <a:rPr lang="en-US" sz="2000" dirty="0" err="1" smtClean="0"/>
              <a:t>adalah</a:t>
            </a:r>
            <a:r>
              <a:rPr lang="en-US" sz="2000" dirty="0" smtClean="0"/>
              <a:t> </a:t>
            </a:r>
            <a:r>
              <a:rPr lang="en-US" sz="2000" dirty="0" err="1" smtClean="0"/>
              <a:t>anggota</a:t>
            </a:r>
            <a:r>
              <a:rPr lang="en-US" sz="2000" dirty="0" smtClean="0"/>
              <a:t> </a:t>
            </a:r>
            <a:r>
              <a:rPr lang="en-US" sz="2000" dirty="0" err="1" smtClean="0"/>
              <a:t>bilangan</a:t>
            </a:r>
            <a:r>
              <a:rPr lang="en-US" sz="2000" dirty="0" smtClean="0"/>
              <a:t> </a:t>
            </a:r>
            <a:r>
              <a:rPr lang="en-US" sz="2000" dirty="0" err="1" smtClean="0"/>
              <a:t>genap</a:t>
            </a:r>
            <a:r>
              <a:rPr lang="en-US" sz="2000" dirty="0" smtClean="0"/>
              <a:t>.</a:t>
            </a:r>
          </a:p>
          <a:p>
            <a:pPr>
              <a:buNone/>
            </a:pP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Tabel</a:t>
            </a:r>
            <a:r>
              <a:rPr lang="en-US" dirty="0" smtClean="0"/>
              <a:t> </a:t>
            </a:r>
            <a:r>
              <a:rPr lang="en-US" dirty="0" err="1" smtClean="0"/>
              <a:t>Kebenaran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19</a:t>
            </a:fld>
            <a:endParaRPr lang="en-US"/>
          </a:p>
        </p:txBody>
      </p:sp>
      <p:sp>
        <p:nvSpPr>
          <p:cNvPr id="5" name="Content Placeholder 4"/>
          <p:cNvSpPr>
            <a:spLocks noGrp="1"/>
          </p:cNvSpPr>
          <p:nvPr>
            <p:ph sz="quarter" idx="1"/>
          </p:nvPr>
        </p:nvSpPr>
        <p:spPr>
          <a:xfrm>
            <a:off x="612648" y="1600200"/>
            <a:ext cx="8153400" cy="5257800"/>
          </a:xfrm>
        </p:spPr>
        <p:txBody>
          <a:bodyPr>
            <a:normAutofit/>
          </a:bodyPr>
          <a:lstStyle/>
          <a:p>
            <a:pPr algn="just"/>
            <a:r>
              <a:rPr lang="en-US" sz="1800" dirty="0" err="1" smtClean="0"/>
              <a:t>Tabel</a:t>
            </a:r>
            <a:r>
              <a:rPr lang="en-US" sz="1800" dirty="0" smtClean="0"/>
              <a:t> </a:t>
            </a:r>
            <a:r>
              <a:rPr lang="en-US" sz="1800" dirty="0" err="1" smtClean="0"/>
              <a:t>kebenaran</a:t>
            </a:r>
            <a:r>
              <a:rPr lang="en-US" sz="1800" dirty="0" smtClean="0"/>
              <a:t> </a:t>
            </a:r>
            <a:r>
              <a:rPr lang="en-US" sz="1800" dirty="0" err="1" smtClean="0"/>
              <a:t>adalah</a:t>
            </a:r>
            <a:r>
              <a:rPr lang="en-US" sz="1800" dirty="0" smtClean="0"/>
              <a:t> </a:t>
            </a:r>
            <a:r>
              <a:rPr lang="en-US" sz="1800" dirty="0" err="1" smtClean="0"/>
              <a:t>suatu</a:t>
            </a:r>
            <a:r>
              <a:rPr lang="en-US" sz="1800" dirty="0" smtClean="0"/>
              <a:t> </a:t>
            </a:r>
            <a:r>
              <a:rPr lang="en-US" sz="1800" dirty="0" err="1" smtClean="0"/>
              <a:t>tabel</a:t>
            </a:r>
            <a:r>
              <a:rPr lang="en-US" sz="1800" dirty="0" smtClean="0"/>
              <a:t> yang </a:t>
            </a:r>
            <a:r>
              <a:rPr lang="en-US" sz="1800" dirty="0" err="1" smtClean="0"/>
              <a:t>menunjukkan</a:t>
            </a:r>
            <a:r>
              <a:rPr lang="en-US" sz="1800" dirty="0" smtClean="0"/>
              <a:t> </a:t>
            </a:r>
            <a:r>
              <a:rPr lang="en-US" sz="1800" dirty="0" err="1" smtClean="0"/>
              <a:t>secara</a:t>
            </a:r>
            <a:r>
              <a:rPr lang="en-US" sz="1800" dirty="0" smtClean="0"/>
              <a:t> </a:t>
            </a:r>
            <a:r>
              <a:rPr lang="en-US" sz="1800" dirty="0" err="1" smtClean="0"/>
              <a:t>sistematis</a:t>
            </a:r>
            <a:r>
              <a:rPr lang="en-US" sz="1800" dirty="0" smtClean="0"/>
              <a:t> </a:t>
            </a:r>
            <a:r>
              <a:rPr lang="en-US" sz="1800" dirty="0" err="1" smtClean="0"/>
              <a:t>satu</a:t>
            </a:r>
            <a:r>
              <a:rPr lang="en-US" sz="1800" dirty="0" smtClean="0"/>
              <a:t> </a:t>
            </a:r>
            <a:r>
              <a:rPr lang="en-US" sz="1800" dirty="0" err="1" smtClean="0"/>
              <a:t>demi</a:t>
            </a:r>
            <a:r>
              <a:rPr lang="en-US" sz="1800" dirty="0" smtClean="0"/>
              <a:t> </a:t>
            </a:r>
            <a:r>
              <a:rPr lang="en-US" sz="1800" dirty="0" err="1" smtClean="0"/>
              <a:t>satu</a:t>
            </a:r>
            <a:r>
              <a:rPr lang="en-US" sz="1800" dirty="0" smtClean="0"/>
              <a:t> </a:t>
            </a:r>
            <a:r>
              <a:rPr lang="en-US" sz="1800" dirty="0" err="1" smtClean="0"/>
              <a:t>nilai-nilai</a:t>
            </a:r>
            <a:r>
              <a:rPr lang="en-US" sz="1800" dirty="0" smtClean="0"/>
              <a:t> </a:t>
            </a:r>
            <a:r>
              <a:rPr lang="en-US" sz="1800" dirty="0" err="1" smtClean="0"/>
              <a:t>kebenaran</a:t>
            </a:r>
            <a:r>
              <a:rPr lang="en-US" sz="1800" dirty="0" smtClean="0"/>
              <a:t> </a:t>
            </a:r>
            <a:r>
              <a:rPr lang="en-US" sz="1800" dirty="0" err="1" smtClean="0"/>
              <a:t>sebagai</a:t>
            </a:r>
            <a:r>
              <a:rPr lang="en-US" sz="1800" dirty="0" smtClean="0"/>
              <a:t> </a:t>
            </a:r>
            <a:r>
              <a:rPr lang="en-US" sz="1800" dirty="0" err="1" smtClean="0"/>
              <a:t>hasil</a:t>
            </a:r>
            <a:r>
              <a:rPr lang="en-US" sz="1800" dirty="0" smtClean="0"/>
              <a:t> </a:t>
            </a:r>
            <a:r>
              <a:rPr lang="en-US" sz="1800" dirty="0" err="1" smtClean="0"/>
              <a:t>kombinasi</a:t>
            </a:r>
            <a:r>
              <a:rPr lang="en-US" sz="1800" dirty="0" smtClean="0"/>
              <a:t> </a:t>
            </a:r>
            <a:r>
              <a:rPr lang="en-US" sz="1800" dirty="0" err="1" smtClean="0"/>
              <a:t>dari</a:t>
            </a:r>
            <a:r>
              <a:rPr lang="en-US" sz="1800" dirty="0" smtClean="0"/>
              <a:t> </a:t>
            </a:r>
            <a:r>
              <a:rPr lang="en-US" sz="1800" dirty="0" err="1" smtClean="0"/>
              <a:t>proposisi-proposisi</a:t>
            </a:r>
            <a:r>
              <a:rPr lang="en-US" sz="1800" dirty="0" smtClean="0"/>
              <a:t> yang </a:t>
            </a:r>
            <a:r>
              <a:rPr lang="en-US" sz="1800" dirty="0" err="1" smtClean="0"/>
              <a:t>sederhana</a:t>
            </a:r>
            <a:r>
              <a:rPr lang="en-US" sz="1800" dirty="0" smtClean="0"/>
              <a:t>.</a:t>
            </a:r>
          </a:p>
          <a:p>
            <a:pPr algn="just"/>
            <a:r>
              <a:rPr lang="en-US" sz="1800" dirty="0" err="1" smtClean="0"/>
              <a:t>Pada</a:t>
            </a:r>
            <a:r>
              <a:rPr lang="en-US" sz="1800" dirty="0" smtClean="0"/>
              <a:t> </a:t>
            </a:r>
            <a:r>
              <a:rPr lang="en-US" sz="1800" dirty="0" err="1" smtClean="0"/>
              <a:t>tabel</a:t>
            </a:r>
            <a:r>
              <a:rPr lang="en-US" sz="1800" dirty="0" smtClean="0"/>
              <a:t> </a:t>
            </a:r>
            <a:r>
              <a:rPr lang="en-US" sz="1800" dirty="0" err="1" smtClean="0"/>
              <a:t>kebenaran</a:t>
            </a:r>
            <a:r>
              <a:rPr lang="en-US" sz="1800" dirty="0" smtClean="0"/>
              <a:t> </a:t>
            </a:r>
            <a:r>
              <a:rPr lang="en-US" sz="1800" dirty="0" err="1" smtClean="0"/>
              <a:t>terdapat</a:t>
            </a:r>
            <a:r>
              <a:rPr lang="en-US" sz="1800" dirty="0" smtClean="0"/>
              <a:t> </a:t>
            </a:r>
            <a:r>
              <a:rPr lang="en-US" sz="1800" dirty="0" err="1" smtClean="0"/>
              <a:t>perangkai</a:t>
            </a:r>
            <a:r>
              <a:rPr lang="en-US" sz="1800" dirty="0" smtClean="0"/>
              <a:t> </a:t>
            </a:r>
            <a:r>
              <a:rPr lang="en-US" sz="1800" dirty="0" err="1" smtClean="0"/>
              <a:t>logika</a:t>
            </a:r>
            <a:r>
              <a:rPr lang="en-US" sz="1800" dirty="0" smtClean="0"/>
              <a:t> </a:t>
            </a:r>
            <a:r>
              <a:rPr lang="en-US" sz="1800" dirty="0" err="1" smtClean="0"/>
              <a:t>atau</a:t>
            </a:r>
            <a:r>
              <a:rPr lang="en-US" sz="1800" dirty="0" smtClean="0"/>
              <a:t> operator (</a:t>
            </a:r>
            <a:r>
              <a:rPr lang="en-US" sz="1800" dirty="0" err="1" smtClean="0"/>
              <a:t>ditunjukkan</a:t>
            </a:r>
            <a:r>
              <a:rPr lang="en-US" sz="1800" dirty="0" smtClean="0"/>
              <a:t> </a:t>
            </a:r>
            <a:r>
              <a:rPr lang="en-US" sz="1800" dirty="0" err="1" smtClean="0"/>
              <a:t>pada</a:t>
            </a:r>
            <a:r>
              <a:rPr lang="en-US" sz="1800" dirty="0" smtClean="0"/>
              <a:t> </a:t>
            </a:r>
            <a:r>
              <a:rPr lang="en-US" sz="1800" dirty="0" err="1" smtClean="0"/>
              <a:t>tabel</a:t>
            </a:r>
            <a:r>
              <a:rPr lang="en-US" sz="1800" dirty="0" smtClean="0"/>
              <a:t> </a:t>
            </a:r>
            <a:r>
              <a:rPr lang="en-US" sz="1800" dirty="0" err="1" smtClean="0"/>
              <a:t>dibawah</a:t>
            </a:r>
            <a:r>
              <a:rPr lang="en-US" sz="1800" dirty="0" smtClean="0"/>
              <a:t> </a:t>
            </a:r>
            <a:r>
              <a:rPr lang="en-US" sz="1800" dirty="0" err="1" smtClean="0"/>
              <a:t>ini</a:t>
            </a:r>
            <a:r>
              <a:rPr lang="en-US" sz="1800" dirty="0" smtClean="0"/>
              <a:t>);</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err="1" smtClean="0"/>
              <a:t>Pada</a:t>
            </a:r>
            <a:r>
              <a:rPr lang="en-US" sz="1800" dirty="0" smtClean="0"/>
              <a:t> </a:t>
            </a:r>
            <a:r>
              <a:rPr lang="en-US" sz="1800" dirty="0" err="1" smtClean="0"/>
              <a:t>tabel</a:t>
            </a:r>
            <a:r>
              <a:rPr lang="en-US" sz="1800" dirty="0" smtClean="0"/>
              <a:t> </a:t>
            </a:r>
            <a:r>
              <a:rPr lang="en-US" sz="1800" dirty="0" err="1" smtClean="0"/>
              <a:t>kebenaran</a:t>
            </a:r>
            <a:r>
              <a:rPr lang="en-US" sz="1800" dirty="0" smtClean="0"/>
              <a:t> </a:t>
            </a:r>
            <a:r>
              <a:rPr lang="en-US" sz="1800" dirty="0" err="1" smtClean="0"/>
              <a:t>hanya</a:t>
            </a:r>
            <a:r>
              <a:rPr lang="en-US" sz="1800" dirty="0" smtClean="0"/>
              <a:t> </a:t>
            </a:r>
            <a:r>
              <a:rPr lang="en-US" sz="1800" dirty="0" err="1" smtClean="0"/>
              <a:t>digunakan</a:t>
            </a:r>
            <a:r>
              <a:rPr lang="en-US" sz="1800" dirty="0" smtClean="0"/>
              <a:t> </a:t>
            </a:r>
            <a:r>
              <a:rPr lang="en-US" sz="1800" dirty="0" err="1" smtClean="0"/>
              <a:t>konstanta</a:t>
            </a:r>
            <a:r>
              <a:rPr lang="en-US" sz="1800" dirty="0" smtClean="0"/>
              <a:t> </a:t>
            </a:r>
            <a:r>
              <a:rPr lang="en-US" sz="1800" dirty="0" err="1" smtClean="0"/>
              <a:t>proposisional</a:t>
            </a:r>
            <a:r>
              <a:rPr lang="en-US" sz="1800" dirty="0" smtClean="0"/>
              <a:t> T </a:t>
            </a:r>
            <a:r>
              <a:rPr lang="en-US" sz="1800" dirty="0" err="1" smtClean="0"/>
              <a:t>untuk</a:t>
            </a:r>
            <a:r>
              <a:rPr lang="en-US" sz="1800" dirty="0" smtClean="0"/>
              <a:t> </a:t>
            </a:r>
            <a:r>
              <a:rPr lang="en-US" sz="1800" i="1" dirty="0" smtClean="0"/>
              <a:t>True</a:t>
            </a:r>
            <a:r>
              <a:rPr lang="en-US" sz="1800" dirty="0" smtClean="0"/>
              <a:t> </a:t>
            </a:r>
            <a:r>
              <a:rPr lang="en-US" sz="1800" dirty="0" err="1" smtClean="0"/>
              <a:t>dan</a:t>
            </a:r>
            <a:r>
              <a:rPr lang="en-US" sz="1800" dirty="0" smtClean="0"/>
              <a:t> F </a:t>
            </a:r>
            <a:r>
              <a:rPr lang="en-US" sz="1800" dirty="0" err="1" smtClean="0"/>
              <a:t>untuk</a:t>
            </a:r>
            <a:r>
              <a:rPr lang="en-US" sz="1800" dirty="0" smtClean="0"/>
              <a:t> </a:t>
            </a:r>
            <a:r>
              <a:rPr lang="en-US" sz="1800" i="1" dirty="0" smtClean="0"/>
              <a:t>False</a:t>
            </a:r>
            <a:r>
              <a:rPr lang="en-US" sz="1800" dirty="0" smtClean="0"/>
              <a:t>, </a:t>
            </a:r>
            <a:r>
              <a:rPr lang="en-US" sz="1800" dirty="0" err="1" smtClean="0"/>
              <a:t>bukan</a:t>
            </a:r>
            <a:r>
              <a:rPr lang="en-US" sz="1800" dirty="0" smtClean="0"/>
              <a:t> B </a:t>
            </a:r>
            <a:r>
              <a:rPr lang="en-US" sz="1800" dirty="0" err="1" smtClean="0"/>
              <a:t>atau</a:t>
            </a:r>
            <a:r>
              <a:rPr lang="en-US" sz="1800" dirty="0" smtClean="0"/>
              <a:t> S.</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a:p>
        </p:txBody>
      </p:sp>
      <p:graphicFrame>
        <p:nvGraphicFramePr>
          <p:cNvPr id="6" name="Table 5"/>
          <p:cNvGraphicFramePr>
            <a:graphicFrameLocks noGrp="1"/>
          </p:cNvGraphicFramePr>
          <p:nvPr/>
        </p:nvGraphicFramePr>
        <p:xfrm>
          <a:off x="1295400" y="3200400"/>
          <a:ext cx="6858000" cy="2164309"/>
        </p:xfrm>
        <a:graphic>
          <a:graphicData uri="http://schemas.openxmlformats.org/drawingml/2006/table">
            <a:tbl>
              <a:tblPr firstRow="1" bandRow="1">
                <a:tableStyleId>{5C22544A-7EE6-4342-B048-85BDC9FD1C3A}</a:tableStyleId>
              </a:tblPr>
              <a:tblGrid>
                <a:gridCol w="3962400"/>
                <a:gridCol w="2895600"/>
              </a:tblGrid>
              <a:tr h="311601">
                <a:tc>
                  <a:txBody>
                    <a:bodyPr/>
                    <a:lstStyle/>
                    <a:p>
                      <a:pPr algn="ctr"/>
                      <a:r>
                        <a:rPr lang="en-US" sz="1600" dirty="0" err="1" smtClean="0"/>
                        <a:t>Perangkai</a:t>
                      </a:r>
                      <a:endParaRPr lang="en-US" sz="1600" dirty="0"/>
                    </a:p>
                  </a:txBody>
                  <a:tcPr/>
                </a:tc>
                <a:tc>
                  <a:txBody>
                    <a:bodyPr/>
                    <a:lstStyle/>
                    <a:p>
                      <a:pPr algn="ctr"/>
                      <a:r>
                        <a:rPr lang="en-US" sz="1600" dirty="0" err="1" smtClean="0"/>
                        <a:t>Simbol</a:t>
                      </a:r>
                      <a:endParaRPr lang="en-US" sz="1600" dirty="0"/>
                    </a:p>
                  </a:txBody>
                  <a:tcPr/>
                </a:tc>
              </a:tr>
              <a:tr h="311601">
                <a:tc>
                  <a:txBody>
                    <a:bodyPr/>
                    <a:lstStyle/>
                    <a:p>
                      <a:r>
                        <a:rPr lang="en-US" sz="1600" dirty="0" smtClean="0"/>
                        <a:t>Dan (and)</a:t>
                      </a:r>
                      <a:endParaRPr lang="en-US" sz="1600" dirty="0"/>
                    </a:p>
                  </a:txBody>
                  <a:tcPr/>
                </a:tc>
                <a:tc>
                  <a:txBody>
                    <a:bodyPr/>
                    <a:lstStyle/>
                    <a:p>
                      <a:pPr algn="ctr"/>
                      <a:r>
                        <a:rPr lang="en-US" sz="1600" dirty="0" smtClean="0">
                          <a:sym typeface="Symbol"/>
                        </a:rPr>
                        <a:t></a:t>
                      </a:r>
                      <a:endParaRPr lang="en-US" sz="1600" dirty="0"/>
                    </a:p>
                  </a:txBody>
                  <a:tcPr/>
                </a:tc>
              </a:tr>
              <a:tr h="311601">
                <a:tc>
                  <a:txBody>
                    <a:bodyPr/>
                    <a:lstStyle/>
                    <a:p>
                      <a:r>
                        <a:rPr lang="en-US" sz="1600" dirty="0" err="1" smtClean="0"/>
                        <a:t>Atau</a:t>
                      </a:r>
                      <a:r>
                        <a:rPr lang="en-US" sz="1600" dirty="0" smtClean="0"/>
                        <a:t> (or)</a:t>
                      </a:r>
                      <a:endParaRPr lang="en-US" sz="1600" dirty="0"/>
                    </a:p>
                  </a:txBody>
                  <a:tcPr/>
                </a:tc>
                <a:tc>
                  <a:txBody>
                    <a:bodyPr/>
                    <a:lstStyle/>
                    <a:p>
                      <a:pPr algn="ctr"/>
                      <a:r>
                        <a:rPr lang="en-US" sz="1600" dirty="0" smtClean="0">
                          <a:sym typeface="Symbol"/>
                        </a:rPr>
                        <a:t></a:t>
                      </a:r>
                      <a:endParaRPr lang="en-US" sz="1600" dirty="0"/>
                    </a:p>
                  </a:txBody>
                  <a:tcPr/>
                </a:tc>
              </a:tr>
              <a:tr h="311601">
                <a:tc>
                  <a:txBody>
                    <a:bodyPr/>
                    <a:lstStyle/>
                    <a:p>
                      <a:r>
                        <a:rPr lang="en-US" sz="1600" dirty="0" err="1" smtClean="0"/>
                        <a:t>Tidak</a:t>
                      </a:r>
                      <a:r>
                        <a:rPr lang="en-US" sz="1600" dirty="0" smtClean="0"/>
                        <a:t>/</a:t>
                      </a:r>
                      <a:r>
                        <a:rPr lang="en-US" sz="1600" dirty="0" err="1" smtClean="0"/>
                        <a:t>bukan</a:t>
                      </a:r>
                      <a:r>
                        <a:rPr lang="en-US" sz="1600" dirty="0" smtClean="0"/>
                        <a:t> (not)</a:t>
                      </a:r>
                      <a:endParaRPr lang="en-US" sz="1600" dirty="0"/>
                    </a:p>
                  </a:txBody>
                  <a:tcPr/>
                </a:tc>
                <a:tc>
                  <a:txBody>
                    <a:bodyPr/>
                    <a:lstStyle/>
                    <a:p>
                      <a:pPr algn="ctr"/>
                      <a:r>
                        <a:rPr lang="en-US" sz="1600" dirty="0" smtClean="0">
                          <a:sym typeface="Symbol"/>
                        </a:rPr>
                        <a:t></a:t>
                      </a:r>
                      <a:endParaRPr lang="en-US" sz="1600" dirty="0"/>
                    </a:p>
                  </a:txBody>
                  <a:tcPr/>
                </a:tc>
              </a:tr>
              <a:tr h="311601">
                <a:tc>
                  <a:txBody>
                    <a:bodyPr/>
                    <a:lstStyle/>
                    <a:p>
                      <a:r>
                        <a:rPr lang="en-US" sz="1600" dirty="0" err="1" smtClean="0"/>
                        <a:t>Jika</a:t>
                      </a:r>
                      <a:r>
                        <a:rPr lang="en-US" sz="1600" dirty="0" smtClean="0"/>
                        <a:t>...</a:t>
                      </a:r>
                      <a:r>
                        <a:rPr lang="en-US" sz="1600" dirty="0" err="1" smtClean="0"/>
                        <a:t>maka</a:t>
                      </a:r>
                      <a:r>
                        <a:rPr lang="en-US" sz="1600" dirty="0" smtClean="0"/>
                        <a:t>...(if..then../implies)</a:t>
                      </a:r>
                      <a:endParaRPr lang="en-US" sz="1600" dirty="0"/>
                    </a:p>
                  </a:txBody>
                  <a:tcPr/>
                </a:tc>
                <a:tc>
                  <a:txBody>
                    <a:bodyPr/>
                    <a:lstStyle/>
                    <a:p>
                      <a:pPr algn="ctr"/>
                      <a:r>
                        <a:rPr lang="en-US" sz="1600" dirty="0" smtClean="0">
                          <a:sym typeface="Symbol"/>
                        </a:rPr>
                        <a:t></a:t>
                      </a:r>
                      <a:endParaRPr lang="en-US" sz="1600" dirty="0"/>
                    </a:p>
                  </a:txBody>
                  <a:tcPr/>
                </a:tc>
              </a:tr>
              <a:tr h="487909">
                <a:tc>
                  <a:txBody>
                    <a:bodyPr/>
                    <a:lstStyle/>
                    <a:p>
                      <a:r>
                        <a:rPr lang="en-US" sz="1600" dirty="0" err="1" smtClean="0"/>
                        <a:t>Jika</a:t>
                      </a:r>
                      <a:r>
                        <a:rPr lang="en-US" sz="1600" dirty="0" smtClean="0"/>
                        <a:t> </a:t>
                      </a:r>
                      <a:r>
                        <a:rPr lang="en-US" sz="1600" dirty="0" err="1" smtClean="0"/>
                        <a:t>dan</a:t>
                      </a:r>
                      <a:r>
                        <a:rPr lang="en-US" sz="1600" dirty="0" smtClean="0"/>
                        <a:t> </a:t>
                      </a:r>
                      <a:r>
                        <a:rPr lang="en-US" sz="1600" dirty="0" err="1" smtClean="0"/>
                        <a:t>hanya</a:t>
                      </a:r>
                      <a:r>
                        <a:rPr lang="en-US" sz="1600" dirty="0" smtClean="0"/>
                        <a:t> </a:t>
                      </a:r>
                      <a:r>
                        <a:rPr lang="en-US" sz="1600" dirty="0" err="1" smtClean="0"/>
                        <a:t>jika</a:t>
                      </a:r>
                      <a:r>
                        <a:rPr lang="en-US" sz="1600" dirty="0" smtClean="0"/>
                        <a:t> (if and only if)</a:t>
                      </a:r>
                      <a:endParaRPr lang="en-US" sz="1600" dirty="0"/>
                    </a:p>
                  </a:txBody>
                  <a:tcPr/>
                </a:tc>
                <a:tc>
                  <a:txBody>
                    <a:bodyPr/>
                    <a:lstStyle/>
                    <a:p>
                      <a:pPr algn="ctr"/>
                      <a:r>
                        <a:rPr lang="en-US" sz="1600" dirty="0" smtClean="0">
                          <a:sym typeface="Symbol"/>
                        </a:rPr>
                        <a:t></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a:t>
            </a:fld>
            <a:endParaRPr lang="en-US"/>
          </a:p>
        </p:txBody>
      </p:sp>
      <p:sp>
        <p:nvSpPr>
          <p:cNvPr id="5" name="Content Placeholder 4"/>
          <p:cNvSpPr>
            <a:spLocks noGrp="1"/>
          </p:cNvSpPr>
          <p:nvPr>
            <p:ph sz="quarter" idx="1"/>
          </p:nvPr>
        </p:nvSpPr>
        <p:spPr/>
        <p:txBody>
          <a:bodyPr>
            <a:normAutofit fontScale="77500" lnSpcReduction="20000"/>
          </a:bodyPr>
          <a:lstStyle/>
          <a:p>
            <a:r>
              <a:rPr lang="id-ID" dirty="0" smtClean="0"/>
              <a:t>Pengantar Logika</a:t>
            </a:r>
          </a:p>
          <a:p>
            <a:r>
              <a:rPr lang="id-ID" dirty="0" smtClean="0"/>
              <a:t>Kalimat pernyataan (deklaratif)</a:t>
            </a:r>
          </a:p>
          <a:p>
            <a:pPr lvl="1"/>
            <a:r>
              <a:rPr lang="id-ID" dirty="0" smtClean="0"/>
              <a:t>Jenis-jenis pernyataan</a:t>
            </a:r>
          </a:p>
          <a:p>
            <a:r>
              <a:rPr lang="id-ID" dirty="0" smtClean="0"/>
              <a:t>Nilai kebenaran</a:t>
            </a:r>
          </a:p>
          <a:p>
            <a:r>
              <a:rPr lang="id-ID" dirty="0" smtClean="0"/>
              <a:t>Variabel dan konstanta</a:t>
            </a:r>
          </a:p>
          <a:p>
            <a:r>
              <a:rPr lang="id-ID" dirty="0" smtClean="0"/>
              <a:t>Kalimat terbuka</a:t>
            </a:r>
          </a:p>
          <a:p>
            <a:r>
              <a:rPr lang="id-ID" dirty="0" smtClean="0"/>
              <a:t>Tabel kebenaran</a:t>
            </a:r>
          </a:p>
          <a:p>
            <a:r>
              <a:rPr lang="id-ID" dirty="0" smtClean="0"/>
              <a:t>Kata hubung kalimat</a:t>
            </a:r>
          </a:p>
          <a:p>
            <a:pPr lvl="1"/>
            <a:r>
              <a:rPr lang="id-ID" dirty="0" smtClean="0"/>
              <a:t>Negasi</a:t>
            </a:r>
          </a:p>
          <a:p>
            <a:pPr lvl="1"/>
            <a:r>
              <a:rPr lang="id-ID" dirty="0" smtClean="0"/>
              <a:t>Konjungsi</a:t>
            </a:r>
          </a:p>
          <a:p>
            <a:pPr lvl="1"/>
            <a:r>
              <a:rPr lang="id-ID" dirty="0" smtClean="0"/>
              <a:t>Disjungsi</a:t>
            </a:r>
          </a:p>
          <a:p>
            <a:pPr lvl="1"/>
            <a:r>
              <a:rPr lang="id-ID" dirty="0" smtClean="0"/>
              <a:t>Implikasi</a:t>
            </a:r>
          </a:p>
          <a:p>
            <a:pPr lvl="1"/>
            <a:r>
              <a:rPr lang="id-ID" dirty="0" smtClean="0"/>
              <a:t>Biimplikasi atau bikondisional</a:t>
            </a:r>
          </a:p>
          <a:p>
            <a:pPr lvl="1">
              <a:buNone/>
            </a:pPr>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3200" dirty="0" smtClean="0"/>
              <a:t>Kata Hubung Kalimat</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20</a:t>
            </a:fld>
            <a:endParaRPr lang="en-US"/>
          </a:p>
        </p:txBody>
      </p:sp>
      <p:sp>
        <p:nvSpPr>
          <p:cNvPr id="2" name="Content Placeholder 1"/>
          <p:cNvSpPr>
            <a:spLocks noGrp="1"/>
          </p:cNvSpPr>
          <p:nvPr>
            <p:ph sz="quarter" idx="1"/>
          </p:nvPr>
        </p:nvSpPr>
        <p:spPr/>
        <p:txBody>
          <a:bodyPr/>
          <a:lstStyle/>
          <a:p>
            <a:pPr>
              <a:buNone/>
            </a:pPr>
            <a:r>
              <a:rPr lang="en-US" dirty="0" err="1" smtClean="0"/>
              <a:t>Macam-macam</a:t>
            </a:r>
            <a:r>
              <a:rPr lang="en-US" dirty="0" smtClean="0"/>
              <a:t> </a:t>
            </a:r>
            <a:r>
              <a:rPr lang="en-US" dirty="0" err="1" smtClean="0"/>
              <a:t>kata</a:t>
            </a:r>
            <a:r>
              <a:rPr lang="en-US" dirty="0" smtClean="0"/>
              <a:t> </a:t>
            </a:r>
            <a:r>
              <a:rPr lang="en-US" dirty="0" err="1" smtClean="0"/>
              <a:t>hubung</a:t>
            </a:r>
            <a:r>
              <a:rPr lang="en-US" dirty="0" smtClean="0"/>
              <a:t> </a:t>
            </a:r>
            <a:r>
              <a:rPr lang="en-US" dirty="0" err="1" smtClean="0"/>
              <a:t>kalimat</a:t>
            </a:r>
            <a:r>
              <a:rPr lang="en-US" dirty="0" smtClean="0"/>
              <a:t>:</a:t>
            </a:r>
          </a:p>
          <a:p>
            <a:r>
              <a:rPr lang="en-US" dirty="0" err="1" smtClean="0"/>
              <a:t>Negasi</a:t>
            </a:r>
            <a:endParaRPr lang="en-US" dirty="0" smtClean="0"/>
          </a:p>
          <a:p>
            <a:r>
              <a:rPr lang="en-US" dirty="0" err="1" smtClean="0"/>
              <a:t>Konjungsi</a:t>
            </a:r>
            <a:endParaRPr lang="en-US" dirty="0" smtClean="0"/>
          </a:p>
          <a:p>
            <a:r>
              <a:rPr lang="en-US" dirty="0" err="1" smtClean="0"/>
              <a:t>Disjungsi</a:t>
            </a:r>
            <a:endParaRPr lang="en-US" dirty="0" smtClean="0"/>
          </a:p>
          <a:p>
            <a:r>
              <a:rPr lang="en-US" dirty="0" err="1" smtClean="0"/>
              <a:t>Implikasi</a:t>
            </a:r>
            <a:endParaRPr lang="en-US" dirty="0" smtClean="0"/>
          </a:p>
          <a:p>
            <a:r>
              <a:rPr lang="en-US" dirty="0" err="1" smtClean="0"/>
              <a:t>Biimplikasi</a:t>
            </a:r>
            <a:r>
              <a:rPr lang="en-US" dirty="0" smtClean="0"/>
              <a:t>/</a:t>
            </a:r>
            <a:r>
              <a:rPr lang="en-US" dirty="0" err="1" smtClean="0"/>
              <a:t>Bikondisional</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Negasi</a:t>
            </a:r>
            <a:r>
              <a:rPr lang="en-US" dirty="0" smtClean="0"/>
              <a:t> [</a:t>
            </a:r>
            <a:r>
              <a:rPr lang="en-US" dirty="0" smtClean="0">
                <a:sym typeface="Symbol"/>
              </a:rPr>
              <a:t></a:t>
            </a:r>
            <a:r>
              <a:rPr lang="en-US" dirty="0" smtClean="0">
                <a:sym typeface="Symbol"/>
              </a:rPr>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21</a:t>
            </a:fld>
            <a:endParaRPr lang="en-US"/>
          </a:p>
        </p:txBody>
      </p:sp>
      <p:sp>
        <p:nvSpPr>
          <p:cNvPr id="2" name="Content Placeholder 1"/>
          <p:cNvSpPr>
            <a:spLocks noGrp="1"/>
          </p:cNvSpPr>
          <p:nvPr>
            <p:ph sz="quarter" idx="1"/>
          </p:nvPr>
        </p:nvSpPr>
        <p:spPr/>
        <p:txBody>
          <a:bodyPr>
            <a:normAutofit/>
          </a:bodyPr>
          <a:lstStyle/>
          <a:p>
            <a:pPr algn="just"/>
            <a:r>
              <a:rPr lang="en-US" dirty="0" err="1" smtClean="0">
                <a:latin typeface="Candara" pitchFamily="34" charset="0"/>
              </a:rPr>
              <a:t>Definisi</a:t>
            </a:r>
            <a:endParaRPr lang="en-US" dirty="0" smtClean="0">
              <a:latin typeface="Candara" pitchFamily="34" charset="0"/>
            </a:endParaRPr>
          </a:p>
          <a:p>
            <a:pPr algn="just">
              <a:buNone/>
            </a:pPr>
            <a:r>
              <a:rPr lang="en-US" dirty="0" smtClean="0">
                <a:latin typeface="Candara" pitchFamily="34" charset="0"/>
              </a:rPr>
              <a:t>	</a:t>
            </a:r>
            <a:r>
              <a:rPr lang="id-ID" dirty="0" smtClean="0">
                <a:latin typeface="Candara" pitchFamily="34" charset="0"/>
              </a:rPr>
              <a:t>N</a:t>
            </a:r>
            <a:r>
              <a:rPr lang="en-US" dirty="0" err="1" smtClean="0">
                <a:latin typeface="Candara" pitchFamily="34" charset="0"/>
              </a:rPr>
              <a:t>egasi</a:t>
            </a:r>
            <a:r>
              <a:rPr lang="en-US" dirty="0" smtClean="0">
                <a:latin typeface="Candara" pitchFamily="34" charset="0"/>
              </a:rPr>
              <a:t> </a:t>
            </a:r>
            <a:r>
              <a:rPr lang="en-US" dirty="0" err="1" smtClean="0">
                <a:latin typeface="Candara" pitchFamily="34" charset="0"/>
              </a:rPr>
              <a:t>suatu</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adalah</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y</a:t>
            </a:r>
            <a:r>
              <a:rPr lang="id-ID" dirty="0" smtClean="0">
                <a:latin typeface="Candara" pitchFamily="34" charset="0"/>
              </a:rPr>
              <a:t>an</a:t>
            </a:r>
            <a:r>
              <a:rPr lang="en-US" dirty="0" smtClean="0">
                <a:latin typeface="Candara" pitchFamily="34" charset="0"/>
              </a:rPr>
              <a:t>g </a:t>
            </a:r>
            <a:r>
              <a:rPr lang="en-US" dirty="0" err="1" smtClean="0">
                <a:latin typeface="Candara" pitchFamily="34" charset="0"/>
              </a:rPr>
              <a:t>benilai</a:t>
            </a:r>
            <a:r>
              <a:rPr lang="en-US" dirty="0" smtClean="0">
                <a:latin typeface="Candara" pitchFamily="34" charset="0"/>
              </a:rPr>
              <a:t> </a:t>
            </a:r>
            <a:r>
              <a:rPr lang="en-US" dirty="0" err="1" smtClean="0">
                <a:latin typeface="Candara" pitchFamily="34" charset="0"/>
              </a:rPr>
              <a:t>benar</a:t>
            </a:r>
            <a:r>
              <a:rPr lang="en-US" dirty="0" smtClean="0">
                <a:latin typeface="Candara" pitchFamily="34" charset="0"/>
              </a:rPr>
              <a:t> </a:t>
            </a:r>
            <a:r>
              <a:rPr lang="en-US" dirty="0" err="1" smtClean="0">
                <a:latin typeface="Candara" pitchFamily="34" charset="0"/>
              </a:rPr>
              <a:t>jika</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semula</a:t>
            </a:r>
            <a:r>
              <a:rPr lang="en-US" dirty="0" smtClean="0">
                <a:latin typeface="Candara" pitchFamily="34" charset="0"/>
              </a:rPr>
              <a:t> </a:t>
            </a:r>
            <a:r>
              <a:rPr lang="en-US" dirty="0" err="1" smtClean="0">
                <a:latin typeface="Candara" pitchFamily="34" charset="0"/>
              </a:rPr>
              <a:t>salah</a:t>
            </a:r>
            <a:r>
              <a:rPr lang="en-US" dirty="0" smtClean="0">
                <a:latin typeface="Candara" pitchFamily="34" charset="0"/>
              </a:rPr>
              <a:t>, </a:t>
            </a:r>
            <a:r>
              <a:rPr lang="en-US" dirty="0" err="1" smtClean="0">
                <a:latin typeface="Candara" pitchFamily="34" charset="0"/>
              </a:rPr>
              <a:t>dan</a:t>
            </a:r>
            <a:r>
              <a:rPr lang="en-US" dirty="0" smtClean="0">
                <a:latin typeface="Candara" pitchFamily="34" charset="0"/>
              </a:rPr>
              <a:t> </a:t>
            </a:r>
            <a:r>
              <a:rPr lang="en-US" dirty="0" err="1" smtClean="0">
                <a:latin typeface="Candara" pitchFamily="34" charset="0"/>
              </a:rPr>
              <a:t>sebaliknya</a:t>
            </a:r>
            <a:r>
              <a:rPr lang="en-US" dirty="0" smtClean="0">
                <a:latin typeface="Candara" pitchFamily="34" charset="0"/>
              </a:rPr>
              <a:t>.</a:t>
            </a:r>
          </a:p>
          <a:p>
            <a:pPr algn="just"/>
            <a:r>
              <a:rPr lang="en-US" dirty="0" err="1" smtClean="0">
                <a:latin typeface="Candara" pitchFamily="34" charset="0"/>
              </a:rPr>
              <a:t>Negasi</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p </a:t>
            </a:r>
            <a:r>
              <a:rPr lang="en-US" dirty="0" err="1" smtClean="0">
                <a:latin typeface="Candara" pitchFamily="34" charset="0"/>
              </a:rPr>
              <a:t>ditulis</a:t>
            </a:r>
            <a:r>
              <a:rPr lang="en-US" dirty="0" smtClean="0">
                <a:latin typeface="Candara" pitchFamily="34" charset="0"/>
              </a:rPr>
              <a:t> –p</a:t>
            </a:r>
            <a:r>
              <a:rPr lang="en-US" dirty="0" smtClean="0">
                <a:latin typeface="Candara" pitchFamily="34" charset="0"/>
              </a:rPr>
              <a:t>.</a:t>
            </a:r>
          </a:p>
          <a:p>
            <a:pPr algn="just"/>
            <a:r>
              <a:rPr lang="en-US" dirty="0" err="1" smtClean="0">
                <a:latin typeface="Candara" pitchFamily="34" charset="0"/>
              </a:rPr>
              <a:t>Negasi</a:t>
            </a:r>
            <a:r>
              <a:rPr lang="en-US" dirty="0" smtClean="0">
                <a:latin typeface="Candara" pitchFamily="34" charset="0"/>
              </a:rPr>
              <a:t> </a:t>
            </a:r>
            <a:r>
              <a:rPr lang="en-US" dirty="0" err="1" smtClean="0">
                <a:latin typeface="Candara" pitchFamily="34" charset="0"/>
              </a:rPr>
              <a:t>pada</a:t>
            </a:r>
            <a:r>
              <a:rPr lang="en-US" dirty="0" smtClean="0">
                <a:latin typeface="Candara" pitchFamily="34" charset="0"/>
              </a:rPr>
              <a:t> </a:t>
            </a:r>
            <a:r>
              <a:rPr lang="en-US" dirty="0" err="1" smtClean="0">
                <a:latin typeface="Candara" pitchFamily="34" charset="0"/>
              </a:rPr>
              <a:t>pernyataan</a:t>
            </a:r>
            <a:r>
              <a:rPr lang="en-US" dirty="0" smtClean="0">
                <a:latin typeface="Candara" pitchFamily="34" charset="0"/>
              </a:rPr>
              <a:t> </a:t>
            </a:r>
            <a:r>
              <a:rPr lang="en-US" dirty="0" err="1" smtClean="0">
                <a:latin typeface="Candara" pitchFamily="34" charset="0"/>
              </a:rPr>
              <a:t>biasanya</a:t>
            </a:r>
            <a:r>
              <a:rPr lang="en-US" dirty="0" smtClean="0">
                <a:latin typeface="Candara" pitchFamily="34" charset="0"/>
              </a:rPr>
              <a:t> </a:t>
            </a:r>
            <a:r>
              <a:rPr lang="en-US" dirty="0" err="1" smtClean="0">
                <a:latin typeface="Candara" pitchFamily="34" charset="0"/>
              </a:rPr>
              <a:t>menggunakan</a:t>
            </a:r>
            <a:r>
              <a:rPr lang="en-US" dirty="0" smtClean="0">
                <a:latin typeface="Candara" pitchFamily="34" charset="0"/>
              </a:rPr>
              <a:t> </a:t>
            </a:r>
            <a:r>
              <a:rPr lang="en-US" dirty="0" err="1" smtClean="0">
                <a:latin typeface="Candara" pitchFamily="34" charset="0"/>
              </a:rPr>
              <a:t>kata</a:t>
            </a:r>
            <a:r>
              <a:rPr lang="en-US" dirty="0" smtClean="0">
                <a:latin typeface="Candara" pitchFamily="34" charset="0"/>
              </a:rPr>
              <a:t> ‘</a:t>
            </a:r>
            <a:r>
              <a:rPr lang="en-US" dirty="0" err="1" smtClean="0">
                <a:latin typeface="Candara" pitchFamily="34" charset="0"/>
              </a:rPr>
              <a:t>bukan</a:t>
            </a:r>
            <a:r>
              <a:rPr lang="en-US" dirty="0" smtClean="0">
                <a:latin typeface="Candara" pitchFamily="34" charset="0"/>
              </a:rPr>
              <a:t>’, ‘</a:t>
            </a:r>
            <a:r>
              <a:rPr lang="en-US" dirty="0" err="1" smtClean="0">
                <a:latin typeface="Candara" pitchFamily="34" charset="0"/>
              </a:rPr>
              <a:t>tidak</a:t>
            </a:r>
            <a:r>
              <a:rPr lang="en-US" dirty="0" smtClean="0">
                <a:latin typeface="Candara" pitchFamily="34" charset="0"/>
              </a:rPr>
              <a:t> </a:t>
            </a:r>
            <a:r>
              <a:rPr lang="en-US" dirty="0" err="1" smtClean="0">
                <a:latin typeface="Candara" pitchFamily="34" charset="0"/>
              </a:rPr>
              <a:t>benar</a:t>
            </a:r>
            <a:r>
              <a:rPr lang="en-US" dirty="0" smtClean="0">
                <a:latin typeface="Candara" pitchFamily="34" charset="0"/>
              </a:rPr>
              <a:t>’, ‘</a:t>
            </a:r>
            <a:r>
              <a:rPr lang="en-US" dirty="0" err="1" smtClean="0">
                <a:latin typeface="Candara" pitchFamily="34" charset="0"/>
              </a:rPr>
              <a:t>tidak</a:t>
            </a:r>
            <a:r>
              <a:rPr lang="en-US" dirty="0" smtClean="0">
                <a:latin typeface="Candara" pitchFamily="34" charset="0"/>
              </a:rPr>
              <a:t>’.</a:t>
            </a:r>
            <a:endParaRPr lang="en-US"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Tabel</a:t>
            </a:r>
            <a:r>
              <a:rPr lang="en-US" dirty="0" smtClean="0"/>
              <a:t> </a:t>
            </a:r>
            <a:r>
              <a:rPr lang="en-US" dirty="0" err="1" smtClean="0"/>
              <a:t>Kebenaran</a:t>
            </a:r>
            <a:r>
              <a:rPr lang="en-US" dirty="0" smtClean="0"/>
              <a:t> </a:t>
            </a:r>
            <a:r>
              <a:rPr lang="en-US" dirty="0" err="1" smtClean="0"/>
              <a:t>Negasi</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22</a:t>
            </a:fld>
            <a:endParaRPr lang="en-US"/>
          </a:p>
        </p:txBody>
      </p:sp>
      <p:graphicFrame>
        <p:nvGraphicFramePr>
          <p:cNvPr id="4" name="Content Placeholder 3"/>
          <p:cNvGraphicFramePr>
            <a:graphicFrameLocks noGrp="1"/>
          </p:cNvGraphicFramePr>
          <p:nvPr>
            <p:ph sz="quarter" idx="1"/>
          </p:nvPr>
        </p:nvGraphicFramePr>
        <p:xfrm>
          <a:off x="1368424" y="2209800"/>
          <a:ext cx="6556376" cy="1584960"/>
        </p:xfrm>
        <a:graphic>
          <a:graphicData uri="http://schemas.openxmlformats.org/drawingml/2006/table">
            <a:tbl>
              <a:tblPr firstRow="1" bandRow="1">
                <a:tableStyleId>{6E25E649-3F16-4E02-A733-19D2CDBF48F0}</a:tableStyleId>
              </a:tblPr>
              <a:tblGrid>
                <a:gridCol w="3278188"/>
                <a:gridCol w="3278188"/>
              </a:tblGrid>
              <a:tr h="152400">
                <a:tc>
                  <a:txBody>
                    <a:bodyPr/>
                    <a:lstStyle/>
                    <a:p>
                      <a:pPr algn="ctr"/>
                      <a:r>
                        <a:rPr lang="en-US" dirty="0" smtClean="0"/>
                        <a:t>p</a:t>
                      </a:r>
                      <a:endParaRPr lang="en-US" dirty="0"/>
                    </a:p>
                  </a:txBody>
                  <a:tcPr marL="90593" marR="90593">
                    <a:lnR w="28575" cap="flat" cmpd="sng" algn="ctr">
                      <a:solidFill>
                        <a:schemeClr val="tx1"/>
                      </a:solidFill>
                      <a:prstDash val="solid"/>
                      <a:round/>
                      <a:headEnd type="none" w="med" len="med"/>
                      <a:tailEnd type="none" w="med" len="med"/>
                    </a:lnR>
                  </a:tcPr>
                </a:tc>
                <a:tc>
                  <a:txBody>
                    <a:bodyPr/>
                    <a:lstStyle/>
                    <a:p>
                      <a:pPr algn="ctr"/>
                      <a:r>
                        <a:rPr lang="en-US" dirty="0" smtClean="0"/>
                        <a:t>-p</a:t>
                      </a:r>
                      <a:endParaRPr lang="en-US" dirty="0"/>
                    </a:p>
                  </a:txBody>
                  <a:tcPr marL="90593" marR="90593">
                    <a:lnL w="28575" cap="flat" cmpd="sng" algn="ctr">
                      <a:solidFill>
                        <a:schemeClr val="tx1"/>
                      </a:solidFill>
                      <a:prstDash val="solid"/>
                      <a:round/>
                      <a:headEnd type="none" w="med" len="med"/>
                      <a:tailEnd type="none" w="med" len="med"/>
                    </a:lnL>
                  </a:tcPr>
                </a:tc>
              </a:tr>
              <a:tr h="609600">
                <a:tc>
                  <a:txBody>
                    <a:bodyPr/>
                    <a:lstStyle/>
                    <a:p>
                      <a:pPr algn="ctr"/>
                      <a:r>
                        <a:rPr lang="en-US" dirty="0" smtClean="0"/>
                        <a:t>T</a:t>
                      </a:r>
                      <a:endParaRPr lang="en-US" dirty="0"/>
                    </a:p>
                  </a:txBody>
                  <a:tcPr marL="90593" marR="90593">
                    <a:lnR w="28575" cap="flat" cmpd="sng" algn="ctr">
                      <a:solidFill>
                        <a:schemeClr val="tx1"/>
                      </a:solidFill>
                      <a:prstDash val="solid"/>
                      <a:round/>
                      <a:headEnd type="none" w="med" len="med"/>
                      <a:tailEnd type="none" w="med" len="med"/>
                    </a:lnR>
                  </a:tcPr>
                </a:tc>
                <a:tc>
                  <a:txBody>
                    <a:bodyPr/>
                    <a:lstStyle/>
                    <a:p>
                      <a:pPr algn="ctr"/>
                      <a:r>
                        <a:rPr lang="en-US" dirty="0" smtClean="0"/>
                        <a:t>F</a:t>
                      </a:r>
                      <a:endParaRPr lang="en-US" dirty="0"/>
                    </a:p>
                  </a:txBody>
                  <a:tcPr marL="90593" marR="90593">
                    <a:lnL w="28575" cap="flat" cmpd="sng" algn="ctr">
                      <a:solidFill>
                        <a:schemeClr val="tx1"/>
                      </a:solidFill>
                      <a:prstDash val="solid"/>
                      <a:round/>
                      <a:headEnd type="none" w="med" len="med"/>
                      <a:tailEnd type="none" w="med" len="med"/>
                    </a:lnL>
                  </a:tcPr>
                </a:tc>
              </a:tr>
              <a:tr h="609600">
                <a:tc>
                  <a:txBody>
                    <a:bodyPr/>
                    <a:lstStyle/>
                    <a:p>
                      <a:pPr algn="ctr"/>
                      <a:r>
                        <a:rPr lang="en-US" dirty="0" smtClean="0"/>
                        <a:t>F</a:t>
                      </a:r>
                      <a:endParaRPr lang="en-US" dirty="0"/>
                    </a:p>
                  </a:txBody>
                  <a:tcPr marL="90593" marR="90593">
                    <a:lnR w="28575" cap="flat" cmpd="sng" algn="ctr">
                      <a:solidFill>
                        <a:schemeClr val="tx1"/>
                      </a:solidFill>
                      <a:prstDash val="solid"/>
                      <a:round/>
                      <a:headEnd type="none" w="med" len="med"/>
                      <a:tailEnd type="none" w="med" len="med"/>
                    </a:lnR>
                  </a:tcPr>
                </a:tc>
                <a:tc>
                  <a:txBody>
                    <a:bodyPr/>
                    <a:lstStyle/>
                    <a:p>
                      <a:pPr algn="ctr"/>
                      <a:r>
                        <a:rPr lang="en-US" dirty="0" smtClean="0"/>
                        <a:t>T</a:t>
                      </a:r>
                      <a:endParaRPr lang="en-US" dirty="0"/>
                    </a:p>
                  </a:txBody>
                  <a:tcPr marL="90593" marR="90593">
                    <a:lnL w="28575"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Candara" pitchFamily="34" charset="0"/>
              </a:rPr>
              <a:t>Contoh</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23</a:t>
            </a:fld>
            <a:endParaRPr lang="en-US"/>
          </a:p>
        </p:txBody>
      </p:sp>
      <p:sp>
        <p:nvSpPr>
          <p:cNvPr id="5" name="Content Placeholder 4"/>
          <p:cNvSpPr>
            <a:spLocks noGrp="1"/>
          </p:cNvSpPr>
          <p:nvPr>
            <p:ph sz="quarter" idx="1"/>
          </p:nvPr>
        </p:nvSpPr>
        <p:spPr>
          <a:xfrm>
            <a:off x="612648" y="1600200"/>
            <a:ext cx="8153400" cy="5257800"/>
          </a:xfrm>
        </p:spPr>
        <p:txBody>
          <a:bodyPr>
            <a:normAutofit/>
          </a:bodyPr>
          <a:lstStyle/>
          <a:p>
            <a:pPr algn="just">
              <a:buNone/>
            </a:pPr>
            <a:r>
              <a:rPr lang="en-US" sz="2400" dirty="0" err="1" smtClean="0">
                <a:latin typeface="Candara" pitchFamily="34" charset="0"/>
              </a:rPr>
              <a:t>Apa</a:t>
            </a:r>
            <a:r>
              <a:rPr lang="en-US" sz="2400" dirty="0" smtClean="0">
                <a:latin typeface="Candara" pitchFamily="34" charset="0"/>
              </a:rPr>
              <a:t> </a:t>
            </a:r>
            <a:r>
              <a:rPr lang="en-US" sz="2400" dirty="0" err="1" smtClean="0">
                <a:latin typeface="Candara" pitchFamily="34" charset="0"/>
              </a:rPr>
              <a:t>bentuk</a:t>
            </a:r>
            <a:r>
              <a:rPr lang="en-US" sz="2400" dirty="0" smtClean="0">
                <a:latin typeface="Candara" pitchFamily="34" charset="0"/>
              </a:rPr>
              <a:t> </a:t>
            </a:r>
            <a:r>
              <a:rPr lang="en-US" sz="2400" dirty="0" err="1" smtClean="0">
                <a:latin typeface="Candara" pitchFamily="34" charset="0"/>
              </a:rPr>
              <a:t>kebalikan</a:t>
            </a:r>
            <a:r>
              <a:rPr lang="en-US" sz="2400" dirty="0" smtClean="0">
                <a:latin typeface="Candara" pitchFamily="34" charset="0"/>
              </a:rPr>
              <a:t> (</a:t>
            </a:r>
            <a:r>
              <a:rPr lang="en-US" sz="2400" dirty="0" err="1" smtClean="0">
                <a:latin typeface="Candara" pitchFamily="34" charset="0"/>
              </a:rPr>
              <a:t>negasi</a:t>
            </a:r>
            <a:r>
              <a:rPr lang="en-US" sz="2400" dirty="0" smtClean="0">
                <a:latin typeface="Candara" pitchFamily="34" charset="0"/>
              </a:rPr>
              <a:t>) </a:t>
            </a:r>
            <a:r>
              <a:rPr lang="en-US" sz="2400" dirty="0" err="1" smtClean="0">
                <a:latin typeface="Candara" pitchFamily="34" charset="0"/>
              </a:rPr>
              <a:t>dari</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t>
            </a:r>
            <a:r>
              <a:rPr lang="en-US" sz="2400" dirty="0" err="1" smtClean="0">
                <a:latin typeface="Candara" pitchFamily="34" charset="0"/>
              </a:rPr>
              <a:t>berikut</a:t>
            </a:r>
            <a:r>
              <a:rPr lang="en-US" sz="2400" dirty="0" smtClean="0">
                <a:latin typeface="Candara" pitchFamily="34" charset="0"/>
              </a:rPr>
              <a:t>?</a:t>
            </a:r>
            <a:endParaRPr lang="en-US" sz="2400" dirty="0" smtClean="0">
              <a:latin typeface="Candara" pitchFamily="34" charset="0"/>
            </a:endParaRPr>
          </a:p>
          <a:p>
            <a:pPr marL="624078" indent="-514350" algn="just">
              <a:buNone/>
            </a:pPr>
            <a:r>
              <a:rPr lang="en-US" sz="2400" dirty="0" smtClean="0">
                <a:latin typeface="Candara" pitchFamily="34" charset="0"/>
              </a:rPr>
              <a:t>(a) </a:t>
            </a:r>
            <a:r>
              <a:rPr lang="en-US" sz="2400" dirty="0" err="1" smtClean="0">
                <a:latin typeface="Candara" pitchFamily="34" charset="0"/>
              </a:rPr>
              <a:t>Hari</a:t>
            </a:r>
            <a:r>
              <a:rPr lang="en-US" sz="2400" dirty="0" smtClean="0">
                <a:latin typeface="Candara" pitchFamily="34" charset="0"/>
              </a:rPr>
              <a:t> </a:t>
            </a:r>
            <a:r>
              <a:rPr lang="en-US" sz="2400" dirty="0" err="1" smtClean="0">
                <a:latin typeface="Candara" pitchFamily="34" charset="0"/>
              </a:rPr>
              <a:t>ini</a:t>
            </a:r>
            <a:r>
              <a:rPr lang="en-US" sz="2400" dirty="0" smtClean="0">
                <a:latin typeface="Candara" pitchFamily="34" charset="0"/>
              </a:rPr>
              <a:t> </a:t>
            </a:r>
            <a:r>
              <a:rPr lang="en-US" sz="2400" dirty="0" err="1" smtClean="0">
                <a:latin typeface="Candara" pitchFamily="34" charset="0"/>
              </a:rPr>
              <a:t>adalah</a:t>
            </a:r>
            <a:r>
              <a:rPr lang="en-US" sz="2400" dirty="0" smtClean="0">
                <a:latin typeface="Candara" pitchFamily="34" charset="0"/>
              </a:rPr>
              <a:t> </a:t>
            </a:r>
            <a:r>
              <a:rPr lang="en-US" sz="2400" dirty="0" err="1" smtClean="0">
                <a:latin typeface="Candara" pitchFamily="34" charset="0"/>
              </a:rPr>
              <a:t>hari</a:t>
            </a:r>
            <a:r>
              <a:rPr lang="en-US" sz="2400" dirty="0" smtClean="0">
                <a:latin typeface="Candara" pitchFamily="34" charset="0"/>
              </a:rPr>
              <a:t> </a:t>
            </a:r>
            <a:r>
              <a:rPr lang="en-US" sz="2400" dirty="0" err="1" smtClean="0">
                <a:latin typeface="Candara" pitchFamily="34" charset="0"/>
              </a:rPr>
              <a:t>sabtu</a:t>
            </a:r>
            <a:r>
              <a:rPr lang="en-US" sz="2400" dirty="0" smtClean="0">
                <a:latin typeface="Candara" pitchFamily="34" charset="0"/>
              </a:rPr>
              <a:t>.</a:t>
            </a:r>
          </a:p>
          <a:p>
            <a:pPr marL="624078" indent="-514350" algn="just">
              <a:buNone/>
            </a:pPr>
            <a:r>
              <a:rPr lang="en-US" sz="2400" dirty="0" smtClean="0">
                <a:latin typeface="Candara" pitchFamily="34" charset="0"/>
              </a:rPr>
              <a:t>(b) </a:t>
            </a:r>
            <a:r>
              <a:rPr lang="en-US" sz="2400" dirty="0" err="1" smtClean="0">
                <a:latin typeface="Candara" pitchFamily="34" charset="0"/>
              </a:rPr>
              <a:t>Tidak</a:t>
            </a:r>
            <a:r>
              <a:rPr lang="en-US" sz="2400" dirty="0" smtClean="0">
                <a:latin typeface="Candara" pitchFamily="34" charset="0"/>
              </a:rPr>
              <a:t> </a:t>
            </a:r>
            <a:r>
              <a:rPr lang="en-US" sz="2400" dirty="0" err="1" smtClean="0">
                <a:latin typeface="Candara" pitchFamily="34" charset="0"/>
              </a:rPr>
              <a:t>ada</a:t>
            </a:r>
            <a:r>
              <a:rPr lang="en-US" sz="2400" dirty="0" smtClean="0">
                <a:latin typeface="Candara" pitchFamily="34" charset="0"/>
              </a:rPr>
              <a:t> </a:t>
            </a:r>
            <a:r>
              <a:rPr lang="en-US" sz="2400" dirty="0" err="1" smtClean="0">
                <a:latin typeface="Candara" pitchFamily="34" charset="0"/>
              </a:rPr>
              <a:t>musim</a:t>
            </a:r>
            <a:r>
              <a:rPr lang="en-US" sz="2400" dirty="0" smtClean="0">
                <a:latin typeface="Candara" pitchFamily="34" charset="0"/>
              </a:rPr>
              <a:t> </a:t>
            </a:r>
            <a:r>
              <a:rPr lang="en-US" sz="2400" dirty="0" err="1" smtClean="0">
                <a:latin typeface="Candara" pitchFamily="34" charset="0"/>
              </a:rPr>
              <a:t>hujan</a:t>
            </a:r>
            <a:r>
              <a:rPr lang="en-US" sz="2400" dirty="0" smtClean="0">
                <a:latin typeface="Candara" pitchFamily="34" charset="0"/>
              </a:rPr>
              <a:t> </a:t>
            </a:r>
            <a:r>
              <a:rPr lang="en-US" sz="2400" dirty="0" err="1" smtClean="0">
                <a:latin typeface="Candara" pitchFamily="34" charset="0"/>
              </a:rPr>
              <a:t>di</a:t>
            </a:r>
            <a:r>
              <a:rPr lang="en-US" sz="2400" dirty="0" smtClean="0">
                <a:latin typeface="Candara" pitchFamily="34" charset="0"/>
              </a:rPr>
              <a:t> Indonesia.</a:t>
            </a:r>
          </a:p>
          <a:p>
            <a:pPr marL="624078" indent="-514350" algn="just">
              <a:buNone/>
            </a:pPr>
            <a:r>
              <a:rPr lang="en-US" sz="2400" dirty="0" smtClean="0">
                <a:latin typeface="Candara" pitchFamily="34" charset="0"/>
              </a:rPr>
              <a:t>(c) 2 + 3 = 5</a:t>
            </a:r>
          </a:p>
          <a:p>
            <a:pPr marL="624078" indent="-514350" algn="just">
              <a:buNone/>
            </a:pPr>
            <a:r>
              <a:rPr lang="en-US" sz="2400" dirty="0" smtClean="0">
                <a:latin typeface="Candara" pitchFamily="34" charset="0"/>
              </a:rPr>
              <a:t>(d) Jakarta </a:t>
            </a:r>
            <a:r>
              <a:rPr lang="en-US" sz="2400" dirty="0" err="1" smtClean="0">
                <a:latin typeface="Candara" pitchFamily="34" charset="0"/>
              </a:rPr>
              <a:t>ibukota</a:t>
            </a:r>
            <a:r>
              <a:rPr lang="en-US" sz="2400" dirty="0" smtClean="0">
                <a:latin typeface="Candara" pitchFamily="34" charset="0"/>
              </a:rPr>
              <a:t> RI</a:t>
            </a:r>
            <a:r>
              <a:rPr lang="id-ID" sz="2400" dirty="0" smtClean="0">
                <a:latin typeface="Candara" pitchFamily="34" charset="0"/>
              </a:rPr>
              <a:t>.</a:t>
            </a:r>
            <a:endParaRPr lang="en-US" sz="2400" dirty="0" smtClean="0">
              <a:latin typeface="Candara" pitchFamily="34" charset="0"/>
            </a:endParaRPr>
          </a:p>
          <a:p>
            <a:pPr marL="624078" indent="-514350" algn="just">
              <a:buNone/>
            </a:pPr>
            <a:r>
              <a:rPr lang="en-US" sz="2400" dirty="0" smtClean="0">
                <a:latin typeface="Candara" pitchFamily="34" charset="0"/>
              </a:rPr>
              <a:t>(e) </a:t>
            </a:r>
            <a:r>
              <a:rPr lang="en-US" sz="2400" dirty="0" err="1" smtClean="0">
                <a:latin typeface="Candara" pitchFamily="34" charset="0"/>
              </a:rPr>
              <a:t>Zainal</a:t>
            </a:r>
            <a:r>
              <a:rPr lang="en-US" sz="2400" dirty="0" smtClean="0">
                <a:latin typeface="Candara" pitchFamily="34" charset="0"/>
              </a:rPr>
              <a:t> </a:t>
            </a:r>
            <a:r>
              <a:rPr lang="en-US" sz="2400" dirty="0" err="1" smtClean="0">
                <a:latin typeface="Candara" pitchFamily="34" charset="0"/>
              </a:rPr>
              <a:t>memakai</a:t>
            </a:r>
            <a:r>
              <a:rPr lang="en-US" sz="2400" dirty="0" smtClean="0">
                <a:latin typeface="Candara" pitchFamily="34" charset="0"/>
              </a:rPr>
              <a:t> </a:t>
            </a:r>
            <a:r>
              <a:rPr lang="en-US" sz="2400" dirty="0" err="1" smtClean="0">
                <a:latin typeface="Candara" pitchFamily="34" charset="0"/>
              </a:rPr>
              <a:t>kacamata</a:t>
            </a:r>
            <a:r>
              <a:rPr lang="id-ID" sz="2400" dirty="0" smtClean="0">
                <a:latin typeface="Candara" pitchFamily="34" charset="0"/>
              </a:rPr>
              <a:t>.</a:t>
            </a:r>
            <a:endParaRPr lang="en-US" sz="2400" dirty="0" smtClean="0">
              <a:latin typeface="Candara" pitchFamily="34" charset="0"/>
            </a:endParaRPr>
          </a:p>
          <a:p>
            <a:pPr algn="just">
              <a:buNone/>
            </a:pPr>
            <a:r>
              <a:rPr lang="en-US" sz="2400" dirty="0" smtClean="0">
                <a:latin typeface="Candara" pitchFamily="34" charset="0"/>
              </a:rPr>
              <a:t>  (f) </a:t>
            </a:r>
            <a:r>
              <a:rPr lang="en-US" sz="2400" dirty="0" err="1" smtClean="0">
                <a:latin typeface="Candara" pitchFamily="34" charset="0"/>
              </a:rPr>
              <a:t>Gunung</a:t>
            </a:r>
            <a:r>
              <a:rPr lang="en-US" sz="2400" dirty="0" smtClean="0">
                <a:latin typeface="Candara" pitchFamily="34" charset="0"/>
              </a:rPr>
              <a:t> </a:t>
            </a:r>
            <a:r>
              <a:rPr lang="en-US" sz="2400" dirty="0" err="1" smtClean="0">
                <a:latin typeface="Candara" pitchFamily="34" charset="0"/>
              </a:rPr>
              <a:t>Merapi</a:t>
            </a:r>
            <a:r>
              <a:rPr lang="en-US" sz="2400" dirty="0" smtClean="0">
                <a:latin typeface="Candara" pitchFamily="34" charset="0"/>
              </a:rPr>
              <a:t> </a:t>
            </a:r>
            <a:r>
              <a:rPr lang="en-US" sz="2400" dirty="0" err="1" smtClean="0">
                <a:latin typeface="Candara" pitchFamily="34" charset="0"/>
              </a:rPr>
              <a:t>terletak</a:t>
            </a:r>
            <a:r>
              <a:rPr lang="en-US" sz="2400" dirty="0" smtClean="0">
                <a:latin typeface="Candara" pitchFamily="34" charset="0"/>
              </a:rPr>
              <a:t> </a:t>
            </a:r>
            <a:r>
              <a:rPr lang="en-US" sz="2400" dirty="0" err="1" smtClean="0">
                <a:latin typeface="Candara" pitchFamily="34" charset="0"/>
              </a:rPr>
              <a:t>di</a:t>
            </a:r>
            <a:r>
              <a:rPr lang="en-US" sz="2400" dirty="0" smtClean="0">
                <a:latin typeface="Candara" pitchFamily="34" charset="0"/>
              </a:rPr>
              <a:t> 2 </a:t>
            </a:r>
            <a:r>
              <a:rPr lang="en-US" sz="2400" dirty="0" err="1" smtClean="0">
                <a:latin typeface="Candara" pitchFamily="34" charset="0"/>
              </a:rPr>
              <a:t>Propinsi</a:t>
            </a:r>
            <a:r>
              <a:rPr lang="en-US" sz="2400" dirty="0" smtClean="0">
                <a:latin typeface="Candara" pitchFamily="34" charset="0"/>
              </a:rPr>
              <a:t> </a:t>
            </a:r>
            <a:r>
              <a:rPr lang="en-US" sz="2400" dirty="0" err="1" smtClean="0">
                <a:latin typeface="Candara" pitchFamily="34" charset="0"/>
              </a:rPr>
              <a:t>dan</a:t>
            </a:r>
            <a:r>
              <a:rPr lang="en-US" sz="2400" dirty="0" smtClean="0">
                <a:latin typeface="Candara" pitchFamily="34" charset="0"/>
              </a:rPr>
              <a:t> 3 </a:t>
            </a:r>
            <a:r>
              <a:rPr lang="en-US" sz="2400" dirty="0" err="1" smtClean="0">
                <a:latin typeface="Candara" pitchFamily="34" charset="0"/>
              </a:rPr>
              <a:t>Kabupaten</a:t>
            </a:r>
            <a:r>
              <a:rPr lang="en-US" sz="2400" dirty="0" smtClean="0">
                <a:latin typeface="Candara" pitchFamily="34" charset="0"/>
              </a:rPr>
              <a:t>.</a:t>
            </a:r>
            <a:endParaRPr lang="id-ID" sz="2400" dirty="0">
              <a:latin typeface="Candar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Konjungsi</a:t>
            </a:r>
            <a:r>
              <a:rPr lang="en-US" dirty="0" smtClean="0"/>
              <a:t> [</a:t>
            </a:r>
            <a:r>
              <a:rPr lang="en-US" dirty="0" smtClean="0">
                <a:sym typeface="Symbol"/>
              </a:rPr>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24</a:t>
            </a:fld>
            <a:endParaRPr lang="en-US"/>
          </a:p>
        </p:txBody>
      </p:sp>
      <p:sp>
        <p:nvSpPr>
          <p:cNvPr id="2" name="Content Placeholder 1"/>
          <p:cNvSpPr>
            <a:spLocks noGrp="1"/>
          </p:cNvSpPr>
          <p:nvPr>
            <p:ph sz="quarter" idx="1"/>
          </p:nvPr>
        </p:nvSpPr>
        <p:spPr>
          <a:xfrm>
            <a:off x="609600" y="1676400"/>
            <a:ext cx="8153400" cy="4495800"/>
          </a:xfrm>
        </p:spPr>
        <p:txBody>
          <a:bodyPr>
            <a:normAutofit/>
          </a:bodyPr>
          <a:lstStyle/>
          <a:p>
            <a:pPr algn="just">
              <a:lnSpc>
                <a:spcPct val="160000"/>
              </a:lnSpc>
            </a:pPr>
            <a:r>
              <a:rPr lang="en-US" sz="2400" dirty="0" err="1" smtClean="0">
                <a:latin typeface="Candara" pitchFamily="34" charset="0"/>
              </a:rPr>
              <a:t>Definisi</a:t>
            </a:r>
            <a:r>
              <a:rPr lang="en-US" sz="2400" dirty="0" smtClean="0">
                <a:latin typeface="Candara" pitchFamily="34" charset="0"/>
              </a:rPr>
              <a:t>:</a:t>
            </a:r>
          </a:p>
          <a:p>
            <a:pPr algn="just">
              <a:lnSpc>
                <a:spcPct val="160000"/>
              </a:lnSpc>
              <a:buNone/>
            </a:pPr>
            <a:r>
              <a:rPr lang="en-US" sz="2400" dirty="0" smtClean="0">
                <a:latin typeface="Candara" pitchFamily="34" charset="0"/>
              </a:rPr>
              <a:t>	</a:t>
            </a:r>
            <a:r>
              <a:rPr lang="en-US" sz="2400" dirty="0" err="1" smtClean="0">
                <a:latin typeface="Candara" pitchFamily="34" charset="0"/>
              </a:rPr>
              <a:t>Misalkan</a:t>
            </a:r>
            <a:r>
              <a:rPr lang="en-US" sz="2400" dirty="0" smtClean="0">
                <a:latin typeface="Candara" pitchFamily="34" charset="0"/>
              </a:rPr>
              <a:t> A </a:t>
            </a:r>
            <a:r>
              <a:rPr lang="en-US" sz="2400" dirty="0" err="1" smtClean="0">
                <a:latin typeface="Candara" pitchFamily="34" charset="0"/>
              </a:rPr>
              <a:t>dan</a:t>
            </a:r>
            <a:r>
              <a:rPr lang="en-US" sz="2400" dirty="0" smtClean="0">
                <a:latin typeface="Candara" pitchFamily="34" charset="0"/>
              </a:rPr>
              <a:t> B </a:t>
            </a:r>
            <a:r>
              <a:rPr lang="en-US" sz="2400" dirty="0" err="1" smtClean="0">
                <a:latin typeface="Candara" pitchFamily="34" charset="0"/>
              </a:rPr>
              <a:t>adalah</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 </a:t>
            </a:r>
            <a:r>
              <a:rPr lang="en-US" sz="2400" dirty="0" err="1" smtClean="0">
                <a:latin typeface="Candara" pitchFamily="34" charset="0"/>
              </a:rPr>
              <a:t>dan</a:t>
            </a:r>
            <a:r>
              <a:rPr lang="en-US" sz="2400" dirty="0" smtClean="0">
                <a:latin typeface="Candara" pitchFamily="34" charset="0"/>
              </a:rPr>
              <a:t> B”, yang </a:t>
            </a:r>
            <a:r>
              <a:rPr lang="en-US" sz="2400" dirty="0" err="1" smtClean="0">
                <a:latin typeface="Candara" pitchFamily="34" charset="0"/>
              </a:rPr>
              <a:t>disimbolkan</a:t>
            </a:r>
            <a:r>
              <a:rPr lang="en-US" sz="2400" dirty="0" smtClean="0">
                <a:latin typeface="Candara" pitchFamily="34" charset="0"/>
              </a:rPr>
              <a:t> </a:t>
            </a:r>
            <a:r>
              <a:rPr lang="en-US" sz="2400" dirty="0" err="1" smtClean="0">
                <a:latin typeface="Candara" pitchFamily="34" charset="0"/>
              </a:rPr>
              <a:t>dengan</a:t>
            </a:r>
            <a:r>
              <a:rPr lang="en-US" sz="2400" dirty="0" smtClean="0">
                <a:latin typeface="Candara" pitchFamily="34" charset="0"/>
              </a:rPr>
              <a:t> A</a:t>
            </a:r>
            <a:r>
              <a:rPr lang="en-US" sz="2400" dirty="0" smtClean="0">
                <a:latin typeface="Candara" pitchFamily="34" charset="0"/>
                <a:sym typeface="Symbol"/>
              </a:rPr>
              <a:t>B, </a:t>
            </a:r>
            <a:r>
              <a:rPr lang="en-US" sz="2400" dirty="0" err="1" smtClean="0">
                <a:latin typeface="Candara" pitchFamily="34" charset="0"/>
                <a:sym typeface="Symbol"/>
              </a:rPr>
              <a:t>adalah</a:t>
            </a:r>
            <a:r>
              <a:rPr lang="en-US" sz="2400" dirty="0" smtClean="0">
                <a:latin typeface="Candara" pitchFamily="34" charset="0"/>
                <a:sym typeface="Symbol"/>
              </a:rPr>
              <a:t> </a:t>
            </a:r>
            <a:r>
              <a:rPr lang="en-US" sz="2400" dirty="0" err="1" smtClean="0">
                <a:latin typeface="Candara" pitchFamily="34" charset="0"/>
                <a:sym typeface="Symbol"/>
              </a:rPr>
              <a:t>proposisi</a:t>
            </a:r>
            <a:r>
              <a:rPr lang="en-US" sz="2400" dirty="0" smtClean="0">
                <a:latin typeface="Candara" pitchFamily="34" charset="0"/>
                <a:sym typeface="Symbol"/>
              </a:rPr>
              <a:t> yang </a:t>
            </a:r>
            <a:r>
              <a:rPr lang="en-US" sz="2400" dirty="0" err="1" smtClean="0">
                <a:latin typeface="Candara" pitchFamily="34" charset="0"/>
                <a:sym typeface="Symbol"/>
              </a:rPr>
              <a:t>bernilai</a:t>
            </a:r>
            <a:r>
              <a:rPr lang="en-US" sz="2400" dirty="0" smtClean="0">
                <a:latin typeface="Candara" pitchFamily="34" charset="0"/>
                <a:sym typeface="Symbol"/>
              </a:rPr>
              <a:t> </a:t>
            </a:r>
            <a:r>
              <a:rPr lang="en-US" sz="2400" dirty="0" err="1" smtClean="0">
                <a:latin typeface="Candara" pitchFamily="34" charset="0"/>
                <a:sym typeface="Symbol"/>
              </a:rPr>
              <a:t>benar</a:t>
            </a:r>
            <a:r>
              <a:rPr lang="en-US" sz="2400" dirty="0" smtClean="0">
                <a:latin typeface="Candara" pitchFamily="34" charset="0"/>
                <a:sym typeface="Symbol"/>
              </a:rPr>
              <a:t>, </a:t>
            </a:r>
            <a:r>
              <a:rPr lang="en-US" sz="2400" dirty="0" err="1" smtClean="0">
                <a:latin typeface="Candara" pitchFamily="34" charset="0"/>
                <a:sym typeface="Symbol"/>
              </a:rPr>
              <a:t>jika</a:t>
            </a:r>
            <a:r>
              <a:rPr lang="en-US" sz="2400" dirty="0" smtClean="0">
                <a:latin typeface="Candara" pitchFamily="34" charset="0"/>
                <a:sym typeface="Symbol"/>
              </a:rPr>
              <a:t> A </a:t>
            </a:r>
            <a:r>
              <a:rPr lang="en-US" sz="2400" dirty="0" err="1" smtClean="0">
                <a:latin typeface="Candara" pitchFamily="34" charset="0"/>
                <a:sym typeface="Symbol"/>
              </a:rPr>
              <a:t>dan</a:t>
            </a:r>
            <a:r>
              <a:rPr lang="en-US" sz="2400" dirty="0" smtClean="0">
                <a:latin typeface="Candara" pitchFamily="34" charset="0"/>
                <a:sym typeface="Symbol"/>
              </a:rPr>
              <a:t> B </a:t>
            </a:r>
            <a:r>
              <a:rPr lang="en-US" sz="2400" dirty="0" err="1" smtClean="0">
                <a:latin typeface="Candara" pitchFamily="34" charset="0"/>
                <a:sym typeface="Symbol"/>
              </a:rPr>
              <a:t>keduanya</a:t>
            </a:r>
            <a:r>
              <a:rPr lang="en-US" sz="2400" dirty="0" smtClean="0">
                <a:latin typeface="Candara" pitchFamily="34" charset="0"/>
                <a:sym typeface="Symbol"/>
              </a:rPr>
              <a:t> </a:t>
            </a:r>
            <a:r>
              <a:rPr lang="en-US" sz="2400" dirty="0" err="1" smtClean="0">
                <a:latin typeface="Candara" pitchFamily="34" charset="0"/>
                <a:sym typeface="Symbol"/>
              </a:rPr>
              <a:t>benar</a:t>
            </a:r>
            <a:r>
              <a:rPr lang="en-US" sz="2400" dirty="0" smtClean="0">
                <a:latin typeface="Candara" pitchFamily="34" charset="0"/>
                <a:sym typeface="Symbol"/>
              </a:rPr>
              <a:t>, </a:t>
            </a:r>
            <a:r>
              <a:rPr lang="en-US" sz="2400" dirty="0" err="1" smtClean="0">
                <a:latin typeface="Candara" pitchFamily="34" charset="0"/>
                <a:sym typeface="Symbol"/>
              </a:rPr>
              <a:t>lainnya</a:t>
            </a:r>
            <a:r>
              <a:rPr lang="en-US" sz="2400" dirty="0" smtClean="0">
                <a:latin typeface="Candara" pitchFamily="34" charset="0"/>
                <a:sym typeface="Symbol"/>
              </a:rPr>
              <a:t> </a:t>
            </a:r>
            <a:r>
              <a:rPr lang="en-US" sz="2400" dirty="0" err="1" smtClean="0">
                <a:latin typeface="Candara" pitchFamily="34" charset="0"/>
                <a:sym typeface="Symbol"/>
              </a:rPr>
              <a:t>pasti</a:t>
            </a:r>
            <a:r>
              <a:rPr lang="en-US" sz="2400" dirty="0" smtClean="0">
                <a:latin typeface="Candara" pitchFamily="34" charset="0"/>
                <a:sym typeface="Symbol"/>
              </a:rPr>
              <a:t> </a:t>
            </a:r>
            <a:r>
              <a:rPr lang="en-US" sz="2400" dirty="0" err="1" smtClean="0">
                <a:latin typeface="Candara" pitchFamily="34" charset="0"/>
                <a:sym typeface="Symbol"/>
              </a:rPr>
              <a:t>salah</a:t>
            </a:r>
            <a:r>
              <a:rPr lang="en-US" sz="2400" dirty="0" smtClean="0">
                <a:latin typeface="Candara" pitchFamily="34" charset="0"/>
                <a:sym typeface="Symbol"/>
              </a:rPr>
              <a:t>. </a:t>
            </a:r>
            <a:r>
              <a:rPr lang="en-US" sz="2400" dirty="0" err="1" smtClean="0">
                <a:latin typeface="Candara" pitchFamily="34" charset="0"/>
                <a:sym typeface="Symbol"/>
              </a:rPr>
              <a:t>Proposisi</a:t>
            </a:r>
            <a:r>
              <a:rPr lang="en-US" sz="2400" dirty="0" smtClean="0">
                <a:latin typeface="Candara" pitchFamily="34" charset="0"/>
                <a:sym typeface="Symbol"/>
              </a:rPr>
              <a:t> </a:t>
            </a:r>
            <a:r>
              <a:rPr lang="en-US" sz="2400" dirty="0" err="1" smtClean="0">
                <a:latin typeface="Candara" pitchFamily="34" charset="0"/>
                <a:sym typeface="Symbol"/>
              </a:rPr>
              <a:t>berbentuk</a:t>
            </a:r>
            <a:r>
              <a:rPr lang="en-US" sz="2400" dirty="0" smtClean="0">
                <a:latin typeface="Candara" pitchFamily="34" charset="0"/>
                <a:sym typeface="Symbol"/>
              </a:rPr>
              <a:t> A B </a:t>
            </a:r>
            <a:r>
              <a:rPr lang="en-US" sz="2400" dirty="0" err="1" smtClean="0">
                <a:latin typeface="Candara" pitchFamily="34" charset="0"/>
                <a:sym typeface="Symbol"/>
              </a:rPr>
              <a:t>disebut</a:t>
            </a:r>
            <a:r>
              <a:rPr lang="en-US" sz="2400" dirty="0" smtClean="0">
                <a:latin typeface="Candara" pitchFamily="34" charset="0"/>
                <a:sym typeface="Symbol"/>
              </a:rPr>
              <a:t> </a:t>
            </a:r>
            <a:r>
              <a:rPr lang="en-US" sz="2400" dirty="0" err="1" smtClean="0">
                <a:latin typeface="Candara" pitchFamily="34" charset="0"/>
                <a:sym typeface="Symbol"/>
              </a:rPr>
              <a:t>konjungsi</a:t>
            </a:r>
            <a:r>
              <a:rPr lang="en-US" sz="2400" dirty="0" smtClean="0">
                <a:latin typeface="Candara" pitchFamily="34" charset="0"/>
                <a:sym typeface="Symbol"/>
              </a:rPr>
              <a:t> A </a:t>
            </a:r>
            <a:r>
              <a:rPr lang="en-US" sz="2400" dirty="0" err="1" smtClean="0">
                <a:latin typeface="Candara" pitchFamily="34" charset="0"/>
                <a:sym typeface="Symbol"/>
              </a:rPr>
              <a:t>dan</a:t>
            </a:r>
            <a:r>
              <a:rPr lang="en-US" sz="2400" dirty="0" smtClean="0">
                <a:latin typeface="Candara" pitchFamily="34" charset="0"/>
                <a:sym typeface="Symbol"/>
              </a:rPr>
              <a:t> B.</a:t>
            </a:r>
            <a:endParaRPr lang="en-US" sz="2400" dirty="0" smtClean="0">
              <a:latin typeface="Candara" pitchFamily="34" charset="0"/>
            </a:endParaRPr>
          </a:p>
          <a:p>
            <a:pPr algn="just">
              <a:lnSpc>
                <a:spcPct val="160000"/>
              </a:lnSpc>
            </a:pPr>
            <a:r>
              <a:rPr lang="en-US" sz="2400" dirty="0" err="1" smtClean="0">
                <a:latin typeface="Candara" pitchFamily="34" charset="0"/>
              </a:rPr>
              <a:t>Konjungsi</a:t>
            </a:r>
            <a:r>
              <a:rPr lang="en-US" sz="2400" dirty="0" smtClean="0">
                <a:latin typeface="Candara" pitchFamily="34" charset="0"/>
              </a:rPr>
              <a:t> </a:t>
            </a:r>
            <a:r>
              <a:rPr lang="en-US" sz="2400" dirty="0" smtClean="0">
                <a:latin typeface="Candara" pitchFamily="34" charset="0"/>
              </a:rPr>
              <a:t>p </a:t>
            </a:r>
            <a:r>
              <a:rPr lang="en-US" sz="2400" dirty="0" err="1" smtClean="0">
                <a:latin typeface="Candara" pitchFamily="34" charset="0"/>
              </a:rPr>
              <a:t>dan</a:t>
            </a:r>
            <a:r>
              <a:rPr lang="en-US" sz="2400" dirty="0" smtClean="0">
                <a:latin typeface="Candara" pitchFamily="34" charset="0"/>
              </a:rPr>
              <a:t> q </a:t>
            </a:r>
            <a:r>
              <a:rPr lang="en-US" sz="2400" dirty="0" err="1" smtClean="0">
                <a:latin typeface="Candara" pitchFamily="34" charset="0"/>
              </a:rPr>
              <a:t>ditulis</a:t>
            </a:r>
            <a:r>
              <a:rPr lang="en-US" sz="2400" dirty="0" smtClean="0">
                <a:latin typeface="Candara" pitchFamily="34" charset="0"/>
              </a:rPr>
              <a:t> ‘p</a:t>
            </a:r>
            <a:r>
              <a:rPr lang="el-GR" sz="2400" dirty="0" smtClean="0">
                <a:latin typeface="Arial"/>
                <a:cs typeface="Arial"/>
              </a:rPr>
              <a:t> ᴧ </a:t>
            </a:r>
            <a:r>
              <a:rPr lang="en-US" sz="2400" dirty="0" smtClean="0">
                <a:latin typeface="Candara" pitchFamily="34" charset="0"/>
              </a:rPr>
              <a:t>q’ </a:t>
            </a:r>
            <a:r>
              <a:rPr lang="en-US" sz="2400" dirty="0" err="1" smtClean="0">
                <a:latin typeface="Candara" pitchFamily="34" charset="0"/>
              </a:rPr>
              <a:t>dibaca</a:t>
            </a:r>
            <a:r>
              <a:rPr lang="en-US" sz="2400" dirty="0" smtClean="0">
                <a:latin typeface="Candara" pitchFamily="34" charset="0"/>
              </a:rPr>
              <a:t>: p </a:t>
            </a:r>
            <a:r>
              <a:rPr lang="en-US" sz="2400" dirty="0" err="1" smtClean="0">
                <a:latin typeface="Candara" pitchFamily="34" charset="0"/>
              </a:rPr>
              <a:t>dan</a:t>
            </a:r>
            <a:r>
              <a:rPr lang="en-US" sz="2400" dirty="0" smtClean="0">
                <a:latin typeface="Candara" pitchFamily="34" charset="0"/>
              </a:rPr>
              <a:t> 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Candara" pitchFamily="34" charset="0"/>
              </a:rPr>
              <a:t>Contoh</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25</a:t>
            </a:fld>
            <a:endParaRPr lang="en-US"/>
          </a:p>
        </p:txBody>
      </p:sp>
      <p:sp>
        <p:nvSpPr>
          <p:cNvPr id="5" name="Content Placeholder 4"/>
          <p:cNvSpPr>
            <a:spLocks noGrp="1"/>
          </p:cNvSpPr>
          <p:nvPr>
            <p:ph sz="quarter" idx="1"/>
          </p:nvPr>
        </p:nvSpPr>
        <p:spPr/>
        <p:txBody>
          <a:bodyPr/>
          <a:lstStyle/>
          <a:p>
            <a:pPr algn="just">
              <a:buNone/>
            </a:pPr>
            <a:r>
              <a:rPr lang="id-ID" dirty="0" smtClean="0">
                <a:latin typeface="Candara" pitchFamily="34" charset="0"/>
              </a:rPr>
              <a:t>Diketahui :</a:t>
            </a:r>
          </a:p>
          <a:p>
            <a:pPr algn="just">
              <a:buNone/>
            </a:pPr>
            <a:r>
              <a:rPr lang="id-ID" dirty="0" smtClean="0">
                <a:latin typeface="Candara" pitchFamily="34" charset="0"/>
              </a:rPr>
              <a:t>p </a:t>
            </a:r>
            <a:r>
              <a:rPr lang="en-US" dirty="0" smtClean="0">
                <a:latin typeface="Candara" pitchFamily="34" charset="0"/>
              </a:rPr>
              <a:t>=</a:t>
            </a:r>
            <a:r>
              <a:rPr lang="id-ID" dirty="0" smtClean="0">
                <a:latin typeface="Candara" pitchFamily="34" charset="0"/>
              </a:rPr>
              <a:t> </a:t>
            </a:r>
            <a:r>
              <a:rPr lang="en-US" dirty="0" err="1" smtClean="0">
                <a:latin typeface="Candara" pitchFamily="34" charset="0"/>
              </a:rPr>
              <a:t>Ima</a:t>
            </a:r>
            <a:r>
              <a:rPr lang="en-US" dirty="0" smtClean="0">
                <a:latin typeface="Candara" pitchFamily="34" charset="0"/>
              </a:rPr>
              <a:t> </a:t>
            </a:r>
            <a:r>
              <a:rPr lang="en-US" dirty="0" err="1" smtClean="0">
                <a:latin typeface="Candara" pitchFamily="34" charset="0"/>
              </a:rPr>
              <a:t>anak</a:t>
            </a:r>
            <a:r>
              <a:rPr lang="en-US" dirty="0" smtClean="0">
                <a:latin typeface="Candara" pitchFamily="34" charset="0"/>
              </a:rPr>
              <a:t> y</a:t>
            </a:r>
            <a:r>
              <a:rPr lang="id-ID" dirty="0" smtClean="0">
                <a:latin typeface="Candara" pitchFamily="34" charset="0"/>
              </a:rPr>
              <a:t>an</a:t>
            </a:r>
            <a:r>
              <a:rPr lang="en-US" dirty="0" smtClean="0">
                <a:latin typeface="Candara" pitchFamily="34" charset="0"/>
              </a:rPr>
              <a:t>g </a:t>
            </a:r>
            <a:r>
              <a:rPr lang="en-US" dirty="0" err="1" smtClean="0">
                <a:latin typeface="Candara" pitchFamily="34" charset="0"/>
              </a:rPr>
              <a:t>rajin</a:t>
            </a:r>
            <a:r>
              <a:rPr lang="id-ID" dirty="0" smtClean="0">
                <a:latin typeface="Candara" pitchFamily="34" charset="0"/>
              </a:rPr>
              <a:t>.</a:t>
            </a:r>
          </a:p>
          <a:p>
            <a:pPr algn="just">
              <a:buNone/>
            </a:pPr>
            <a:r>
              <a:rPr lang="en-US" dirty="0" smtClean="0">
                <a:latin typeface="Candara" pitchFamily="34" charset="0"/>
              </a:rPr>
              <a:t>q</a:t>
            </a:r>
            <a:r>
              <a:rPr lang="id-ID" dirty="0" smtClean="0">
                <a:latin typeface="Candara" pitchFamily="34" charset="0"/>
              </a:rPr>
              <a:t> </a:t>
            </a:r>
            <a:r>
              <a:rPr lang="en-US" dirty="0" smtClean="0">
                <a:latin typeface="Candara" pitchFamily="34" charset="0"/>
              </a:rPr>
              <a:t>=</a:t>
            </a:r>
            <a:r>
              <a:rPr lang="id-ID" dirty="0" smtClean="0">
                <a:latin typeface="Candara" pitchFamily="34" charset="0"/>
              </a:rPr>
              <a:t> </a:t>
            </a:r>
            <a:r>
              <a:rPr lang="en-US" dirty="0" err="1" smtClean="0">
                <a:latin typeface="Candara" pitchFamily="34" charset="0"/>
              </a:rPr>
              <a:t>bunga</a:t>
            </a:r>
            <a:r>
              <a:rPr lang="en-US" dirty="0" smtClean="0">
                <a:latin typeface="Candara" pitchFamily="34" charset="0"/>
              </a:rPr>
              <a:t> </a:t>
            </a:r>
            <a:r>
              <a:rPr lang="en-US" dirty="0" err="1" smtClean="0">
                <a:latin typeface="Candara" pitchFamily="34" charset="0"/>
              </a:rPr>
              <a:t>mawar</a:t>
            </a:r>
            <a:r>
              <a:rPr lang="en-US" dirty="0" smtClean="0">
                <a:latin typeface="Candara" pitchFamily="34" charset="0"/>
              </a:rPr>
              <a:t> </a:t>
            </a:r>
            <a:r>
              <a:rPr lang="en-US" dirty="0" err="1" smtClean="0">
                <a:latin typeface="Candara" pitchFamily="34" charset="0"/>
              </a:rPr>
              <a:t>berbau</a:t>
            </a:r>
            <a:r>
              <a:rPr lang="en-US" dirty="0" smtClean="0">
                <a:latin typeface="Candara" pitchFamily="34" charset="0"/>
              </a:rPr>
              <a:t> </a:t>
            </a:r>
            <a:r>
              <a:rPr lang="en-US" dirty="0" err="1" smtClean="0">
                <a:latin typeface="Candara" pitchFamily="34" charset="0"/>
              </a:rPr>
              <a:t>harum</a:t>
            </a:r>
            <a:r>
              <a:rPr lang="id-ID" dirty="0" smtClean="0">
                <a:latin typeface="Candara" pitchFamily="34" charset="0"/>
              </a:rPr>
              <a:t>.</a:t>
            </a:r>
          </a:p>
          <a:p>
            <a:pPr algn="just">
              <a:buNone/>
            </a:pPr>
            <a:r>
              <a:rPr lang="id-ID" dirty="0" smtClean="0">
                <a:latin typeface="Candara" pitchFamily="34" charset="0"/>
              </a:rPr>
              <a:t>r </a:t>
            </a:r>
            <a:r>
              <a:rPr lang="en-US" dirty="0" smtClean="0">
                <a:latin typeface="Candara" pitchFamily="34" charset="0"/>
              </a:rPr>
              <a:t>=</a:t>
            </a:r>
            <a:r>
              <a:rPr lang="id-ID" dirty="0" smtClean="0">
                <a:latin typeface="Candara" pitchFamily="34" charset="0"/>
              </a:rPr>
              <a:t> </a:t>
            </a:r>
            <a:r>
              <a:rPr lang="en-US" dirty="0" smtClean="0">
                <a:latin typeface="Candara" pitchFamily="34" charset="0"/>
              </a:rPr>
              <a:t>2</a:t>
            </a:r>
            <a:r>
              <a:rPr lang="id-ID" dirty="0" smtClean="0">
                <a:latin typeface="Candara" pitchFamily="34" charset="0"/>
              </a:rPr>
              <a:t> </a:t>
            </a:r>
            <a:r>
              <a:rPr lang="en-US" dirty="0" smtClean="0">
                <a:latin typeface="Candara" pitchFamily="34" charset="0"/>
              </a:rPr>
              <a:t>+</a:t>
            </a:r>
            <a:r>
              <a:rPr lang="id-ID" dirty="0" smtClean="0">
                <a:latin typeface="Candara" pitchFamily="34" charset="0"/>
              </a:rPr>
              <a:t> </a:t>
            </a:r>
            <a:r>
              <a:rPr lang="en-US" dirty="0" smtClean="0">
                <a:latin typeface="Candara" pitchFamily="34" charset="0"/>
              </a:rPr>
              <a:t>3</a:t>
            </a:r>
            <a:r>
              <a:rPr lang="id-ID" dirty="0" smtClean="0">
                <a:latin typeface="Candara" pitchFamily="34" charset="0"/>
              </a:rPr>
              <a:t> </a:t>
            </a:r>
            <a:r>
              <a:rPr lang="en-US" dirty="0" smtClean="0">
                <a:latin typeface="Candara" pitchFamily="34" charset="0"/>
              </a:rPr>
              <a:t>&lt;</a:t>
            </a:r>
            <a:r>
              <a:rPr lang="id-ID" dirty="0" smtClean="0">
                <a:latin typeface="Candara" pitchFamily="34" charset="0"/>
              </a:rPr>
              <a:t> </a:t>
            </a:r>
            <a:r>
              <a:rPr lang="en-US" dirty="0" smtClean="0">
                <a:latin typeface="Candara" pitchFamily="34" charset="0"/>
              </a:rPr>
              <a:t>6</a:t>
            </a:r>
            <a:r>
              <a:rPr lang="id-ID" dirty="0" smtClean="0">
                <a:latin typeface="Candara" pitchFamily="34" charset="0"/>
              </a:rPr>
              <a:t> </a:t>
            </a:r>
            <a:endParaRPr lang="en-US" dirty="0" smtClean="0">
              <a:latin typeface="Candara" pitchFamily="34" charset="0"/>
            </a:endParaRPr>
          </a:p>
          <a:p>
            <a:pPr algn="just">
              <a:buNone/>
            </a:pPr>
            <a:r>
              <a:rPr lang="en-US" dirty="0" err="1" smtClean="0">
                <a:latin typeface="Candara" pitchFamily="34" charset="0"/>
              </a:rPr>
              <a:t>Tentukan</a:t>
            </a:r>
            <a:r>
              <a:rPr lang="en-US" dirty="0" smtClean="0">
                <a:latin typeface="Candara" pitchFamily="34" charset="0"/>
              </a:rPr>
              <a:t>: p</a:t>
            </a:r>
            <a:r>
              <a:rPr lang="id-ID" dirty="0" smtClean="0">
                <a:latin typeface="Candara" pitchFamily="34" charset="0"/>
              </a:rPr>
              <a:t> </a:t>
            </a:r>
            <a:r>
              <a:rPr lang="el-GR" dirty="0" smtClean="0">
                <a:latin typeface="Arial"/>
                <a:cs typeface="Arial"/>
              </a:rPr>
              <a:t>ᴧ</a:t>
            </a:r>
            <a:r>
              <a:rPr lang="id-ID" dirty="0" smtClean="0">
                <a:latin typeface="Arial"/>
                <a:cs typeface="Arial"/>
              </a:rPr>
              <a:t> </a:t>
            </a:r>
            <a:r>
              <a:rPr lang="en-US" dirty="0" smtClean="0">
                <a:latin typeface="Candara" pitchFamily="34" charset="0"/>
              </a:rPr>
              <a:t>q, p</a:t>
            </a:r>
            <a:r>
              <a:rPr lang="el-GR" dirty="0" smtClean="0">
                <a:latin typeface="Arial"/>
                <a:cs typeface="Arial"/>
              </a:rPr>
              <a:t> ᴧ </a:t>
            </a:r>
            <a:r>
              <a:rPr lang="en-US" dirty="0" smtClean="0">
                <a:latin typeface="Candara" pitchFamily="34" charset="0"/>
              </a:rPr>
              <a:t>r, q</a:t>
            </a:r>
            <a:r>
              <a:rPr lang="el-GR" dirty="0" smtClean="0">
                <a:latin typeface="Arial"/>
                <a:cs typeface="Arial"/>
              </a:rPr>
              <a:t> ᴧ </a:t>
            </a:r>
            <a:r>
              <a:rPr lang="en-US" dirty="0" smtClean="0">
                <a:latin typeface="Candara" pitchFamily="34" charset="0"/>
              </a:rPr>
              <a:t>r.</a:t>
            </a:r>
          </a:p>
          <a:p>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Tabel</a:t>
            </a:r>
            <a:r>
              <a:rPr lang="en-US" dirty="0" smtClean="0"/>
              <a:t> </a:t>
            </a:r>
            <a:r>
              <a:rPr lang="en-US" dirty="0" err="1" smtClean="0"/>
              <a:t>Kebenaran</a:t>
            </a:r>
            <a:r>
              <a:rPr lang="en-US" dirty="0" smtClean="0"/>
              <a:t> </a:t>
            </a:r>
            <a:r>
              <a:rPr lang="en-US" dirty="0" err="1" smtClean="0"/>
              <a:t>Konjungsi</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26</a:t>
            </a:fld>
            <a:endParaRPr lang="en-US"/>
          </a:p>
        </p:txBody>
      </p:sp>
      <p:graphicFrame>
        <p:nvGraphicFramePr>
          <p:cNvPr id="4" name="Content Placeholder 3"/>
          <p:cNvGraphicFramePr>
            <a:graphicFrameLocks noGrp="1"/>
          </p:cNvGraphicFramePr>
          <p:nvPr>
            <p:ph sz="quarter" idx="1"/>
          </p:nvPr>
        </p:nvGraphicFramePr>
        <p:xfrm>
          <a:off x="612775" y="1600200"/>
          <a:ext cx="8153400" cy="3200400"/>
        </p:xfrm>
        <a:graphic>
          <a:graphicData uri="http://schemas.openxmlformats.org/drawingml/2006/table">
            <a:tbl>
              <a:tblPr firstRow="1" bandRow="1">
                <a:tableStyleId>{5C22544A-7EE6-4342-B048-85BDC9FD1C3A}</a:tableStyleId>
              </a:tblPr>
              <a:tblGrid>
                <a:gridCol w="2717800"/>
                <a:gridCol w="2717800"/>
                <a:gridCol w="2717800"/>
              </a:tblGrid>
              <a:tr h="640080">
                <a:tc>
                  <a:txBody>
                    <a:bodyPr/>
                    <a:lstStyle/>
                    <a:p>
                      <a:pPr algn="ctr"/>
                      <a:r>
                        <a:rPr lang="en-US" dirty="0" smtClean="0"/>
                        <a:t>p</a:t>
                      </a:r>
                      <a:endParaRPr lang="en-US" dirty="0"/>
                    </a:p>
                  </a:txBody>
                  <a:tcPr marL="90593" marR="90593"/>
                </a:tc>
                <a:tc>
                  <a:txBody>
                    <a:bodyPr/>
                    <a:lstStyle/>
                    <a:p>
                      <a:pPr algn="ctr"/>
                      <a:r>
                        <a:rPr lang="en-US" dirty="0" smtClean="0"/>
                        <a:t>q</a:t>
                      </a:r>
                      <a:endParaRPr lang="en-US" dirty="0"/>
                    </a:p>
                  </a:txBody>
                  <a:tcPr marL="90593" marR="90593"/>
                </a:tc>
                <a:tc>
                  <a:txBody>
                    <a:bodyPr/>
                    <a:lstStyle/>
                    <a:p>
                      <a:pPr algn="ctr"/>
                      <a:r>
                        <a:rPr lang="id-ID" baseline="0" dirty="0" smtClean="0">
                          <a:latin typeface="+mn-lt"/>
                          <a:cs typeface="+mn-cs"/>
                        </a:rPr>
                        <a:t> p </a:t>
                      </a:r>
                      <a:r>
                        <a:rPr lang="el-GR" dirty="0" smtClean="0">
                          <a:latin typeface="Arial"/>
                          <a:cs typeface="Arial"/>
                        </a:rPr>
                        <a:t>ᴧ</a:t>
                      </a:r>
                      <a:r>
                        <a:rPr lang="id-ID" dirty="0" smtClean="0">
                          <a:latin typeface="Arial"/>
                          <a:cs typeface="Arial"/>
                        </a:rPr>
                        <a:t> </a:t>
                      </a:r>
                      <a:r>
                        <a:rPr lang="en-US" dirty="0" smtClean="0"/>
                        <a:t>q</a:t>
                      </a:r>
                      <a:endParaRPr lang="en-US" dirty="0"/>
                    </a:p>
                  </a:txBody>
                  <a:tcPr marL="90593" marR="90593"/>
                </a:tc>
              </a:tr>
              <a:tr h="640080">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r h="640080">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r>
              <a:tr h="640080">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r>
              <a:tr h="640080">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Disjungsi</a:t>
            </a:r>
            <a:r>
              <a:rPr lang="en-US" dirty="0" smtClean="0"/>
              <a:t> [</a:t>
            </a:r>
            <a:r>
              <a:rPr lang="en-US" dirty="0" smtClean="0">
                <a:sym typeface="Symbol"/>
              </a:rPr>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27</a:t>
            </a:fld>
            <a:endParaRPr lang="en-US"/>
          </a:p>
        </p:txBody>
      </p:sp>
      <p:sp>
        <p:nvSpPr>
          <p:cNvPr id="2" name="Content Placeholder 1"/>
          <p:cNvSpPr>
            <a:spLocks noGrp="1"/>
          </p:cNvSpPr>
          <p:nvPr>
            <p:ph sz="quarter" idx="1"/>
          </p:nvPr>
        </p:nvSpPr>
        <p:spPr>
          <a:xfrm>
            <a:off x="533400" y="1600200"/>
            <a:ext cx="8153400" cy="5257800"/>
          </a:xfrm>
        </p:spPr>
        <p:txBody>
          <a:bodyPr>
            <a:normAutofit/>
          </a:bodyPr>
          <a:lstStyle/>
          <a:p>
            <a:pPr algn="just">
              <a:lnSpc>
                <a:spcPct val="150000"/>
              </a:lnSpc>
            </a:pPr>
            <a:r>
              <a:rPr lang="en-US" sz="2400" dirty="0" err="1" smtClean="0">
                <a:latin typeface="Candara" pitchFamily="34" charset="0"/>
              </a:rPr>
              <a:t>Definisi</a:t>
            </a:r>
            <a:r>
              <a:rPr lang="en-US" sz="2400" dirty="0" smtClean="0">
                <a:latin typeface="Candara" pitchFamily="34" charset="0"/>
              </a:rPr>
              <a:t>:</a:t>
            </a:r>
          </a:p>
          <a:p>
            <a:pPr algn="just">
              <a:lnSpc>
                <a:spcPct val="150000"/>
              </a:lnSpc>
              <a:buNone/>
            </a:pPr>
            <a:r>
              <a:rPr lang="en-US" sz="2400" dirty="0" smtClean="0">
                <a:latin typeface="Candara" pitchFamily="34" charset="0"/>
              </a:rPr>
              <a:t>	</a:t>
            </a:r>
            <a:r>
              <a:rPr lang="en-US" sz="2400" dirty="0" err="1" smtClean="0">
                <a:latin typeface="Candara" pitchFamily="34" charset="0"/>
              </a:rPr>
              <a:t>Misalkan</a:t>
            </a:r>
            <a:r>
              <a:rPr lang="en-US" sz="2400" dirty="0" smtClean="0">
                <a:latin typeface="Candara" pitchFamily="34" charset="0"/>
              </a:rPr>
              <a:t> A </a:t>
            </a:r>
            <a:r>
              <a:rPr lang="en-US" sz="2400" dirty="0" err="1" smtClean="0">
                <a:latin typeface="Candara" pitchFamily="34" charset="0"/>
              </a:rPr>
              <a:t>dan</a:t>
            </a:r>
            <a:r>
              <a:rPr lang="en-US" sz="2400" dirty="0" smtClean="0">
                <a:latin typeface="Candara" pitchFamily="34" charset="0"/>
              </a:rPr>
              <a:t> B </a:t>
            </a:r>
            <a:r>
              <a:rPr lang="en-US" sz="2400" dirty="0" err="1" smtClean="0">
                <a:latin typeface="Candara" pitchFamily="34" charset="0"/>
              </a:rPr>
              <a:t>adalah</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 </a:t>
            </a:r>
            <a:r>
              <a:rPr lang="en-US" sz="2400" dirty="0" err="1" smtClean="0">
                <a:latin typeface="Candara" pitchFamily="34" charset="0"/>
              </a:rPr>
              <a:t>atau</a:t>
            </a:r>
            <a:r>
              <a:rPr lang="en-US" sz="2400" dirty="0" smtClean="0">
                <a:latin typeface="Candara" pitchFamily="34" charset="0"/>
              </a:rPr>
              <a:t> B”, yang </a:t>
            </a:r>
            <a:r>
              <a:rPr lang="en-US" sz="2400" dirty="0" err="1" smtClean="0">
                <a:latin typeface="Candara" pitchFamily="34" charset="0"/>
              </a:rPr>
              <a:t>disimbolkan</a:t>
            </a:r>
            <a:r>
              <a:rPr lang="en-US" sz="2400" dirty="0" smtClean="0">
                <a:latin typeface="Candara" pitchFamily="34" charset="0"/>
              </a:rPr>
              <a:t> </a:t>
            </a:r>
            <a:r>
              <a:rPr lang="en-US" sz="2400" dirty="0" err="1" smtClean="0">
                <a:latin typeface="Candara" pitchFamily="34" charset="0"/>
              </a:rPr>
              <a:t>dengan</a:t>
            </a:r>
            <a:r>
              <a:rPr lang="en-US" sz="2400" dirty="0" smtClean="0">
                <a:latin typeface="Candara" pitchFamily="34" charset="0"/>
              </a:rPr>
              <a:t> A</a:t>
            </a:r>
            <a:r>
              <a:rPr lang="en-US" sz="2400" dirty="0" smtClean="0">
                <a:sym typeface="Symbol"/>
              </a:rPr>
              <a:t> </a:t>
            </a:r>
            <a:r>
              <a:rPr lang="en-US" sz="2400" dirty="0" smtClean="0">
                <a:sym typeface="Symbol"/>
              </a:rPr>
              <a:t> B, </a:t>
            </a:r>
            <a:r>
              <a:rPr lang="en-US" sz="2400" dirty="0" err="1" smtClean="0">
                <a:sym typeface="Symbol"/>
              </a:rPr>
              <a:t>adalah</a:t>
            </a:r>
            <a:r>
              <a:rPr lang="en-US" sz="2400" dirty="0" smtClean="0">
                <a:sym typeface="Symbol"/>
              </a:rPr>
              <a:t> </a:t>
            </a:r>
            <a:r>
              <a:rPr lang="en-US" sz="2400" dirty="0" err="1" smtClean="0">
                <a:sym typeface="Symbol"/>
              </a:rPr>
              <a:t>proposisi</a:t>
            </a:r>
            <a:r>
              <a:rPr lang="en-US" sz="2400" dirty="0" smtClean="0">
                <a:sym typeface="Symbol"/>
              </a:rPr>
              <a:t> yang </a:t>
            </a:r>
            <a:r>
              <a:rPr lang="en-US" sz="2400" dirty="0" err="1" smtClean="0">
                <a:sym typeface="Symbol"/>
              </a:rPr>
              <a:t>bernilai</a:t>
            </a:r>
            <a:r>
              <a:rPr lang="en-US" sz="2400" dirty="0" smtClean="0">
                <a:sym typeface="Symbol"/>
              </a:rPr>
              <a:t> </a:t>
            </a:r>
            <a:r>
              <a:rPr lang="en-US" sz="2400" dirty="0" err="1" smtClean="0">
                <a:sym typeface="Symbol"/>
              </a:rPr>
              <a:t>salah</a:t>
            </a:r>
            <a:r>
              <a:rPr lang="en-US" sz="2400" dirty="0" smtClean="0">
                <a:sym typeface="Symbol"/>
              </a:rPr>
              <a:t>, </a:t>
            </a:r>
            <a:r>
              <a:rPr lang="en-US" sz="2400" dirty="0" err="1" smtClean="0">
                <a:sym typeface="Symbol"/>
              </a:rPr>
              <a:t>jika</a:t>
            </a:r>
            <a:r>
              <a:rPr lang="en-US" sz="2400" dirty="0" smtClean="0">
                <a:sym typeface="Symbol"/>
              </a:rPr>
              <a:t> </a:t>
            </a:r>
            <a:r>
              <a:rPr lang="en-US" sz="2400" dirty="0" err="1" smtClean="0">
                <a:sym typeface="Symbol"/>
              </a:rPr>
              <a:t>nilai</a:t>
            </a:r>
            <a:r>
              <a:rPr lang="en-US" sz="2400" dirty="0" smtClean="0">
                <a:sym typeface="Symbol"/>
              </a:rPr>
              <a:t> A </a:t>
            </a:r>
            <a:r>
              <a:rPr lang="en-US" sz="2400" dirty="0" err="1" smtClean="0">
                <a:sym typeface="Symbol"/>
              </a:rPr>
              <a:t>dan</a:t>
            </a:r>
            <a:r>
              <a:rPr lang="en-US" sz="2400" dirty="0" smtClean="0">
                <a:sym typeface="Symbol"/>
              </a:rPr>
              <a:t> B </a:t>
            </a:r>
            <a:r>
              <a:rPr lang="en-US" sz="2400" dirty="0" err="1" smtClean="0">
                <a:sym typeface="Symbol"/>
              </a:rPr>
              <a:t>keduanya</a:t>
            </a:r>
            <a:r>
              <a:rPr lang="en-US" sz="2400" dirty="0" smtClean="0">
                <a:sym typeface="Symbol"/>
              </a:rPr>
              <a:t> </a:t>
            </a:r>
            <a:r>
              <a:rPr lang="en-US" sz="2400" dirty="0" err="1" smtClean="0">
                <a:sym typeface="Symbol"/>
              </a:rPr>
              <a:t>salah</a:t>
            </a:r>
            <a:r>
              <a:rPr lang="en-US" sz="2400" dirty="0" smtClean="0">
                <a:sym typeface="Symbol"/>
              </a:rPr>
              <a:t>, </a:t>
            </a:r>
            <a:r>
              <a:rPr lang="en-US" sz="2400" dirty="0" err="1" smtClean="0">
                <a:sym typeface="Symbol"/>
              </a:rPr>
              <a:t>jika</a:t>
            </a:r>
            <a:r>
              <a:rPr lang="en-US" sz="2400" dirty="0" smtClean="0">
                <a:sym typeface="Symbol"/>
              </a:rPr>
              <a:t> </a:t>
            </a:r>
            <a:r>
              <a:rPr lang="en-US" sz="2400" dirty="0" err="1" smtClean="0">
                <a:sym typeface="Symbol"/>
              </a:rPr>
              <a:t>lainnya</a:t>
            </a:r>
            <a:r>
              <a:rPr lang="en-US" sz="2400" dirty="0" smtClean="0">
                <a:sym typeface="Symbol"/>
              </a:rPr>
              <a:t> </a:t>
            </a:r>
            <a:r>
              <a:rPr lang="en-US" sz="2400" dirty="0" err="1" smtClean="0">
                <a:sym typeface="Symbol"/>
              </a:rPr>
              <a:t>pasti</a:t>
            </a:r>
            <a:r>
              <a:rPr lang="en-US" sz="2400" dirty="0" smtClean="0">
                <a:sym typeface="Symbol"/>
              </a:rPr>
              <a:t> </a:t>
            </a:r>
            <a:r>
              <a:rPr lang="en-US" sz="2400" dirty="0" err="1" smtClean="0">
                <a:sym typeface="Symbol"/>
              </a:rPr>
              <a:t>benar</a:t>
            </a:r>
            <a:r>
              <a:rPr lang="en-US" sz="2400" dirty="0" smtClean="0">
                <a:sym typeface="Symbol"/>
              </a:rPr>
              <a:t>. </a:t>
            </a:r>
            <a:r>
              <a:rPr lang="en-US" sz="2400" dirty="0" err="1" smtClean="0">
                <a:sym typeface="Symbol"/>
              </a:rPr>
              <a:t>Proposisi</a:t>
            </a:r>
            <a:r>
              <a:rPr lang="en-US" sz="2400" dirty="0" smtClean="0">
                <a:sym typeface="Symbol"/>
              </a:rPr>
              <a:t> </a:t>
            </a:r>
            <a:r>
              <a:rPr lang="en-US" sz="2400" dirty="0" err="1" smtClean="0">
                <a:sym typeface="Symbol"/>
              </a:rPr>
              <a:t>berbentuk</a:t>
            </a:r>
            <a:r>
              <a:rPr lang="en-US" sz="2400" dirty="0" smtClean="0">
                <a:sym typeface="Symbol"/>
              </a:rPr>
              <a:t> A  B, </a:t>
            </a:r>
            <a:r>
              <a:rPr lang="en-US" sz="2400" dirty="0" err="1" smtClean="0">
                <a:sym typeface="Symbol"/>
              </a:rPr>
              <a:t>disebut</a:t>
            </a:r>
            <a:r>
              <a:rPr lang="en-US" sz="2400" dirty="0" smtClean="0">
                <a:sym typeface="Symbol"/>
              </a:rPr>
              <a:t> </a:t>
            </a:r>
            <a:r>
              <a:rPr lang="en-US" sz="2400" dirty="0" err="1" smtClean="0">
                <a:sym typeface="Symbol"/>
              </a:rPr>
              <a:t>disjungsi</a:t>
            </a:r>
            <a:r>
              <a:rPr lang="en-US" sz="2400" dirty="0" smtClean="0">
                <a:sym typeface="Symbol"/>
              </a:rPr>
              <a:t> A</a:t>
            </a:r>
            <a:r>
              <a:rPr lang="en-US" sz="2400" dirty="0" smtClean="0">
                <a:sym typeface="Symbol"/>
              </a:rPr>
              <a:t> </a:t>
            </a:r>
            <a:r>
              <a:rPr lang="en-US" sz="2400" dirty="0" err="1" smtClean="0">
                <a:sym typeface="Symbol"/>
              </a:rPr>
              <a:t>dan</a:t>
            </a:r>
            <a:r>
              <a:rPr lang="en-US" sz="2400" dirty="0" smtClean="0">
                <a:sym typeface="Symbol"/>
              </a:rPr>
              <a:t> B.</a:t>
            </a:r>
            <a:endParaRPr lang="en-US" sz="2400" dirty="0" smtClean="0">
              <a:latin typeface="Candara" pitchFamily="34" charset="0"/>
            </a:endParaRPr>
          </a:p>
          <a:p>
            <a:pPr algn="just">
              <a:lnSpc>
                <a:spcPct val="160000"/>
              </a:lnSpc>
            </a:pPr>
            <a:r>
              <a:rPr lang="id-ID" sz="2400" dirty="0" smtClean="0">
                <a:latin typeface="Candara" pitchFamily="34" charset="0"/>
              </a:rPr>
              <a:t>Disjungsi</a:t>
            </a:r>
            <a:r>
              <a:rPr lang="en-US" sz="2400" dirty="0" smtClean="0">
                <a:latin typeface="Candara" pitchFamily="34" charset="0"/>
              </a:rPr>
              <a:t> p </a:t>
            </a:r>
            <a:r>
              <a:rPr lang="en-US" sz="2400" dirty="0" err="1" smtClean="0">
                <a:latin typeface="Candara" pitchFamily="34" charset="0"/>
              </a:rPr>
              <a:t>dan</a:t>
            </a:r>
            <a:r>
              <a:rPr lang="en-US" sz="2400" dirty="0" smtClean="0">
                <a:latin typeface="Candara" pitchFamily="34" charset="0"/>
              </a:rPr>
              <a:t> q </a:t>
            </a:r>
            <a:r>
              <a:rPr lang="en-US" sz="2400" dirty="0" err="1" smtClean="0">
                <a:latin typeface="Candara" pitchFamily="34" charset="0"/>
              </a:rPr>
              <a:t>ditulis</a:t>
            </a:r>
            <a:r>
              <a:rPr lang="en-US" sz="2400" dirty="0" smtClean="0">
                <a:latin typeface="Candara" pitchFamily="34" charset="0"/>
              </a:rPr>
              <a:t> ‘p</a:t>
            </a:r>
            <a:r>
              <a:rPr lang="el-GR" sz="2400" dirty="0" smtClean="0">
                <a:latin typeface="Arial"/>
                <a:cs typeface="Arial"/>
              </a:rPr>
              <a:t> </a:t>
            </a:r>
            <a:r>
              <a:rPr lang="id-ID" sz="2400" dirty="0" smtClean="0">
                <a:latin typeface="Arial"/>
                <a:cs typeface="Arial"/>
              </a:rPr>
              <a:t>v</a:t>
            </a:r>
            <a:r>
              <a:rPr lang="el-GR" sz="2400" dirty="0" smtClean="0">
                <a:latin typeface="Arial"/>
                <a:cs typeface="Arial"/>
              </a:rPr>
              <a:t> </a:t>
            </a:r>
            <a:r>
              <a:rPr lang="en-US" sz="2400" dirty="0" smtClean="0">
                <a:latin typeface="Candara" pitchFamily="34" charset="0"/>
              </a:rPr>
              <a:t>q’ </a:t>
            </a:r>
            <a:r>
              <a:rPr lang="en-US" sz="2400" dirty="0" err="1" smtClean="0">
                <a:latin typeface="Candara" pitchFamily="34" charset="0"/>
              </a:rPr>
              <a:t>dibaca</a:t>
            </a:r>
            <a:r>
              <a:rPr lang="en-US" sz="2400" dirty="0" smtClean="0">
                <a:latin typeface="Candara" pitchFamily="34" charset="0"/>
              </a:rPr>
              <a:t>: p </a:t>
            </a:r>
            <a:r>
              <a:rPr lang="id-ID" sz="2400" dirty="0" smtClean="0">
                <a:latin typeface="Candara" pitchFamily="34" charset="0"/>
              </a:rPr>
              <a:t>atau</a:t>
            </a:r>
            <a:r>
              <a:rPr lang="en-US" sz="2400" dirty="0" smtClean="0">
                <a:latin typeface="Candara" pitchFamily="34" charset="0"/>
              </a:rPr>
              <a:t> q.</a:t>
            </a:r>
          </a:p>
          <a:p>
            <a:pPr algn="just">
              <a:lnSpc>
                <a:spcPct val="150000"/>
              </a:lnSpc>
              <a:buNone/>
            </a:pPr>
            <a:endParaRPr lang="en-US" sz="2400"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Contoh</a:t>
            </a:r>
            <a:endParaRPr lang="id-ID" sz="36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28</a:t>
            </a:fld>
            <a:endParaRPr lang="en-US"/>
          </a:p>
        </p:txBody>
      </p:sp>
      <p:sp>
        <p:nvSpPr>
          <p:cNvPr id="5" name="Content Placeholder 4"/>
          <p:cNvSpPr>
            <a:spLocks noGrp="1"/>
          </p:cNvSpPr>
          <p:nvPr>
            <p:ph sz="quarter" idx="1"/>
          </p:nvPr>
        </p:nvSpPr>
        <p:spPr/>
        <p:txBody>
          <a:bodyPr/>
          <a:lstStyle/>
          <a:p>
            <a:r>
              <a:rPr lang="id-ID" dirty="0" smtClean="0"/>
              <a:t>Diketahui :</a:t>
            </a:r>
          </a:p>
          <a:p>
            <a:pPr>
              <a:buNone/>
            </a:pPr>
            <a:r>
              <a:rPr lang="id-ID" dirty="0" smtClean="0"/>
              <a:t>	p : </a:t>
            </a:r>
            <a:r>
              <a:rPr lang="en-US" dirty="0" err="1" smtClean="0"/>
              <a:t>Lia</a:t>
            </a:r>
            <a:r>
              <a:rPr lang="en-US" dirty="0" smtClean="0"/>
              <a:t> </a:t>
            </a:r>
            <a:r>
              <a:rPr lang="en-US" dirty="0" err="1" smtClean="0"/>
              <a:t>minum</a:t>
            </a:r>
            <a:r>
              <a:rPr lang="en-US" dirty="0" smtClean="0"/>
              <a:t> kopi</a:t>
            </a:r>
            <a:r>
              <a:rPr lang="id-ID" dirty="0" smtClean="0"/>
              <a:t>.</a:t>
            </a:r>
            <a:endParaRPr lang="id-ID" dirty="0" smtClean="0"/>
          </a:p>
          <a:p>
            <a:pPr>
              <a:buNone/>
            </a:pPr>
            <a:r>
              <a:rPr lang="id-ID" dirty="0" smtClean="0"/>
              <a:t>	q : </a:t>
            </a:r>
            <a:r>
              <a:rPr lang="en-US" dirty="0" err="1" smtClean="0"/>
              <a:t>Lia</a:t>
            </a:r>
            <a:r>
              <a:rPr lang="en-US" dirty="0" smtClean="0"/>
              <a:t> </a:t>
            </a:r>
            <a:r>
              <a:rPr lang="en-US" dirty="0" err="1" smtClean="0"/>
              <a:t>minum</a:t>
            </a:r>
            <a:r>
              <a:rPr lang="en-US" dirty="0" smtClean="0"/>
              <a:t> </a:t>
            </a:r>
            <a:r>
              <a:rPr lang="en-US" dirty="0" err="1" smtClean="0"/>
              <a:t>teh</a:t>
            </a:r>
            <a:r>
              <a:rPr lang="id-ID" dirty="0" smtClean="0"/>
              <a:t>.</a:t>
            </a:r>
            <a:endParaRPr lang="id-ID" dirty="0" smtClean="0"/>
          </a:p>
          <a:p>
            <a:pPr>
              <a:buNone/>
            </a:pPr>
            <a:r>
              <a:rPr lang="id-ID" dirty="0" smtClean="0"/>
              <a:t>	Tentukan p </a:t>
            </a:r>
            <a:r>
              <a:rPr lang="en-US" dirty="0" smtClean="0">
                <a:latin typeface="Candara" pitchFamily="34" charset="0"/>
              </a:rPr>
              <a:t>v</a:t>
            </a:r>
            <a:r>
              <a:rPr lang="id-ID" dirty="0" smtClean="0">
                <a:latin typeface="Candara" pitchFamily="34" charset="0"/>
              </a:rPr>
              <a:t> q &amp; q</a:t>
            </a:r>
            <a:r>
              <a:rPr lang="en-US" dirty="0" smtClean="0">
                <a:latin typeface="Candara" pitchFamily="34" charset="0"/>
              </a:rPr>
              <a:t> v</a:t>
            </a:r>
            <a:r>
              <a:rPr lang="id-ID" dirty="0" smtClean="0">
                <a:latin typeface="Candara" pitchFamily="34" charset="0"/>
              </a:rPr>
              <a:t> p !</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err="1" smtClean="0"/>
              <a:t>Tabel</a:t>
            </a:r>
            <a:r>
              <a:rPr lang="en-US" dirty="0" smtClean="0"/>
              <a:t> </a:t>
            </a:r>
            <a:r>
              <a:rPr lang="en-US" dirty="0" err="1" smtClean="0"/>
              <a:t>Kebenaran</a:t>
            </a:r>
            <a:r>
              <a:rPr lang="en-US" dirty="0" smtClean="0"/>
              <a:t> </a:t>
            </a:r>
            <a:r>
              <a:rPr lang="en-US" dirty="0" err="1" smtClean="0"/>
              <a:t>Disjungsi</a:t>
            </a:r>
            <a:endParaRPr lang="en-US" dirty="0"/>
          </a:p>
        </p:txBody>
      </p:sp>
      <p:graphicFrame>
        <p:nvGraphicFramePr>
          <p:cNvPr id="8" name="Content Placeholder 7"/>
          <p:cNvGraphicFramePr>
            <a:graphicFrameLocks noGrp="1"/>
          </p:cNvGraphicFramePr>
          <p:nvPr>
            <p:ph sz="quarter" idx="1"/>
          </p:nvPr>
        </p:nvGraphicFramePr>
        <p:xfrm>
          <a:off x="1143000" y="1600200"/>
          <a:ext cx="7086600" cy="2525710"/>
        </p:xfrm>
        <a:graphic>
          <a:graphicData uri="http://schemas.openxmlformats.org/drawingml/2006/table">
            <a:tbl>
              <a:tblPr firstRow="1" bandRow="1">
                <a:tableStyleId>{5C22544A-7EE6-4342-B048-85BDC9FD1C3A}</a:tableStyleId>
              </a:tblPr>
              <a:tblGrid>
                <a:gridCol w="2362200"/>
                <a:gridCol w="2362200"/>
                <a:gridCol w="2362200"/>
              </a:tblGrid>
              <a:tr h="505142">
                <a:tc>
                  <a:txBody>
                    <a:bodyPr/>
                    <a:lstStyle/>
                    <a:p>
                      <a:pPr algn="ctr"/>
                      <a:r>
                        <a:rPr lang="en-US" dirty="0" smtClean="0"/>
                        <a:t>p</a:t>
                      </a:r>
                      <a:endParaRPr lang="en-US" dirty="0"/>
                    </a:p>
                  </a:txBody>
                  <a:tcPr marL="87989" marR="87989"/>
                </a:tc>
                <a:tc>
                  <a:txBody>
                    <a:bodyPr/>
                    <a:lstStyle/>
                    <a:p>
                      <a:pPr algn="ctr"/>
                      <a:r>
                        <a:rPr lang="en-US" dirty="0" smtClean="0"/>
                        <a:t>q</a:t>
                      </a:r>
                      <a:endParaRPr lang="en-US" dirty="0"/>
                    </a:p>
                  </a:txBody>
                  <a:tcPr marL="87989" marR="87989"/>
                </a:tc>
                <a:tc>
                  <a:txBody>
                    <a:bodyPr/>
                    <a:lstStyle/>
                    <a:p>
                      <a:pPr algn="ctr"/>
                      <a:r>
                        <a:rPr lang="id-ID" dirty="0" smtClean="0"/>
                        <a:t> p </a:t>
                      </a:r>
                      <a:r>
                        <a:rPr lang="en-US" dirty="0" smtClean="0">
                          <a:latin typeface="Candara" pitchFamily="34" charset="0"/>
                        </a:rPr>
                        <a:t>v</a:t>
                      </a:r>
                      <a:r>
                        <a:rPr lang="id-ID" dirty="0" smtClean="0">
                          <a:latin typeface="Candara" pitchFamily="34" charset="0"/>
                        </a:rPr>
                        <a:t> </a:t>
                      </a:r>
                      <a:r>
                        <a:rPr lang="en-US" dirty="0" smtClean="0"/>
                        <a:t>q</a:t>
                      </a:r>
                      <a:endParaRPr lang="en-US" dirty="0"/>
                    </a:p>
                  </a:txBody>
                  <a:tcPr marL="87989" marR="87989"/>
                </a:tc>
              </a:tr>
              <a:tr h="505142">
                <a:tc>
                  <a:txBody>
                    <a:bodyPr/>
                    <a:lstStyle/>
                    <a:p>
                      <a:pPr algn="ctr"/>
                      <a:r>
                        <a:rPr lang="en-US" dirty="0" smtClean="0"/>
                        <a:t>T</a:t>
                      </a:r>
                      <a:endParaRPr lang="en-US" dirty="0"/>
                    </a:p>
                  </a:txBody>
                  <a:tcPr marL="87989" marR="87989"/>
                </a:tc>
                <a:tc>
                  <a:txBody>
                    <a:bodyPr/>
                    <a:lstStyle/>
                    <a:p>
                      <a:pPr algn="ctr"/>
                      <a:r>
                        <a:rPr lang="en-US" dirty="0" smtClean="0"/>
                        <a:t>T</a:t>
                      </a:r>
                      <a:endParaRPr lang="en-US" dirty="0"/>
                    </a:p>
                  </a:txBody>
                  <a:tcPr marL="87989" marR="87989"/>
                </a:tc>
                <a:tc>
                  <a:txBody>
                    <a:bodyPr/>
                    <a:lstStyle/>
                    <a:p>
                      <a:pPr algn="ctr"/>
                      <a:r>
                        <a:rPr lang="en-US" dirty="0" smtClean="0"/>
                        <a:t>T</a:t>
                      </a:r>
                      <a:endParaRPr lang="en-US" dirty="0"/>
                    </a:p>
                  </a:txBody>
                  <a:tcPr marL="87989" marR="87989"/>
                </a:tc>
              </a:tr>
              <a:tr h="505142">
                <a:tc>
                  <a:txBody>
                    <a:bodyPr/>
                    <a:lstStyle/>
                    <a:p>
                      <a:pPr algn="ctr"/>
                      <a:r>
                        <a:rPr lang="en-US" dirty="0" smtClean="0"/>
                        <a:t>T</a:t>
                      </a:r>
                      <a:endParaRPr lang="en-US" dirty="0"/>
                    </a:p>
                  </a:txBody>
                  <a:tcPr marL="87989" marR="87989"/>
                </a:tc>
                <a:tc>
                  <a:txBody>
                    <a:bodyPr/>
                    <a:lstStyle/>
                    <a:p>
                      <a:pPr algn="ctr"/>
                      <a:r>
                        <a:rPr lang="en-US" dirty="0" smtClean="0"/>
                        <a:t>F</a:t>
                      </a:r>
                      <a:endParaRPr lang="en-US" dirty="0"/>
                    </a:p>
                  </a:txBody>
                  <a:tcPr marL="87989" marR="87989"/>
                </a:tc>
                <a:tc>
                  <a:txBody>
                    <a:bodyPr/>
                    <a:lstStyle/>
                    <a:p>
                      <a:pPr algn="ctr"/>
                      <a:r>
                        <a:rPr lang="en-US" dirty="0" smtClean="0"/>
                        <a:t>T</a:t>
                      </a:r>
                      <a:endParaRPr lang="en-US" dirty="0"/>
                    </a:p>
                  </a:txBody>
                  <a:tcPr marL="87989" marR="87989"/>
                </a:tc>
              </a:tr>
              <a:tr h="505142">
                <a:tc>
                  <a:txBody>
                    <a:bodyPr/>
                    <a:lstStyle/>
                    <a:p>
                      <a:pPr algn="ctr"/>
                      <a:r>
                        <a:rPr lang="en-US" dirty="0" smtClean="0"/>
                        <a:t>F</a:t>
                      </a:r>
                      <a:endParaRPr lang="en-US" dirty="0"/>
                    </a:p>
                  </a:txBody>
                  <a:tcPr marL="87989" marR="87989"/>
                </a:tc>
                <a:tc>
                  <a:txBody>
                    <a:bodyPr/>
                    <a:lstStyle/>
                    <a:p>
                      <a:pPr algn="ctr"/>
                      <a:r>
                        <a:rPr lang="en-US" dirty="0" smtClean="0"/>
                        <a:t>T</a:t>
                      </a:r>
                      <a:endParaRPr lang="en-US" dirty="0"/>
                    </a:p>
                  </a:txBody>
                  <a:tcPr marL="87989" marR="87989"/>
                </a:tc>
                <a:tc>
                  <a:txBody>
                    <a:bodyPr/>
                    <a:lstStyle/>
                    <a:p>
                      <a:pPr algn="ctr"/>
                      <a:r>
                        <a:rPr lang="en-US" dirty="0" smtClean="0"/>
                        <a:t>T</a:t>
                      </a:r>
                      <a:endParaRPr lang="en-US" dirty="0"/>
                    </a:p>
                  </a:txBody>
                  <a:tcPr marL="87989" marR="87989"/>
                </a:tc>
              </a:tr>
              <a:tr h="505142">
                <a:tc>
                  <a:txBody>
                    <a:bodyPr/>
                    <a:lstStyle/>
                    <a:p>
                      <a:pPr algn="ctr"/>
                      <a:r>
                        <a:rPr lang="en-US" dirty="0" smtClean="0"/>
                        <a:t>F</a:t>
                      </a:r>
                      <a:endParaRPr lang="en-US" dirty="0"/>
                    </a:p>
                  </a:txBody>
                  <a:tcPr marL="87989" marR="87989"/>
                </a:tc>
                <a:tc>
                  <a:txBody>
                    <a:bodyPr/>
                    <a:lstStyle/>
                    <a:p>
                      <a:pPr algn="ctr"/>
                      <a:r>
                        <a:rPr lang="en-US" dirty="0" smtClean="0"/>
                        <a:t>F</a:t>
                      </a:r>
                      <a:endParaRPr lang="en-US" dirty="0"/>
                    </a:p>
                  </a:txBody>
                  <a:tcPr marL="87989" marR="87989"/>
                </a:tc>
                <a:tc>
                  <a:txBody>
                    <a:bodyPr/>
                    <a:lstStyle/>
                    <a:p>
                      <a:pPr algn="ctr"/>
                      <a:r>
                        <a:rPr lang="en-US" dirty="0" smtClean="0"/>
                        <a:t>F</a:t>
                      </a:r>
                      <a:endParaRPr lang="en-US" dirty="0"/>
                    </a:p>
                  </a:txBody>
                  <a:tcPr marL="87989" marR="87989"/>
                </a:tc>
              </a:tr>
            </a:tbl>
          </a:graphicData>
        </a:graphic>
      </p:graphicFrame>
      <p:sp>
        <p:nvSpPr>
          <p:cNvPr id="5" name="Slide Number Placeholder 4"/>
          <p:cNvSpPr>
            <a:spLocks noGrp="1"/>
          </p:cNvSpPr>
          <p:nvPr>
            <p:ph type="sldNum" sz="quarter" idx="16"/>
          </p:nvPr>
        </p:nvSpPr>
        <p:spPr/>
        <p:txBody>
          <a:bodyPr>
            <a:normAutofit fontScale="85000" lnSpcReduction="20000"/>
          </a:bodyPr>
          <a:lstStyle/>
          <a:p>
            <a:fld id="{7058A1E1-6F75-40B6-AD32-39C41EC64A35}"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PENGANTAR LOGIKA</a:t>
            </a:r>
            <a:endParaRPr lang="en-US" sz="3200"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3</a:t>
            </a:fld>
            <a:endParaRPr lang="en-US"/>
          </a:p>
        </p:txBody>
      </p:sp>
      <p:sp>
        <p:nvSpPr>
          <p:cNvPr id="3" name="Content Placeholder 2"/>
          <p:cNvSpPr>
            <a:spLocks noGrp="1"/>
          </p:cNvSpPr>
          <p:nvPr>
            <p:ph sz="quarter" idx="1"/>
          </p:nvPr>
        </p:nvSpPr>
        <p:spPr>
          <a:xfrm>
            <a:off x="612648" y="1600200"/>
            <a:ext cx="8153400" cy="4800600"/>
          </a:xfrm>
        </p:spPr>
        <p:txBody>
          <a:bodyPr>
            <a:normAutofit fontScale="85000" lnSpcReduction="20000"/>
          </a:bodyPr>
          <a:lstStyle/>
          <a:p>
            <a:pPr algn="just">
              <a:lnSpc>
                <a:spcPct val="150000"/>
              </a:lnSpc>
            </a:pPr>
            <a:r>
              <a:rPr lang="id-ID" sz="2400" dirty="0" smtClean="0">
                <a:latin typeface="Candara" pitchFamily="34" charset="0"/>
              </a:rPr>
              <a:t>Logika merupakan ilmu yang mempelajari aturan - aturan matematika, sains, hukum, dan bidang lainnya. Logika berhubungan dengan Pernyataan. Oleh karena itu, dalam logika hanya terdapat dua kemungkinan kebenarannya, yaitu benar atau salah. </a:t>
            </a:r>
          </a:p>
          <a:p>
            <a:pPr algn="just">
              <a:lnSpc>
                <a:spcPct val="150000"/>
              </a:lnSpc>
            </a:pPr>
            <a:r>
              <a:rPr lang="en-US" sz="2400" i="1" dirty="0" err="1" smtClean="0">
                <a:latin typeface="Candara" pitchFamily="34" charset="0"/>
              </a:rPr>
              <a:t>Logika</a:t>
            </a:r>
            <a:r>
              <a:rPr lang="en-US" sz="2400" dirty="0" smtClean="0">
                <a:latin typeface="Candara" pitchFamily="34" charset="0"/>
              </a:rPr>
              <a:t> </a:t>
            </a:r>
            <a:r>
              <a:rPr lang="en-US" sz="2400" dirty="0" smtClean="0">
                <a:latin typeface="Candara" pitchFamily="34" charset="0"/>
              </a:rPr>
              <a:t>(</a:t>
            </a:r>
            <a:r>
              <a:rPr lang="en-US" sz="2400" i="1" dirty="0" smtClean="0">
                <a:latin typeface="Candara" pitchFamily="34" charset="0"/>
              </a:rPr>
              <a:t>logic</a:t>
            </a:r>
            <a:r>
              <a:rPr lang="en-US" sz="2400" dirty="0" smtClean="0">
                <a:latin typeface="Candara" pitchFamily="34" charset="0"/>
              </a:rPr>
              <a:t>) </a:t>
            </a:r>
            <a:r>
              <a:rPr lang="en-US" sz="2400" dirty="0" smtClean="0">
                <a:latin typeface="Candara" pitchFamily="34" charset="0"/>
              </a:rPr>
              <a:t>yang </a:t>
            </a:r>
            <a:r>
              <a:rPr lang="en-US" sz="2400" dirty="0" err="1" smtClean="0">
                <a:latin typeface="Candara" pitchFamily="34" charset="0"/>
              </a:rPr>
              <a:t>berasal</a:t>
            </a:r>
            <a:r>
              <a:rPr lang="en-US" sz="2400" dirty="0" smtClean="0">
                <a:latin typeface="Candara" pitchFamily="34" charset="0"/>
              </a:rPr>
              <a:t> </a:t>
            </a:r>
            <a:r>
              <a:rPr lang="en-US" sz="2400" dirty="0" err="1" smtClean="0">
                <a:latin typeface="Candara" pitchFamily="34" charset="0"/>
              </a:rPr>
              <a:t>dari</a:t>
            </a:r>
            <a:r>
              <a:rPr lang="en-US" sz="2400" dirty="0" smtClean="0">
                <a:latin typeface="Candara" pitchFamily="34" charset="0"/>
              </a:rPr>
              <a:t> </a:t>
            </a:r>
            <a:r>
              <a:rPr lang="en-US" sz="2400" dirty="0" err="1" smtClean="0">
                <a:latin typeface="Candara" pitchFamily="34" charset="0"/>
              </a:rPr>
              <a:t>kata</a:t>
            </a:r>
            <a:r>
              <a:rPr lang="en-US" sz="2400" dirty="0" smtClean="0">
                <a:latin typeface="Candara" pitchFamily="34" charset="0"/>
              </a:rPr>
              <a:t> </a:t>
            </a:r>
            <a:r>
              <a:rPr lang="en-US" sz="2400" dirty="0" err="1" smtClean="0">
                <a:latin typeface="Candara" pitchFamily="34" charset="0"/>
              </a:rPr>
              <a:t>bahasa</a:t>
            </a:r>
            <a:r>
              <a:rPr lang="en-US" sz="2400" dirty="0" smtClean="0">
                <a:latin typeface="Candara" pitchFamily="34" charset="0"/>
              </a:rPr>
              <a:t> </a:t>
            </a:r>
            <a:r>
              <a:rPr lang="en-US" sz="2400" dirty="0" err="1" smtClean="0">
                <a:latin typeface="Candara" pitchFamily="34" charset="0"/>
              </a:rPr>
              <a:t>Yunani</a:t>
            </a:r>
            <a:r>
              <a:rPr lang="en-US" sz="2400" dirty="0" smtClean="0">
                <a:latin typeface="Candara" pitchFamily="34" charset="0"/>
              </a:rPr>
              <a:t> ‘</a:t>
            </a:r>
            <a:r>
              <a:rPr lang="en-US" sz="2400" dirty="0" smtClean="0">
                <a:latin typeface="Candara" pitchFamily="34" charset="0"/>
              </a:rPr>
              <a:t>logos’ </a:t>
            </a:r>
            <a:r>
              <a:rPr lang="en-US" sz="2400" dirty="0" err="1" smtClean="0">
                <a:latin typeface="Candara" pitchFamily="34" charset="0"/>
              </a:rPr>
              <a:t>adalah</a:t>
            </a:r>
            <a:r>
              <a:rPr lang="en-US" sz="2400" dirty="0" smtClean="0">
                <a:latin typeface="Candara" pitchFamily="34" charset="0"/>
              </a:rPr>
              <a:t> </a:t>
            </a:r>
            <a:r>
              <a:rPr lang="en-US" sz="2400" dirty="0" err="1" smtClean="0">
                <a:latin typeface="Candara" pitchFamily="34" charset="0"/>
              </a:rPr>
              <a:t>ilmu</a:t>
            </a:r>
            <a:r>
              <a:rPr lang="en-US" sz="2400" dirty="0" smtClean="0">
                <a:latin typeface="Candara" pitchFamily="34" charset="0"/>
              </a:rPr>
              <a:t> </a:t>
            </a:r>
            <a:r>
              <a:rPr lang="en-US" sz="2400" dirty="0" err="1" smtClean="0">
                <a:latin typeface="Candara" pitchFamily="34" charset="0"/>
              </a:rPr>
              <a:t>pengetahuan</a:t>
            </a:r>
            <a:r>
              <a:rPr lang="en-US" sz="2400" dirty="0" smtClean="0">
                <a:latin typeface="Candara" pitchFamily="34" charset="0"/>
              </a:rPr>
              <a:t> yang </a:t>
            </a:r>
            <a:r>
              <a:rPr lang="en-US" sz="2400" dirty="0" err="1" smtClean="0">
                <a:latin typeface="Candara" pitchFamily="34" charset="0"/>
              </a:rPr>
              <a:t>mempelajari</a:t>
            </a:r>
            <a:r>
              <a:rPr lang="en-US" sz="2400" dirty="0" smtClean="0">
                <a:latin typeface="Candara" pitchFamily="34" charset="0"/>
              </a:rPr>
              <a:t> </a:t>
            </a:r>
            <a:r>
              <a:rPr lang="en-US" sz="2400" dirty="0" err="1" smtClean="0">
                <a:latin typeface="Candara" pitchFamily="34" charset="0"/>
              </a:rPr>
              <a:t>atau</a:t>
            </a:r>
            <a:r>
              <a:rPr lang="en-US" sz="2400" dirty="0" smtClean="0">
                <a:latin typeface="Candara" pitchFamily="34" charset="0"/>
              </a:rPr>
              <a:t> </a:t>
            </a:r>
            <a:r>
              <a:rPr lang="en-US" sz="2400" dirty="0" err="1" smtClean="0">
                <a:latin typeface="Candara" pitchFamily="34" charset="0"/>
              </a:rPr>
              <a:t>berkaitan</a:t>
            </a:r>
            <a:r>
              <a:rPr lang="en-US" sz="2400" dirty="0" smtClean="0">
                <a:latin typeface="Candara" pitchFamily="34" charset="0"/>
              </a:rPr>
              <a:t> </a:t>
            </a:r>
            <a:r>
              <a:rPr lang="en-US" sz="2400" dirty="0" err="1" smtClean="0">
                <a:latin typeface="Candara" pitchFamily="34" charset="0"/>
              </a:rPr>
              <a:t>dengan</a:t>
            </a:r>
            <a:r>
              <a:rPr lang="en-US" sz="2400" dirty="0" smtClean="0">
                <a:latin typeface="Candara" pitchFamily="34" charset="0"/>
              </a:rPr>
              <a:t> </a:t>
            </a:r>
            <a:r>
              <a:rPr lang="en-US" sz="2400" dirty="0" err="1" smtClean="0">
                <a:latin typeface="Candara" pitchFamily="34" charset="0"/>
              </a:rPr>
              <a:t>prinsip-prinsip</a:t>
            </a:r>
            <a:r>
              <a:rPr lang="en-US" sz="2400" dirty="0" smtClean="0">
                <a:latin typeface="Candara" pitchFamily="34" charset="0"/>
              </a:rPr>
              <a:t> </a:t>
            </a:r>
            <a:r>
              <a:rPr lang="en-US" sz="2400" dirty="0" err="1" smtClean="0">
                <a:latin typeface="Candara" pitchFamily="34" charset="0"/>
              </a:rPr>
              <a:t>dari</a:t>
            </a:r>
            <a:r>
              <a:rPr lang="en-US" sz="2400" dirty="0" smtClean="0">
                <a:latin typeface="Candara" pitchFamily="34" charset="0"/>
              </a:rPr>
              <a:t> </a:t>
            </a:r>
            <a:r>
              <a:rPr lang="en-US" sz="2400" dirty="0" err="1" smtClean="0">
                <a:latin typeface="Candara" pitchFamily="34" charset="0"/>
              </a:rPr>
              <a:t>penalaran</a:t>
            </a:r>
            <a:r>
              <a:rPr lang="en-US" sz="2400" dirty="0" smtClean="0">
                <a:latin typeface="Candara" pitchFamily="34" charset="0"/>
              </a:rPr>
              <a:t> </a:t>
            </a:r>
            <a:r>
              <a:rPr lang="en-US" sz="2400" dirty="0" err="1" smtClean="0">
                <a:latin typeface="Candara" pitchFamily="34" charset="0"/>
              </a:rPr>
              <a:t>argumen</a:t>
            </a:r>
            <a:r>
              <a:rPr lang="en-US" sz="2400" dirty="0" smtClean="0">
                <a:latin typeface="Candara" pitchFamily="34" charset="0"/>
              </a:rPr>
              <a:t>/</a:t>
            </a:r>
            <a:r>
              <a:rPr lang="en-US" sz="2400" dirty="0" err="1" smtClean="0">
                <a:latin typeface="Candara" pitchFamily="34" charset="0"/>
              </a:rPr>
              <a:t>pernyataan</a:t>
            </a:r>
            <a:r>
              <a:rPr lang="en-US" sz="2400" dirty="0" smtClean="0">
                <a:latin typeface="Candara" pitchFamily="34" charset="0"/>
              </a:rPr>
              <a:t> yang </a:t>
            </a:r>
            <a:r>
              <a:rPr lang="en-US" sz="2400" dirty="0" err="1" smtClean="0">
                <a:latin typeface="Candara" pitchFamily="34" charset="0"/>
              </a:rPr>
              <a:t>benar</a:t>
            </a:r>
            <a:r>
              <a:rPr lang="en-US" sz="2400" dirty="0" smtClean="0">
                <a:latin typeface="Candara" pitchFamily="34" charset="0"/>
              </a:rPr>
              <a:t> </a:t>
            </a:r>
            <a:r>
              <a:rPr lang="en-US" sz="2400" dirty="0" err="1" smtClean="0">
                <a:latin typeface="Candara" pitchFamily="34" charset="0"/>
              </a:rPr>
              <a:t>dan</a:t>
            </a:r>
            <a:r>
              <a:rPr lang="en-US" sz="2400" dirty="0" smtClean="0">
                <a:latin typeface="Candara" pitchFamily="34" charset="0"/>
              </a:rPr>
              <a:t> </a:t>
            </a:r>
            <a:r>
              <a:rPr lang="en-US" sz="2400" dirty="0" err="1" smtClean="0">
                <a:latin typeface="Candara" pitchFamily="34" charset="0"/>
              </a:rPr>
              <a:t>tepat</a:t>
            </a:r>
            <a:r>
              <a:rPr lang="id-ID" sz="2400" dirty="0" smtClean="0">
                <a:latin typeface="Candara" pitchFamily="34" charset="0"/>
              </a:rPr>
              <a:t> </a:t>
            </a:r>
            <a:r>
              <a:rPr lang="en-US" sz="2400" dirty="0" smtClean="0">
                <a:latin typeface="Candara" pitchFamily="34" charset="0"/>
              </a:rPr>
              <a:t>(valid</a:t>
            </a:r>
            <a:r>
              <a:rPr lang="en-US" sz="2400" dirty="0" smtClean="0">
                <a:latin typeface="Candara" pitchFamily="34" charset="0"/>
              </a:rPr>
              <a:t>).</a:t>
            </a:r>
            <a:endParaRPr lang="id-ID" sz="2400" dirty="0" smtClean="0">
              <a:latin typeface="Candara" pitchFamily="34" charset="0"/>
            </a:endParaRPr>
          </a:p>
          <a:p>
            <a:pPr algn="just">
              <a:lnSpc>
                <a:spcPct val="150000"/>
              </a:lnSpc>
            </a:pPr>
            <a:r>
              <a:rPr lang="id-ID" sz="2400" dirty="0" smtClean="0">
                <a:latin typeface="Candara" pitchFamily="34" charset="0"/>
              </a:rPr>
              <a:t>Dalam pengoperasian komputer hanya dikenal dua kondisi analog dengan logika yaitu ada atau tidak adanya Aliran Listrik. Kondisi ini dapat diartikan dalam bahasa logika sebagai kondisi “True” atau “False”.</a:t>
            </a:r>
          </a:p>
          <a:p>
            <a:pPr algn="just">
              <a:lnSpc>
                <a:spcPct val="150000"/>
              </a:lnSpc>
            </a:pPr>
            <a:endParaRPr lang="id-ID" sz="2400" dirty="0" smtClean="0">
              <a:latin typeface="Candara" pitchFamily="34" charset="0"/>
            </a:endParaRPr>
          </a:p>
          <a:p>
            <a:pPr algn="just">
              <a:lnSpc>
                <a:spcPct val="150000"/>
              </a:lnSpc>
            </a:pPr>
            <a:endParaRPr lang="id-ID" sz="2400" dirty="0" smtClean="0">
              <a:latin typeface="Candara" pitchFamily="34" charset="0"/>
            </a:endParaRPr>
          </a:p>
          <a:p>
            <a:pPr algn="just">
              <a:lnSpc>
                <a:spcPct val="150000"/>
              </a:lnSpc>
            </a:pPr>
            <a:endParaRPr lang="en-US" sz="2400" dirty="0" smtClean="0">
              <a:latin typeface="Candara" pitchFamily="34" charset="0"/>
            </a:endParaRP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Implikasi</a:t>
            </a:r>
            <a:r>
              <a:rPr lang="en-US" dirty="0" smtClean="0"/>
              <a:t> [</a:t>
            </a:r>
            <a:r>
              <a:rPr lang="en-US" dirty="0" smtClean="0">
                <a:sym typeface="Symbol"/>
              </a:rPr>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30</a:t>
            </a:fld>
            <a:endParaRPr lang="en-US"/>
          </a:p>
        </p:txBody>
      </p:sp>
      <p:sp>
        <p:nvSpPr>
          <p:cNvPr id="2" name="Content Placeholder 1"/>
          <p:cNvSpPr>
            <a:spLocks noGrp="1"/>
          </p:cNvSpPr>
          <p:nvPr>
            <p:ph sz="quarter" idx="1"/>
          </p:nvPr>
        </p:nvSpPr>
        <p:spPr>
          <a:xfrm>
            <a:off x="612648" y="1600200"/>
            <a:ext cx="8153400" cy="4800600"/>
          </a:xfrm>
        </p:spPr>
        <p:txBody>
          <a:bodyPr>
            <a:normAutofit/>
          </a:bodyPr>
          <a:lstStyle/>
          <a:p>
            <a:pPr algn="just">
              <a:lnSpc>
                <a:spcPct val="150000"/>
              </a:lnSpc>
              <a:buNone/>
            </a:pPr>
            <a:r>
              <a:rPr lang="en-US" sz="2400" dirty="0" err="1" smtClean="0">
                <a:latin typeface="Candara" pitchFamily="34" charset="0"/>
              </a:rPr>
              <a:t>Definisi</a:t>
            </a:r>
            <a:r>
              <a:rPr lang="en-US" sz="2400" dirty="0" smtClean="0">
                <a:latin typeface="Candara" pitchFamily="34" charset="0"/>
              </a:rPr>
              <a:t>:</a:t>
            </a:r>
          </a:p>
          <a:p>
            <a:pPr algn="just">
              <a:lnSpc>
                <a:spcPct val="150000"/>
              </a:lnSpc>
              <a:buFont typeface="Wingdings" pitchFamily="2" charset="2"/>
              <a:buChar char="q"/>
            </a:pPr>
            <a:r>
              <a:rPr lang="en-US" sz="2400" dirty="0" err="1" smtClean="0">
                <a:latin typeface="Candara" pitchFamily="34" charset="0"/>
              </a:rPr>
              <a:t>Misalkan</a:t>
            </a:r>
            <a:r>
              <a:rPr lang="en-US" sz="2400" dirty="0" smtClean="0">
                <a:latin typeface="Candara" pitchFamily="34" charset="0"/>
              </a:rPr>
              <a:t> A </a:t>
            </a:r>
            <a:r>
              <a:rPr lang="en-US" sz="2400" dirty="0" err="1" smtClean="0">
                <a:latin typeface="Candara" pitchFamily="34" charset="0"/>
              </a:rPr>
              <a:t>dan</a:t>
            </a:r>
            <a:r>
              <a:rPr lang="en-US" sz="2400" dirty="0" smtClean="0">
                <a:latin typeface="Candara" pitchFamily="34" charset="0"/>
              </a:rPr>
              <a:t> B </a:t>
            </a:r>
            <a:r>
              <a:rPr lang="en-US" sz="2400" dirty="0" err="1" smtClean="0">
                <a:latin typeface="Candara" pitchFamily="34" charset="0"/>
              </a:rPr>
              <a:t>adalah</a:t>
            </a:r>
            <a:r>
              <a:rPr lang="en-US" sz="2400" dirty="0" smtClean="0">
                <a:latin typeface="Candara" pitchFamily="34" charset="0"/>
              </a:rPr>
              <a:t> </a:t>
            </a:r>
            <a:r>
              <a:rPr lang="en-US" sz="2400" dirty="0" err="1" smtClean="0">
                <a:latin typeface="Candara" pitchFamily="34" charset="0"/>
              </a:rPr>
              <a:t>proposisi</a:t>
            </a:r>
            <a:r>
              <a:rPr lang="en-US" sz="2400" dirty="0" smtClean="0">
                <a:latin typeface="Candara" pitchFamily="34" charset="0"/>
              </a:rPr>
              <a:t>. </a:t>
            </a:r>
            <a:r>
              <a:rPr lang="en-US" sz="2400" dirty="0" err="1" smtClean="0">
                <a:latin typeface="Candara" pitchFamily="34" charset="0"/>
              </a:rPr>
              <a:t>Implikasi</a:t>
            </a:r>
            <a:r>
              <a:rPr lang="en-US" sz="2400" dirty="0" smtClean="0">
                <a:latin typeface="Candara" pitchFamily="34" charset="0"/>
              </a:rPr>
              <a:t> </a:t>
            </a:r>
            <a:r>
              <a:rPr lang="en-US" sz="2400" dirty="0" err="1" smtClean="0">
                <a:latin typeface="Candara" pitchFamily="34" charset="0"/>
              </a:rPr>
              <a:t>dari</a:t>
            </a:r>
            <a:r>
              <a:rPr lang="en-US" sz="2400" dirty="0" smtClean="0">
                <a:latin typeface="Candara" pitchFamily="34" charset="0"/>
              </a:rPr>
              <a:t> “A </a:t>
            </a:r>
            <a:r>
              <a:rPr lang="en-US" sz="2400" dirty="0" err="1" smtClean="0">
                <a:latin typeface="Candara" pitchFamily="34" charset="0"/>
              </a:rPr>
              <a:t>implikasi</a:t>
            </a:r>
            <a:r>
              <a:rPr lang="en-US" sz="2400" dirty="0" smtClean="0">
                <a:latin typeface="Candara" pitchFamily="34" charset="0"/>
              </a:rPr>
              <a:t> B”, yang </a:t>
            </a:r>
            <a:r>
              <a:rPr lang="en-US" sz="2400" dirty="0" err="1" smtClean="0">
                <a:latin typeface="Candara" pitchFamily="34" charset="0"/>
              </a:rPr>
              <a:t>disimbolkan</a:t>
            </a:r>
            <a:r>
              <a:rPr lang="en-US" sz="2400" dirty="0" smtClean="0">
                <a:latin typeface="Candara" pitchFamily="34" charset="0"/>
              </a:rPr>
              <a:t> </a:t>
            </a:r>
            <a:r>
              <a:rPr lang="en-US" sz="2400" dirty="0" err="1" smtClean="0">
                <a:latin typeface="Candara" pitchFamily="34" charset="0"/>
              </a:rPr>
              <a:t>dengan</a:t>
            </a:r>
            <a:r>
              <a:rPr lang="en-US" sz="2400" dirty="0" smtClean="0">
                <a:latin typeface="Candara" pitchFamily="34" charset="0"/>
              </a:rPr>
              <a:t> A</a:t>
            </a:r>
            <a:r>
              <a:rPr lang="en-US" sz="2400" dirty="0" smtClean="0">
                <a:latin typeface="Candara" pitchFamily="34" charset="0"/>
                <a:sym typeface="Symbol"/>
              </a:rPr>
              <a:t> </a:t>
            </a:r>
            <a:r>
              <a:rPr lang="en-US" sz="2400" dirty="0" smtClean="0">
                <a:latin typeface="Candara" pitchFamily="34" charset="0"/>
                <a:sym typeface="Symbol"/>
              </a:rPr>
              <a:t>B </a:t>
            </a:r>
            <a:r>
              <a:rPr lang="en-US" sz="2400" dirty="0" err="1" smtClean="0">
                <a:latin typeface="Candara" pitchFamily="34" charset="0"/>
                <a:sym typeface="Symbol"/>
              </a:rPr>
              <a:t>adalah</a:t>
            </a:r>
            <a:r>
              <a:rPr lang="en-US" sz="2400" dirty="0" smtClean="0">
                <a:latin typeface="Candara" pitchFamily="34" charset="0"/>
                <a:sym typeface="Symbol"/>
              </a:rPr>
              <a:t> </a:t>
            </a:r>
            <a:r>
              <a:rPr lang="en-US" sz="2400" dirty="0" err="1" smtClean="0">
                <a:latin typeface="Candara" pitchFamily="34" charset="0"/>
                <a:sym typeface="Symbol"/>
              </a:rPr>
              <a:t>proposisi</a:t>
            </a:r>
            <a:r>
              <a:rPr lang="en-US" sz="2400" dirty="0" smtClean="0">
                <a:latin typeface="Candara" pitchFamily="34" charset="0"/>
                <a:sym typeface="Symbol"/>
              </a:rPr>
              <a:t> yang </a:t>
            </a:r>
            <a:r>
              <a:rPr lang="en-US" sz="2400" dirty="0" err="1" smtClean="0">
                <a:latin typeface="Candara" pitchFamily="34" charset="0"/>
                <a:sym typeface="Symbol"/>
              </a:rPr>
              <a:t>bernilai</a:t>
            </a:r>
            <a:r>
              <a:rPr lang="en-US" sz="2400" dirty="0" smtClean="0">
                <a:latin typeface="Candara" pitchFamily="34" charset="0"/>
                <a:sym typeface="Symbol"/>
              </a:rPr>
              <a:t> </a:t>
            </a:r>
            <a:r>
              <a:rPr lang="en-US" sz="2400" dirty="0" err="1" smtClean="0">
                <a:latin typeface="Candara" pitchFamily="34" charset="0"/>
                <a:sym typeface="Symbol"/>
              </a:rPr>
              <a:t>salah</a:t>
            </a:r>
            <a:r>
              <a:rPr lang="en-US" sz="2400" dirty="0" smtClean="0">
                <a:latin typeface="Candara" pitchFamily="34" charset="0"/>
                <a:sym typeface="Symbol"/>
              </a:rPr>
              <a:t>, </a:t>
            </a:r>
            <a:r>
              <a:rPr lang="en-US" sz="2400" dirty="0" err="1" smtClean="0">
                <a:latin typeface="Candara" pitchFamily="34" charset="0"/>
                <a:sym typeface="Symbol"/>
              </a:rPr>
              <a:t>jika</a:t>
            </a:r>
            <a:r>
              <a:rPr lang="en-US" sz="2400" dirty="0" smtClean="0">
                <a:latin typeface="Candara" pitchFamily="34" charset="0"/>
                <a:sym typeface="Symbol"/>
              </a:rPr>
              <a:t> </a:t>
            </a:r>
            <a:r>
              <a:rPr lang="en-US" sz="2400" dirty="0" err="1" smtClean="0">
                <a:latin typeface="Candara" pitchFamily="34" charset="0"/>
                <a:sym typeface="Symbol"/>
              </a:rPr>
              <a:t>nilai</a:t>
            </a:r>
            <a:r>
              <a:rPr lang="en-US" sz="2400" dirty="0" smtClean="0">
                <a:latin typeface="Candara" pitchFamily="34" charset="0"/>
                <a:sym typeface="Symbol"/>
              </a:rPr>
              <a:t> A </a:t>
            </a:r>
            <a:r>
              <a:rPr lang="en-US" sz="2400" dirty="0" err="1" smtClean="0">
                <a:latin typeface="Candara" pitchFamily="34" charset="0"/>
                <a:sym typeface="Symbol"/>
              </a:rPr>
              <a:t>bernilai</a:t>
            </a:r>
            <a:r>
              <a:rPr lang="en-US" sz="2400" dirty="0" smtClean="0">
                <a:latin typeface="Candara" pitchFamily="34" charset="0"/>
                <a:sym typeface="Symbol"/>
              </a:rPr>
              <a:t> </a:t>
            </a:r>
            <a:r>
              <a:rPr lang="en-US" sz="2400" dirty="0" err="1" smtClean="0">
                <a:latin typeface="Candara" pitchFamily="34" charset="0"/>
                <a:sym typeface="Symbol"/>
              </a:rPr>
              <a:t>benar</a:t>
            </a:r>
            <a:r>
              <a:rPr lang="en-US" sz="2400" dirty="0" smtClean="0">
                <a:latin typeface="Candara" pitchFamily="34" charset="0"/>
                <a:sym typeface="Symbol"/>
              </a:rPr>
              <a:t> </a:t>
            </a:r>
            <a:r>
              <a:rPr lang="en-US" sz="2400" dirty="0" err="1" smtClean="0">
                <a:latin typeface="Candara" pitchFamily="34" charset="0"/>
                <a:sym typeface="Symbol"/>
              </a:rPr>
              <a:t>dan</a:t>
            </a:r>
            <a:r>
              <a:rPr lang="en-US" sz="2400" dirty="0" smtClean="0">
                <a:latin typeface="Candara" pitchFamily="34" charset="0"/>
                <a:sym typeface="Symbol"/>
              </a:rPr>
              <a:t> </a:t>
            </a:r>
            <a:r>
              <a:rPr lang="en-US" sz="2400" dirty="0" err="1" smtClean="0">
                <a:latin typeface="Candara" pitchFamily="34" charset="0"/>
                <a:sym typeface="Symbol"/>
              </a:rPr>
              <a:t>nilai</a:t>
            </a:r>
            <a:r>
              <a:rPr lang="en-US" sz="2400" dirty="0" smtClean="0">
                <a:latin typeface="Candara" pitchFamily="34" charset="0"/>
                <a:sym typeface="Symbol"/>
              </a:rPr>
              <a:t> B </a:t>
            </a:r>
            <a:r>
              <a:rPr lang="en-US" sz="2400" dirty="0" err="1" smtClean="0">
                <a:latin typeface="Candara" pitchFamily="34" charset="0"/>
                <a:sym typeface="Symbol"/>
              </a:rPr>
              <a:t>bernilai</a:t>
            </a:r>
            <a:r>
              <a:rPr lang="en-US" sz="2400" dirty="0" smtClean="0">
                <a:latin typeface="Candara" pitchFamily="34" charset="0"/>
                <a:sym typeface="Symbol"/>
              </a:rPr>
              <a:t> </a:t>
            </a:r>
            <a:r>
              <a:rPr lang="en-US" sz="2400" dirty="0" err="1" smtClean="0">
                <a:latin typeface="Candara" pitchFamily="34" charset="0"/>
                <a:sym typeface="Symbol"/>
              </a:rPr>
              <a:t>salah</a:t>
            </a:r>
            <a:r>
              <a:rPr lang="en-US" sz="2400" dirty="0" smtClean="0">
                <a:latin typeface="Candara" pitchFamily="34" charset="0"/>
                <a:sym typeface="Symbol"/>
              </a:rPr>
              <a:t>, </a:t>
            </a:r>
            <a:r>
              <a:rPr lang="en-US" sz="2400" dirty="0" err="1" smtClean="0">
                <a:latin typeface="Candara" pitchFamily="34" charset="0"/>
                <a:sym typeface="Symbol"/>
              </a:rPr>
              <a:t>dan</a:t>
            </a:r>
            <a:r>
              <a:rPr lang="en-US" sz="2400" dirty="0" smtClean="0">
                <a:latin typeface="Candara" pitchFamily="34" charset="0"/>
                <a:sym typeface="Symbol"/>
              </a:rPr>
              <a:t> </a:t>
            </a:r>
            <a:r>
              <a:rPr lang="en-US" sz="2400" dirty="0" err="1" smtClean="0">
                <a:latin typeface="Candara" pitchFamily="34" charset="0"/>
                <a:sym typeface="Symbol"/>
              </a:rPr>
              <a:t>jika</a:t>
            </a:r>
            <a:r>
              <a:rPr lang="en-US" sz="2400" dirty="0" smtClean="0">
                <a:latin typeface="Candara" pitchFamily="34" charset="0"/>
                <a:sym typeface="Symbol"/>
              </a:rPr>
              <a:t> </a:t>
            </a:r>
            <a:r>
              <a:rPr lang="en-US" sz="2400" dirty="0" err="1" smtClean="0">
                <a:latin typeface="Candara" pitchFamily="34" charset="0"/>
                <a:sym typeface="Symbol"/>
              </a:rPr>
              <a:t>lainnya</a:t>
            </a:r>
            <a:r>
              <a:rPr lang="en-US" sz="2400" dirty="0" smtClean="0">
                <a:latin typeface="Candara" pitchFamily="34" charset="0"/>
                <a:sym typeface="Symbol"/>
              </a:rPr>
              <a:t> </a:t>
            </a:r>
            <a:r>
              <a:rPr lang="en-US" sz="2400" dirty="0" err="1" smtClean="0">
                <a:latin typeface="Candara" pitchFamily="34" charset="0"/>
                <a:sym typeface="Symbol"/>
              </a:rPr>
              <a:t>pasti</a:t>
            </a:r>
            <a:r>
              <a:rPr lang="en-US" sz="2400" dirty="0" smtClean="0">
                <a:latin typeface="Candara" pitchFamily="34" charset="0"/>
                <a:sym typeface="Symbol"/>
              </a:rPr>
              <a:t> </a:t>
            </a:r>
            <a:r>
              <a:rPr lang="en-US" sz="2400" dirty="0" err="1" smtClean="0">
                <a:latin typeface="Candara" pitchFamily="34" charset="0"/>
                <a:sym typeface="Symbol"/>
              </a:rPr>
              <a:t>benar</a:t>
            </a:r>
            <a:r>
              <a:rPr lang="en-US" sz="2400" dirty="0" smtClean="0">
                <a:latin typeface="Candara" pitchFamily="34" charset="0"/>
                <a:sym typeface="Symbol"/>
              </a:rPr>
              <a:t>. </a:t>
            </a:r>
            <a:r>
              <a:rPr lang="en-US" sz="2400" dirty="0" err="1" smtClean="0">
                <a:latin typeface="Candara" pitchFamily="34" charset="0"/>
                <a:sym typeface="Symbol"/>
              </a:rPr>
              <a:t>Pada</a:t>
            </a:r>
            <a:r>
              <a:rPr lang="en-US" sz="2400" dirty="0" smtClean="0">
                <a:latin typeface="Candara" pitchFamily="34" charset="0"/>
                <a:sym typeface="Symbol"/>
              </a:rPr>
              <a:t> </a:t>
            </a:r>
            <a:r>
              <a:rPr lang="en-US" sz="2400" dirty="0" err="1" smtClean="0">
                <a:latin typeface="Candara" pitchFamily="34" charset="0"/>
                <a:sym typeface="Symbol"/>
              </a:rPr>
              <a:t>implikasi</a:t>
            </a:r>
            <a:r>
              <a:rPr lang="en-US" sz="2400" dirty="0" smtClean="0">
                <a:latin typeface="Candara" pitchFamily="34" charset="0"/>
                <a:sym typeface="Symbol"/>
              </a:rPr>
              <a:t> </a:t>
            </a:r>
            <a:r>
              <a:rPr lang="en-US" sz="2400" dirty="0" err="1" smtClean="0">
                <a:latin typeface="Candara" pitchFamily="34" charset="0"/>
                <a:sym typeface="Symbol"/>
              </a:rPr>
              <a:t>ini</a:t>
            </a:r>
            <a:r>
              <a:rPr lang="en-US" sz="2400" dirty="0" smtClean="0">
                <a:latin typeface="Candara" pitchFamily="34" charset="0"/>
                <a:sym typeface="Symbol"/>
              </a:rPr>
              <a:t>, A </a:t>
            </a:r>
            <a:r>
              <a:rPr lang="en-US" sz="2400" dirty="0" err="1" smtClean="0">
                <a:latin typeface="Candara" pitchFamily="34" charset="0"/>
                <a:sym typeface="Symbol"/>
              </a:rPr>
              <a:t>disebut</a:t>
            </a:r>
            <a:r>
              <a:rPr lang="en-US" sz="2400" dirty="0" smtClean="0">
                <a:latin typeface="Candara" pitchFamily="34" charset="0"/>
                <a:sym typeface="Symbol"/>
              </a:rPr>
              <a:t> </a:t>
            </a:r>
            <a:r>
              <a:rPr lang="en-US" sz="2400" i="1" dirty="0" smtClean="0">
                <a:latin typeface="Candara" pitchFamily="34" charset="0"/>
                <a:sym typeface="Symbol"/>
              </a:rPr>
              <a:t>antecedent</a:t>
            </a:r>
            <a:r>
              <a:rPr lang="en-US" sz="2400" dirty="0" smtClean="0">
                <a:latin typeface="Candara" pitchFamily="34" charset="0"/>
                <a:sym typeface="Symbol"/>
              </a:rPr>
              <a:t> (</a:t>
            </a:r>
            <a:r>
              <a:rPr lang="en-US" sz="2400" dirty="0" err="1" smtClean="0">
                <a:latin typeface="Candara" pitchFamily="34" charset="0"/>
                <a:sym typeface="Symbol"/>
              </a:rPr>
              <a:t>hipotesa</a:t>
            </a:r>
            <a:r>
              <a:rPr lang="en-US" sz="2400" dirty="0" smtClean="0">
                <a:latin typeface="Candara" pitchFamily="34" charset="0"/>
                <a:sym typeface="Symbol"/>
              </a:rPr>
              <a:t>/</a:t>
            </a:r>
            <a:r>
              <a:rPr lang="en-US" sz="2400" dirty="0" err="1" smtClean="0">
                <a:latin typeface="Candara" pitchFamily="34" charset="0"/>
                <a:sym typeface="Symbol"/>
              </a:rPr>
              <a:t>premis</a:t>
            </a:r>
            <a:r>
              <a:rPr lang="en-US" sz="2400" dirty="0" smtClean="0">
                <a:latin typeface="Candara" pitchFamily="34" charset="0"/>
                <a:sym typeface="Symbol"/>
              </a:rPr>
              <a:t>) </a:t>
            </a:r>
            <a:r>
              <a:rPr lang="en-US" sz="2400" dirty="0" err="1" smtClean="0">
                <a:latin typeface="Candara" pitchFamily="34" charset="0"/>
                <a:sym typeface="Symbol"/>
              </a:rPr>
              <a:t>dan</a:t>
            </a:r>
            <a:r>
              <a:rPr lang="en-US" sz="2400" dirty="0" smtClean="0">
                <a:latin typeface="Candara" pitchFamily="34" charset="0"/>
                <a:sym typeface="Symbol"/>
              </a:rPr>
              <a:t> B </a:t>
            </a:r>
            <a:r>
              <a:rPr lang="en-US" sz="2400" dirty="0" err="1" smtClean="0">
                <a:latin typeface="Candara" pitchFamily="34" charset="0"/>
                <a:sym typeface="Symbol"/>
              </a:rPr>
              <a:t>disebut</a:t>
            </a:r>
            <a:r>
              <a:rPr lang="en-US" sz="2400" dirty="0" smtClean="0">
                <a:latin typeface="Candara" pitchFamily="34" charset="0"/>
                <a:sym typeface="Symbol"/>
              </a:rPr>
              <a:t> </a:t>
            </a:r>
            <a:r>
              <a:rPr lang="en-US" sz="2400" i="1" dirty="0" smtClean="0">
                <a:latin typeface="Candara" pitchFamily="34" charset="0"/>
                <a:sym typeface="Symbol"/>
              </a:rPr>
              <a:t>consequence</a:t>
            </a:r>
            <a:r>
              <a:rPr lang="en-US" sz="2400" dirty="0" smtClean="0">
                <a:latin typeface="Candara" pitchFamily="34" charset="0"/>
                <a:sym typeface="Symbol"/>
              </a:rPr>
              <a:t> (</a:t>
            </a:r>
            <a:r>
              <a:rPr lang="en-US" sz="2400" dirty="0" err="1" smtClean="0">
                <a:latin typeface="Candara" pitchFamily="34" charset="0"/>
                <a:sym typeface="Symbol"/>
              </a:rPr>
              <a:t>kesimpulan</a:t>
            </a:r>
            <a:r>
              <a:rPr lang="en-US" sz="2400" dirty="0" smtClean="0">
                <a:latin typeface="Candara" pitchFamily="34" charset="0"/>
                <a:sym typeface="Symbol"/>
              </a:rPr>
              <a:t>).</a:t>
            </a:r>
            <a:endParaRPr lang="en-US" sz="2400"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31</a:t>
            </a:fld>
            <a:endParaRPr lang="en-US"/>
          </a:p>
        </p:txBody>
      </p:sp>
      <p:sp>
        <p:nvSpPr>
          <p:cNvPr id="5" name="Content Placeholder 4"/>
          <p:cNvSpPr>
            <a:spLocks noGrp="1"/>
          </p:cNvSpPr>
          <p:nvPr>
            <p:ph sz="quarter" idx="1"/>
          </p:nvPr>
        </p:nvSpPr>
        <p:spPr/>
        <p:txBody>
          <a:bodyPr/>
          <a:lstStyle/>
          <a:p>
            <a:pPr>
              <a:buNone/>
            </a:pPr>
            <a:r>
              <a:rPr lang="id-ID" dirty="0" smtClean="0"/>
              <a:t>Diketahui :</a:t>
            </a:r>
          </a:p>
          <a:p>
            <a:pPr>
              <a:buNone/>
            </a:pPr>
            <a:r>
              <a:rPr lang="id-ID" dirty="0" smtClean="0"/>
              <a:t>p: </a:t>
            </a:r>
            <a:r>
              <a:rPr lang="en-US" dirty="0" err="1" smtClean="0"/>
              <a:t>Hari</a:t>
            </a:r>
            <a:r>
              <a:rPr lang="en-US" dirty="0" smtClean="0"/>
              <a:t> </a:t>
            </a:r>
            <a:r>
              <a:rPr lang="en-US" dirty="0" err="1" smtClean="0"/>
              <a:t>ini</a:t>
            </a:r>
            <a:r>
              <a:rPr lang="en-US" dirty="0" smtClean="0"/>
              <a:t> </a:t>
            </a:r>
            <a:r>
              <a:rPr lang="en-US" dirty="0" err="1" smtClean="0"/>
              <a:t>hujan</a:t>
            </a:r>
            <a:r>
              <a:rPr lang="en-US" dirty="0" smtClean="0"/>
              <a:t>.</a:t>
            </a:r>
            <a:endParaRPr lang="id-ID" dirty="0" smtClean="0"/>
          </a:p>
          <a:p>
            <a:pPr>
              <a:buNone/>
            </a:pPr>
            <a:r>
              <a:rPr lang="id-ID" dirty="0" smtClean="0"/>
              <a:t>q: </a:t>
            </a:r>
            <a:r>
              <a:rPr lang="en-US" dirty="0" err="1" smtClean="0"/>
              <a:t>Saya</a:t>
            </a:r>
            <a:r>
              <a:rPr lang="en-US" dirty="0" smtClean="0"/>
              <a:t> </a:t>
            </a:r>
            <a:r>
              <a:rPr lang="en-US" dirty="0" err="1" smtClean="0"/>
              <a:t>membawa</a:t>
            </a:r>
            <a:r>
              <a:rPr lang="en-US" dirty="0" smtClean="0"/>
              <a:t> </a:t>
            </a:r>
            <a:r>
              <a:rPr lang="en-US" dirty="0" err="1" smtClean="0"/>
              <a:t>payung</a:t>
            </a:r>
            <a:r>
              <a:rPr lang="en-US" dirty="0" smtClean="0"/>
              <a:t>.</a:t>
            </a:r>
            <a:endParaRPr lang="id-ID" dirty="0" smtClean="0"/>
          </a:p>
          <a:p>
            <a:pPr>
              <a:buNone/>
            </a:pPr>
            <a:r>
              <a:rPr lang="id-ID" dirty="0" smtClean="0"/>
              <a:t>Tentukan </a:t>
            </a:r>
            <a:r>
              <a:rPr lang="en-US" dirty="0" err="1" smtClean="0">
                <a:latin typeface="Candara" pitchFamily="34" charset="0"/>
              </a:rPr>
              <a:t>p→q</a:t>
            </a:r>
            <a:r>
              <a:rPr lang="id-ID" dirty="0" smtClean="0">
                <a:latin typeface="Candara" pitchFamily="34" charset="0"/>
              </a:rPr>
              <a:t> &amp; q</a:t>
            </a:r>
            <a:r>
              <a:rPr lang="en-US" dirty="0" smtClean="0">
                <a:latin typeface="Candara" pitchFamily="34" charset="0"/>
              </a:rPr>
              <a:t>→</a:t>
            </a:r>
            <a:r>
              <a:rPr lang="id-ID" dirty="0" smtClean="0">
                <a:latin typeface="Candara" pitchFamily="34" charset="0"/>
              </a:rPr>
              <a:t>p !</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Tabel</a:t>
            </a:r>
            <a:r>
              <a:rPr lang="en-US" dirty="0" smtClean="0"/>
              <a:t> </a:t>
            </a:r>
            <a:r>
              <a:rPr lang="en-US" dirty="0" err="1" smtClean="0"/>
              <a:t>kebenaran</a:t>
            </a:r>
            <a:r>
              <a:rPr lang="en-US" dirty="0" smtClean="0"/>
              <a:t> </a:t>
            </a:r>
            <a:r>
              <a:rPr lang="en-US" dirty="0" err="1" smtClean="0"/>
              <a:t>implikasi</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32</a:t>
            </a:fld>
            <a:endParaRPr lang="en-US"/>
          </a:p>
        </p:txBody>
      </p:sp>
      <p:graphicFrame>
        <p:nvGraphicFramePr>
          <p:cNvPr id="4" name="Content Placeholder 3"/>
          <p:cNvGraphicFramePr>
            <a:graphicFrameLocks noGrp="1"/>
          </p:cNvGraphicFramePr>
          <p:nvPr>
            <p:ph sz="quarter" idx="1"/>
          </p:nvPr>
        </p:nvGraphicFramePr>
        <p:xfrm>
          <a:off x="609600" y="1905000"/>
          <a:ext cx="8153400" cy="3048000"/>
        </p:xfrm>
        <a:graphic>
          <a:graphicData uri="http://schemas.openxmlformats.org/drawingml/2006/table">
            <a:tbl>
              <a:tblPr firstRow="1" bandRow="1">
                <a:tableStyleId>{5C22544A-7EE6-4342-B048-85BDC9FD1C3A}</a:tableStyleId>
              </a:tblPr>
              <a:tblGrid>
                <a:gridCol w="2717800"/>
                <a:gridCol w="2717800"/>
                <a:gridCol w="2717800"/>
              </a:tblGrid>
              <a:tr h="609600">
                <a:tc>
                  <a:txBody>
                    <a:bodyPr/>
                    <a:lstStyle/>
                    <a:p>
                      <a:pPr algn="ctr"/>
                      <a:r>
                        <a:rPr lang="en-US" dirty="0" smtClean="0">
                          <a:solidFill>
                            <a:schemeClr val="tx1"/>
                          </a:solidFill>
                        </a:rPr>
                        <a:t>p</a:t>
                      </a:r>
                      <a:endParaRPr lang="en-US" dirty="0">
                        <a:solidFill>
                          <a:schemeClr val="tx1"/>
                        </a:solidFill>
                      </a:endParaRPr>
                    </a:p>
                  </a:txBody>
                  <a:tcPr marL="90593" marR="90593"/>
                </a:tc>
                <a:tc>
                  <a:txBody>
                    <a:bodyPr/>
                    <a:lstStyle/>
                    <a:p>
                      <a:pPr algn="ctr"/>
                      <a:r>
                        <a:rPr lang="en-US" dirty="0" smtClean="0">
                          <a:solidFill>
                            <a:schemeClr val="tx1"/>
                          </a:solidFill>
                        </a:rPr>
                        <a:t>q</a:t>
                      </a:r>
                      <a:endParaRPr lang="en-US" dirty="0">
                        <a:solidFill>
                          <a:schemeClr val="tx1"/>
                        </a:solidFill>
                      </a:endParaRPr>
                    </a:p>
                  </a:txBody>
                  <a:tcPr marL="90593" marR="90593"/>
                </a:tc>
                <a:tc>
                  <a:txBody>
                    <a:bodyPr/>
                    <a:lstStyle/>
                    <a:p>
                      <a:pPr algn="ctr"/>
                      <a:r>
                        <a:rPr lang="en-US" dirty="0" smtClean="0">
                          <a:solidFill>
                            <a:schemeClr val="tx1"/>
                          </a:solidFill>
                        </a:rPr>
                        <a:t>p → q</a:t>
                      </a:r>
                      <a:endParaRPr lang="en-US" dirty="0">
                        <a:solidFill>
                          <a:schemeClr val="tx1"/>
                        </a:solidFill>
                      </a:endParaRPr>
                    </a:p>
                  </a:txBody>
                  <a:tcPr marL="90593" marR="90593"/>
                </a:tc>
              </a:tr>
              <a:tr h="609600">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r h="609600">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r>
              <a:tr h="609600">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r h="609600">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0" dirty="0" smtClean="0"/>
              <a:t>Bi</a:t>
            </a:r>
            <a:r>
              <a:rPr lang="id-ID" b="0" dirty="0" smtClean="0"/>
              <a:t>implikasi</a:t>
            </a:r>
            <a:r>
              <a:rPr lang="en-US" b="0" dirty="0" smtClean="0"/>
              <a:t> [</a:t>
            </a:r>
            <a:r>
              <a:rPr lang="en-US" b="0" dirty="0" smtClean="0">
                <a:sym typeface="Symbol"/>
              </a:rPr>
              <a:t>]</a:t>
            </a:r>
            <a:endParaRPr lang="en-US" b="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33</a:t>
            </a:fld>
            <a:endParaRPr lang="en-US"/>
          </a:p>
        </p:txBody>
      </p:sp>
      <p:sp>
        <p:nvSpPr>
          <p:cNvPr id="2" name="Content Placeholder 1"/>
          <p:cNvSpPr>
            <a:spLocks noGrp="1"/>
          </p:cNvSpPr>
          <p:nvPr>
            <p:ph sz="quarter" idx="1"/>
          </p:nvPr>
        </p:nvSpPr>
        <p:spPr/>
        <p:txBody>
          <a:bodyPr>
            <a:normAutofit/>
          </a:bodyPr>
          <a:lstStyle/>
          <a:p>
            <a:pPr>
              <a:lnSpc>
                <a:spcPct val="150000"/>
              </a:lnSpc>
              <a:buNone/>
            </a:pPr>
            <a:r>
              <a:rPr lang="en-US" sz="2000" dirty="0" err="1" smtClean="0">
                <a:latin typeface="Candara" pitchFamily="34" charset="0"/>
              </a:rPr>
              <a:t>Definisi</a:t>
            </a:r>
            <a:r>
              <a:rPr lang="en-US" sz="2000" dirty="0" smtClean="0">
                <a:latin typeface="Candara" pitchFamily="34" charset="0"/>
              </a:rPr>
              <a:t>:</a:t>
            </a:r>
          </a:p>
          <a:p>
            <a:pPr>
              <a:lnSpc>
                <a:spcPct val="150000"/>
              </a:lnSpc>
              <a:buNone/>
            </a:pPr>
            <a:r>
              <a:rPr lang="en-US" sz="2000" dirty="0" smtClean="0">
                <a:latin typeface="Candara" pitchFamily="34" charset="0"/>
              </a:rPr>
              <a:t>	</a:t>
            </a:r>
            <a:r>
              <a:rPr lang="en-US" sz="2000" dirty="0" err="1" smtClean="0">
                <a:latin typeface="Candara" pitchFamily="34" charset="0"/>
              </a:rPr>
              <a:t>Misalkan</a:t>
            </a:r>
            <a:r>
              <a:rPr lang="en-US" sz="2000" dirty="0" smtClean="0">
                <a:latin typeface="Candara" pitchFamily="34" charset="0"/>
              </a:rPr>
              <a:t> A </a:t>
            </a:r>
            <a:r>
              <a:rPr lang="en-US" sz="2000" dirty="0" err="1" smtClean="0">
                <a:latin typeface="Candara" pitchFamily="34" charset="0"/>
              </a:rPr>
              <a:t>dan</a:t>
            </a:r>
            <a:r>
              <a:rPr lang="en-US" sz="2000" dirty="0" smtClean="0">
                <a:latin typeface="Candara" pitchFamily="34" charset="0"/>
              </a:rPr>
              <a:t> B </a:t>
            </a:r>
            <a:r>
              <a:rPr lang="en-US" sz="2000" dirty="0" err="1" smtClean="0">
                <a:latin typeface="Candara" pitchFamily="34" charset="0"/>
              </a:rPr>
              <a:t>adalah</a:t>
            </a:r>
            <a:r>
              <a:rPr lang="en-US" sz="2000" dirty="0" smtClean="0">
                <a:latin typeface="Candara" pitchFamily="34" charset="0"/>
              </a:rPr>
              <a:t> </a:t>
            </a:r>
            <a:r>
              <a:rPr lang="en-US" sz="2000" dirty="0" err="1" smtClean="0">
                <a:latin typeface="Candara" pitchFamily="34" charset="0"/>
              </a:rPr>
              <a:t>proposisi</a:t>
            </a:r>
            <a:r>
              <a:rPr lang="en-US" sz="2000" dirty="0" smtClean="0">
                <a:latin typeface="Candara" pitchFamily="34" charset="0"/>
              </a:rPr>
              <a:t>. </a:t>
            </a:r>
            <a:r>
              <a:rPr lang="en-US" sz="2000" dirty="0" err="1" smtClean="0">
                <a:latin typeface="Candara" pitchFamily="34" charset="0"/>
              </a:rPr>
              <a:t>Biimplikasi</a:t>
            </a:r>
            <a:r>
              <a:rPr lang="en-US" sz="2000" dirty="0" smtClean="0">
                <a:latin typeface="Candara" pitchFamily="34" charset="0"/>
              </a:rPr>
              <a:t> “A </a:t>
            </a:r>
            <a:r>
              <a:rPr lang="en-US" sz="2000" dirty="0" err="1" smtClean="0">
                <a:latin typeface="Candara" pitchFamily="34" charset="0"/>
              </a:rPr>
              <a:t>jika</a:t>
            </a:r>
            <a:r>
              <a:rPr lang="en-US" sz="2000" dirty="0" smtClean="0">
                <a:latin typeface="Candara" pitchFamily="34" charset="0"/>
              </a:rPr>
              <a:t> </a:t>
            </a:r>
            <a:r>
              <a:rPr lang="en-US" sz="2000" dirty="0" err="1" smtClean="0">
                <a:latin typeface="Candara" pitchFamily="34" charset="0"/>
              </a:rPr>
              <a:t>dan</a:t>
            </a:r>
            <a:r>
              <a:rPr lang="en-US" sz="2000" dirty="0" smtClean="0">
                <a:latin typeface="Candara" pitchFamily="34" charset="0"/>
              </a:rPr>
              <a:t> </a:t>
            </a:r>
            <a:r>
              <a:rPr lang="en-US" sz="2000" dirty="0" err="1" smtClean="0">
                <a:latin typeface="Candara" pitchFamily="34" charset="0"/>
              </a:rPr>
              <a:t>hanya</a:t>
            </a:r>
            <a:r>
              <a:rPr lang="en-US" sz="2000" dirty="0" smtClean="0">
                <a:latin typeface="Candara" pitchFamily="34" charset="0"/>
              </a:rPr>
              <a:t> </a:t>
            </a:r>
            <a:r>
              <a:rPr lang="en-US" sz="2000" dirty="0" err="1" smtClean="0">
                <a:latin typeface="Candara" pitchFamily="34" charset="0"/>
              </a:rPr>
              <a:t>jika</a:t>
            </a:r>
            <a:r>
              <a:rPr lang="en-US" sz="2000" dirty="0" smtClean="0">
                <a:latin typeface="Candara" pitchFamily="34" charset="0"/>
              </a:rPr>
              <a:t> </a:t>
            </a:r>
            <a:r>
              <a:rPr lang="en-US" sz="2000" dirty="0" smtClean="0">
                <a:latin typeface="Candara" pitchFamily="34" charset="0"/>
              </a:rPr>
              <a:t>B”, yang </a:t>
            </a:r>
            <a:r>
              <a:rPr lang="en-US" sz="2000" dirty="0" err="1" smtClean="0">
                <a:latin typeface="Candara" pitchFamily="34" charset="0"/>
              </a:rPr>
              <a:t>disimbolkan</a:t>
            </a:r>
            <a:r>
              <a:rPr lang="en-US" sz="2000" dirty="0" smtClean="0">
                <a:latin typeface="Candara" pitchFamily="34" charset="0"/>
              </a:rPr>
              <a:t> </a:t>
            </a:r>
            <a:r>
              <a:rPr lang="en-US" sz="2000" dirty="0" err="1" smtClean="0">
                <a:latin typeface="Candara" pitchFamily="34" charset="0"/>
              </a:rPr>
              <a:t>dengan</a:t>
            </a:r>
            <a:r>
              <a:rPr lang="en-US" sz="2000" dirty="0" smtClean="0">
                <a:latin typeface="Candara" pitchFamily="34" charset="0"/>
              </a:rPr>
              <a:t> A</a:t>
            </a:r>
            <a:r>
              <a:rPr lang="en-US" sz="2000" dirty="0" smtClean="0">
                <a:latin typeface="Candara" pitchFamily="34" charset="0"/>
                <a:sym typeface="Symbol"/>
              </a:rPr>
              <a:t>B </a:t>
            </a:r>
            <a:r>
              <a:rPr lang="en-US" sz="2000" dirty="0" err="1" smtClean="0">
                <a:latin typeface="Candara" pitchFamily="34" charset="0"/>
                <a:sym typeface="Symbol"/>
              </a:rPr>
              <a:t>adalah</a:t>
            </a:r>
            <a:r>
              <a:rPr lang="en-US" sz="2000" dirty="0" smtClean="0">
                <a:latin typeface="Candara" pitchFamily="34" charset="0"/>
                <a:sym typeface="Symbol"/>
              </a:rPr>
              <a:t> </a:t>
            </a:r>
            <a:r>
              <a:rPr lang="en-US" sz="2000" dirty="0" err="1" smtClean="0">
                <a:latin typeface="Candara" pitchFamily="34" charset="0"/>
                <a:sym typeface="Symbol"/>
              </a:rPr>
              <a:t>proposisi</a:t>
            </a:r>
            <a:r>
              <a:rPr lang="en-US" sz="2000" dirty="0" smtClean="0">
                <a:latin typeface="Candara" pitchFamily="34" charset="0"/>
                <a:sym typeface="Symbol"/>
              </a:rPr>
              <a:t> yang </a:t>
            </a:r>
            <a:r>
              <a:rPr lang="en-US" sz="2000" dirty="0" err="1" smtClean="0">
                <a:latin typeface="Candara" pitchFamily="34" charset="0"/>
                <a:sym typeface="Symbol"/>
              </a:rPr>
              <a:t>bernilai</a:t>
            </a:r>
            <a:r>
              <a:rPr lang="en-US" sz="2000" dirty="0" smtClean="0">
                <a:latin typeface="Candara" pitchFamily="34" charset="0"/>
                <a:sym typeface="Symbol"/>
              </a:rPr>
              <a:t> </a:t>
            </a:r>
            <a:r>
              <a:rPr lang="en-US" sz="2000" dirty="0" err="1" smtClean="0">
                <a:latin typeface="Candara" pitchFamily="34" charset="0"/>
                <a:sym typeface="Symbol"/>
              </a:rPr>
              <a:t>benar</a:t>
            </a:r>
            <a:r>
              <a:rPr lang="en-US" sz="2000" dirty="0" smtClean="0">
                <a:latin typeface="Candara" pitchFamily="34" charset="0"/>
                <a:sym typeface="Symbol"/>
              </a:rPr>
              <a:t>, </a:t>
            </a:r>
            <a:r>
              <a:rPr lang="en-US" sz="2000" dirty="0" err="1" smtClean="0">
                <a:latin typeface="Candara" pitchFamily="34" charset="0"/>
                <a:sym typeface="Symbol"/>
              </a:rPr>
              <a:t>jika</a:t>
            </a:r>
            <a:r>
              <a:rPr lang="en-US" sz="2000" dirty="0" smtClean="0">
                <a:latin typeface="Candara" pitchFamily="34" charset="0"/>
                <a:sym typeface="Symbol"/>
              </a:rPr>
              <a:t> </a:t>
            </a:r>
            <a:r>
              <a:rPr lang="en-US" sz="2000" dirty="0" err="1" smtClean="0">
                <a:latin typeface="Candara" pitchFamily="34" charset="0"/>
                <a:sym typeface="Symbol"/>
              </a:rPr>
              <a:t>nilai</a:t>
            </a:r>
            <a:r>
              <a:rPr lang="en-US" sz="2000" dirty="0" smtClean="0">
                <a:latin typeface="Candara" pitchFamily="34" charset="0"/>
                <a:sym typeface="Symbol"/>
              </a:rPr>
              <a:t> A </a:t>
            </a:r>
            <a:r>
              <a:rPr lang="en-US" sz="2000" dirty="0" err="1" smtClean="0">
                <a:latin typeface="Candara" pitchFamily="34" charset="0"/>
                <a:sym typeface="Symbol"/>
              </a:rPr>
              <a:t>bernilai</a:t>
            </a:r>
            <a:r>
              <a:rPr lang="en-US" sz="2000" dirty="0" smtClean="0">
                <a:latin typeface="Candara" pitchFamily="34" charset="0"/>
                <a:sym typeface="Symbol"/>
              </a:rPr>
              <a:t> </a:t>
            </a:r>
            <a:r>
              <a:rPr lang="en-US" sz="2000" dirty="0" err="1" smtClean="0">
                <a:latin typeface="Candara" pitchFamily="34" charset="0"/>
                <a:sym typeface="Symbol"/>
              </a:rPr>
              <a:t>benar</a:t>
            </a:r>
            <a:r>
              <a:rPr lang="en-US" sz="2000" dirty="0" smtClean="0">
                <a:latin typeface="Candara" pitchFamily="34" charset="0"/>
                <a:sym typeface="Symbol"/>
              </a:rPr>
              <a:t> </a:t>
            </a:r>
            <a:r>
              <a:rPr lang="en-US" sz="2000" dirty="0" err="1" smtClean="0">
                <a:latin typeface="Candara" pitchFamily="34" charset="0"/>
                <a:sym typeface="Symbol"/>
              </a:rPr>
              <a:t>dan</a:t>
            </a:r>
            <a:r>
              <a:rPr lang="en-US" sz="2000" dirty="0" smtClean="0">
                <a:latin typeface="Candara" pitchFamily="34" charset="0"/>
                <a:sym typeface="Symbol"/>
              </a:rPr>
              <a:t> B </a:t>
            </a:r>
            <a:r>
              <a:rPr lang="en-US" sz="2000" dirty="0" err="1" smtClean="0">
                <a:latin typeface="Candara" pitchFamily="34" charset="0"/>
                <a:sym typeface="Symbol"/>
              </a:rPr>
              <a:t>bernilai</a:t>
            </a:r>
            <a:r>
              <a:rPr lang="en-US" sz="2000" dirty="0" smtClean="0">
                <a:latin typeface="Candara" pitchFamily="34" charset="0"/>
                <a:sym typeface="Symbol"/>
              </a:rPr>
              <a:t> </a:t>
            </a:r>
            <a:r>
              <a:rPr lang="en-US" sz="2000" dirty="0" err="1" smtClean="0">
                <a:latin typeface="Candara" pitchFamily="34" charset="0"/>
                <a:sym typeface="Symbol"/>
              </a:rPr>
              <a:t>benar</a:t>
            </a:r>
            <a:r>
              <a:rPr lang="en-US" sz="2000" dirty="0" smtClean="0">
                <a:latin typeface="Candara" pitchFamily="34" charset="0"/>
                <a:sym typeface="Symbol"/>
              </a:rPr>
              <a:t>, </a:t>
            </a:r>
            <a:r>
              <a:rPr lang="en-US" sz="2000" dirty="0" err="1" smtClean="0">
                <a:latin typeface="Candara" pitchFamily="34" charset="0"/>
                <a:sym typeface="Symbol"/>
              </a:rPr>
              <a:t>dan</a:t>
            </a:r>
            <a:r>
              <a:rPr lang="en-US" sz="2000" dirty="0" smtClean="0">
                <a:latin typeface="Candara" pitchFamily="34" charset="0"/>
                <a:sym typeface="Symbol"/>
              </a:rPr>
              <a:t> </a:t>
            </a:r>
            <a:r>
              <a:rPr lang="en-US" sz="2000" dirty="0" err="1" smtClean="0">
                <a:latin typeface="Candara" pitchFamily="34" charset="0"/>
                <a:sym typeface="Symbol"/>
              </a:rPr>
              <a:t>nilai</a:t>
            </a:r>
            <a:r>
              <a:rPr lang="en-US" sz="2000" dirty="0" smtClean="0">
                <a:latin typeface="Candara" pitchFamily="34" charset="0"/>
                <a:sym typeface="Symbol"/>
              </a:rPr>
              <a:t> A </a:t>
            </a:r>
            <a:r>
              <a:rPr lang="en-US" sz="2000" dirty="0" err="1" smtClean="0">
                <a:latin typeface="Candara" pitchFamily="34" charset="0"/>
                <a:sym typeface="Symbol"/>
              </a:rPr>
              <a:t>bernilai</a:t>
            </a:r>
            <a:r>
              <a:rPr lang="en-US" sz="2000" dirty="0" smtClean="0">
                <a:latin typeface="Candara" pitchFamily="34" charset="0"/>
                <a:sym typeface="Symbol"/>
              </a:rPr>
              <a:t> </a:t>
            </a:r>
            <a:r>
              <a:rPr lang="en-US" sz="2000" dirty="0" err="1" smtClean="0">
                <a:latin typeface="Candara" pitchFamily="34" charset="0"/>
                <a:sym typeface="Symbol"/>
              </a:rPr>
              <a:t>salah</a:t>
            </a:r>
            <a:r>
              <a:rPr lang="en-US" sz="2000" dirty="0" smtClean="0">
                <a:latin typeface="Candara" pitchFamily="34" charset="0"/>
                <a:sym typeface="Symbol"/>
              </a:rPr>
              <a:t> </a:t>
            </a:r>
            <a:r>
              <a:rPr lang="en-US" sz="2000" dirty="0" err="1" smtClean="0">
                <a:latin typeface="Candara" pitchFamily="34" charset="0"/>
                <a:sym typeface="Symbol"/>
              </a:rPr>
              <a:t>dan</a:t>
            </a:r>
            <a:r>
              <a:rPr lang="en-US" sz="2000" dirty="0" smtClean="0">
                <a:latin typeface="Candara" pitchFamily="34" charset="0"/>
                <a:sym typeface="Symbol"/>
              </a:rPr>
              <a:t> </a:t>
            </a:r>
            <a:r>
              <a:rPr lang="en-US" sz="2000" dirty="0" err="1" smtClean="0">
                <a:latin typeface="Candara" pitchFamily="34" charset="0"/>
                <a:sym typeface="Symbol"/>
              </a:rPr>
              <a:t>nilai</a:t>
            </a:r>
            <a:r>
              <a:rPr lang="en-US" sz="2000" dirty="0" smtClean="0">
                <a:latin typeface="Candara" pitchFamily="34" charset="0"/>
                <a:sym typeface="Symbol"/>
              </a:rPr>
              <a:t> B </a:t>
            </a:r>
            <a:r>
              <a:rPr lang="en-US" sz="2000" dirty="0" err="1" smtClean="0">
                <a:latin typeface="Candara" pitchFamily="34" charset="0"/>
                <a:sym typeface="Symbol"/>
              </a:rPr>
              <a:t>bernilai</a:t>
            </a:r>
            <a:r>
              <a:rPr lang="en-US" sz="2000" dirty="0" smtClean="0">
                <a:latin typeface="Candara" pitchFamily="34" charset="0"/>
                <a:sym typeface="Symbol"/>
              </a:rPr>
              <a:t> </a:t>
            </a:r>
            <a:r>
              <a:rPr lang="en-US" sz="2000" dirty="0" err="1" smtClean="0">
                <a:latin typeface="Candara" pitchFamily="34" charset="0"/>
                <a:sym typeface="Symbol"/>
              </a:rPr>
              <a:t>salah</a:t>
            </a:r>
            <a:r>
              <a:rPr lang="en-US" sz="2000" dirty="0" smtClean="0">
                <a:latin typeface="Candara" pitchFamily="34" charset="0"/>
                <a:sym typeface="Symbol"/>
              </a:rPr>
              <a:t>.</a:t>
            </a:r>
            <a:endParaRPr lang="en-US" sz="2000" dirty="0">
              <a:latin typeface="Candar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34</a:t>
            </a:fld>
            <a:endParaRPr lang="en-US"/>
          </a:p>
        </p:txBody>
      </p:sp>
      <p:sp>
        <p:nvSpPr>
          <p:cNvPr id="5" name="Content Placeholder 4"/>
          <p:cNvSpPr>
            <a:spLocks noGrp="1"/>
          </p:cNvSpPr>
          <p:nvPr>
            <p:ph sz="quarter" idx="1"/>
          </p:nvPr>
        </p:nvSpPr>
        <p:spPr/>
        <p:txBody>
          <a:bodyPr/>
          <a:lstStyle/>
          <a:p>
            <a:pPr>
              <a:buNone/>
            </a:pPr>
            <a:r>
              <a:rPr lang="en-US" dirty="0" smtClean="0"/>
              <a:t>A: Amir </a:t>
            </a:r>
            <a:r>
              <a:rPr lang="en-US" dirty="0" err="1" smtClean="0"/>
              <a:t>mempunyai</a:t>
            </a:r>
            <a:r>
              <a:rPr lang="en-US" dirty="0" smtClean="0"/>
              <a:t> </a:t>
            </a:r>
            <a:r>
              <a:rPr lang="en-US" dirty="0" err="1" smtClean="0"/>
              <a:t>mobil</a:t>
            </a:r>
            <a:r>
              <a:rPr lang="en-US" dirty="0" smtClean="0"/>
              <a:t>.</a:t>
            </a:r>
          </a:p>
          <a:p>
            <a:pPr>
              <a:buNone/>
            </a:pPr>
            <a:r>
              <a:rPr lang="en-US" dirty="0" smtClean="0"/>
              <a:t>B: Amir </a:t>
            </a:r>
            <a:r>
              <a:rPr lang="en-US" dirty="0" err="1" smtClean="0"/>
              <a:t>orang</a:t>
            </a:r>
            <a:r>
              <a:rPr lang="en-US" dirty="0" smtClean="0"/>
              <a:t> </a:t>
            </a:r>
            <a:r>
              <a:rPr lang="en-US" dirty="0" err="1" smtClean="0"/>
              <a:t>kaya</a:t>
            </a:r>
            <a:endParaRPr lang="en-US" dirty="0" smtClean="0"/>
          </a:p>
          <a:p>
            <a:pPr>
              <a:buNone/>
            </a:pPr>
            <a:r>
              <a:rPr lang="en-US" dirty="0" err="1" smtClean="0"/>
              <a:t>Tentukan</a:t>
            </a:r>
            <a:r>
              <a:rPr lang="en-US" dirty="0" smtClean="0"/>
              <a:t> A </a:t>
            </a:r>
            <a:r>
              <a:rPr lang="en-US" dirty="0" smtClean="0">
                <a:sym typeface="Symbol"/>
              </a:rPr>
              <a:t> B!</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err="1" smtClean="0"/>
              <a:t>Tabel</a:t>
            </a:r>
            <a:r>
              <a:rPr lang="en-US" sz="3600" dirty="0" smtClean="0"/>
              <a:t> </a:t>
            </a:r>
            <a:r>
              <a:rPr lang="en-US" sz="3600" dirty="0" err="1" smtClean="0"/>
              <a:t>kebenaran</a:t>
            </a:r>
            <a:r>
              <a:rPr lang="en-US" sz="3600" dirty="0" smtClean="0"/>
              <a:t> </a:t>
            </a:r>
            <a:r>
              <a:rPr lang="id-ID" sz="3600" dirty="0" smtClean="0"/>
              <a:t>b</a:t>
            </a:r>
            <a:r>
              <a:rPr lang="en-US" sz="3600" dirty="0" err="1" smtClean="0"/>
              <a:t>i</a:t>
            </a:r>
            <a:r>
              <a:rPr lang="id-ID" sz="3600" dirty="0" smtClean="0"/>
              <a:t>implikasi </a:t>
            </a:r>
            <a:endParaRPr lang="en-US" sz="3600"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35</a:t>
            </a:fld>
            <a:endParaRPr lang="en-US"/>
          </a:p>
        </p:txBody>
      </p:sp>
      <p:graphicFrame>
        <p:nvGraphicFramePr>
          <p:cNvPr id="4" name="Content Placeholder 3"/>
          <p:cNvGraphicFramePr>
            <a:graphicFrameLocks noGrp="1"/>
          </p:cNvGraphicFramePr>
          <p:nvPr>
            <p:ph sz="quarter" idx="1"/>
          </p:nvPr>
        </p:nvGraphicFramePr>
        <p:xfrm>
          <a:off x="612773" y="1600200"/>
          <a:ext cx="8150226" cy="3657600"/>
        </p:xfrm>
        <a:graphic>
          <a:graphicData uri="http://schemas.openxmlformats.org/drawingml/2006/table">
            <a:tbl>
              <a:tblPr firstRow="1" bandRow="1">
                <a:tableStyleId>{5C22544A-7EE6-4342-B048-85BDC9FD1C3A}</a:tableStyleId>
              </a:tblPr>
              <a:tblGrid>
                <a:gridCol w="2716742"/>
                <a:gridCol w="2716742"/>
                <a:gridCol w="2716742"/>
              </a:tblGrid>
              <a:tr h="731520">
                <a:tc>
                  <a:txBody>
                    <a:bodyPr/>
                    <a:lstStyle/>
                    <a:p>
                      <a:pPr algn="ctr"/>
                      <a:r>
                        <a:rPr lang="en-US" sz="2400" dirty="0" smtClean="0"/>
                        <a:t>p</a:t>
                      </a:r>
                      <a:endParaRPr lang="en-US" sz="2400" dirty="0"/>
                    </a:p>
                  </a:txBody>
                  <a:tcPr marL="90593" marR="90593"/>
                </a:tc>
                <a:tc>
                  <a:txBody>
                    <a:bodyPr/>
                    <a:lstStyle/>
                    <a:p>
                      <a:pPr algn="ctr"/>
                      <a:r>
                        <a:rPr lang="en-US" sz="2400" dirty="0" smtClean="0"/>
                        <a:t>q</a:t>
                      </a:r>
                      <a:endParaRPr lang="en-US" sz="2400" dirty="0"/>
                    </a:p>
                  </a:txBody>
                  <a:tcPr marL="90593" marR="90593"/>
                </a:tc>
                <a:tc>
                  <a:txBody>
                    <a:bodyPr/>
                    <a:lstStyle/>
                    <a:p>
                      <a:pPr algn="ctr"/>
                      <a:r>
                        <a:rPr lang="id-ID" sz="2800" dirty="0" smtClean="0"/>
                        <a:t> p </a:t>
                      </a:r>
                      <a:r>
                        <a:rPr lang="en-US" sz="2800" dirty="0" smtClean="0">
                          <a:latin typeface="Candara" pitchFamily="34" charset="0"/>
                        </a:rPr>
                        <a:t>↔</a:t>
                      </a:r>
                      <a:r>
                        <a:rPr lang="id-ID" sz="2800" dirty="0" smtClean="0">
                          <a:latin typeface="Candara" pitchFamily="34" charset="0"/>
                        </a:rPr>
                        <a:t> </a:t>
                      </a:r>
                      <a:r>
                        <a:rPr lang="en-US" sz="2800" dirty="0" smtClean="0"/>
                        <a:t>q</a:t>
                      </a:r>
                      <a:endParaRPr lang="en-US" sz="2800" dirty="0"/>
                    </a:p>
                  </a:txBody>
                  <a:tcPr marL="90593" marR="90593"/>
                </a:tc>
              </a:tr>
              <a:tr h="731520">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r h="731520">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r>
              <a:tr h="731520">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r>
              <a:tr h="731520">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err="1" smtClean="0"/>
              <a:t>Konvers</a:t>
            </a:r>
            <a:r>
              <a:rPr lang="en-US" dirty="0" smtClean="0"/>
              <a:t>, </a:t>
            </a:r>
            <a:r>
              <a:rPr lang="en-US" dirty="0" err="1" smtClean="0"/>
              <a:t>Invers</a:t>
            </a:r>
            <a:r>
              <a:rPr lang="en-US" dirty="0" smtClean="0"/>
              <a:t> </a:t>
            </a:r>
            <a:r>
              <a:rPr lang="en-US" dirty="0" err="1" smtClean="0"/>
              <a:t>dan</a:t>
            </a:r>
            <a:r>
              <a:rPr lang="en-US" dirty="0" smtClean="0"/>
              <a:t> </a:t>
            </a:r>
            <a:r>
              <a:rPr lang="en-US" dirty="0" err="1" smtClean="0"/>
              <a:t>Kontraposisi</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36</a:t>
            </a:fld>
            <a:endParaRPr lang="en-US"/>
          </a:p>
        </p:txBody>
      </p:sp>
      <p:sp>
        <p:nvSpPr>
          <p:cNvPr id="2" name="Content Placeholder 1"/>
          <p:cNvSpPr>
            <a:spLocks noGrp="1"/>
          </p:cNvSpPr>
          <p:nvPr>
            <p:ph sz="quarter" idx="1"/>
          </p:nvPr>
        </p:nvSpPr>
        <p:spPr/>
        <p:txBody>
          <a:bodyPr/>
          <a:lstStyle/>
          <a:p>
            <a:pPr algn="just">
              <a:lnSpc>
                <a:spcPct val="150000"/>
              </a:lnSpc>
              <a:buNone/>
            </a:pPr>
            <a:r>
              <a:rPr lang="en-US" dirty="0" err="1" smtClean="0">
                <a:latin typeface="Candara" pitchFamily="34" charset="0"/>
              </a:rPr>
              <a:t>Definisi</a:t>
            </a:r>
            <a:r>
              <a:rPr lang="en-US" dirty="0" smtClean="0">
                <a:latin typeface="Candara" pitchFamily="34" charset="0"/>
              </a:rPr>
              <a:t>:</a:t>
            </a:r>
          </a:p>
          <a:p>
            <a:pPr algn="just">
              <a:lnSpc>
                <a:spcPct val="150000"/>
              </a:lnSpc>
            </a:pPr>
            <a:r>
              <a:rPr lang="en-US" dirty="0" err="1" smtClean="0">
                <a:latin typeface="Candara" pitchFamily="34" charset="0"/>
              </a:rPr>
              <a:t>Konvers</a:t>
            </a:r>
            <a:r>
              <a:rPr lang="en-US" dirty="0" smtClean="0">
                <a:latin typeface="Candara" pitchFamily="34" charset="0"/>
              </a:rPr>
              <a:t> </a:t>
            </a:r>
            <a:r>
              <a:rPr lang="en-US" dirty="0" err="1" smtClean="0">
                <a:latin typeface="Candara" pitchFamily="34" charset="0"/>
              </a:rPr>
              <a:t>dari</a:t>
            </a:r>
            <a:r>
              <a:rPr lang="en-US" dirty="0" smtClean="0">
                <a:latin typeface="Candara" pitchFamily="34" charset="0"/>
              </a:rPr>
              <a:t> </a:t>
            </a:r>
            <a:r>
              <a:rPr lang="en-US" dirty="0" err="1" smtClean="0">
                <a:latin typeface="Candara" pitchFamily="34" charset="0"/>
              </a:rPr>
              <a:t>implikasi</a:t>
            </a:r>
            <a:r>
              <a:rPr lang="en-US" dirty="0" smtClean="0">
                <a:latin typeface="Candara" pitchFamily="34" charset="0"/>
              </a:rPr>
              <a:t> </a:t>
            </a:r>
            <a:r>
              <a:rPr lang="en-US" dirty="0" err="1" smtClean="0">
                <a:latin typeface="Candara" pitchFamily="34" charset="0"/>
              </a:rPr>
              <a:t>p→q</a:t>
            </a:r>
            <a:r>
              <a:rPr lang="en-US" dirty="0" smtClean="0">
                <a:latin typeface="Candara" pitchFamily="34" charset="0"/>
              </a:rPr>
              <a:t> </a:t>
            </a:r>
            <a:r>
              <a:rPr lang="en-US" dirty="0" err="1" smtClean="0">
                <a:latin typeface="Candara" pitchFamily="34" charset="0"/>
              </a:rPr>
              <a:t>adalah</a:t>
            </a:r>
            <a:r>
              <a:rPr lang="en-US" dirty="0" smtClean="0">
                <a:latin typeface="Candara" pitchFamily="34" charset="0"/>
              </a:rPr>
              <a:t> </a:t>
            </a:r>
            <a:r>
              <a:rPr lang="en-US" dirty="0" err="1" smtClean="0">
                <a:latin typeface="Candara" pitchFamily="34" charset="0"/>
              </a:rPr>
              <a:t>q→p</a:t>
            </a:r>
            <a:endParaRPr lang="en-US" dirty="0" smtClean="0">
              <a:latin typeface="Candara" pitchFamily="34" charset="0"/>
            </a:endParaRPr>
          </a:p>
          <a:p>
            <a:pPr algn="just">
              <a:lnSpc>
                <a:spcPct val="150000"/>
              </a:lnSpc>
            </a:pPr>
            <a:r>
              <a:rPr lang="en-US" dirty="0" err="1" smtClean="0">
                <a:latin typeface="Candara" pitchFamily="34" charset="0"/>
              </a:rPr>
              <a:t>Invers</a:t>
            </a:r>
            <a:r>
              <a:rPr lang="en-US" dirty="0" smtClean="0">
                <a:latin typeface="Candara" pitchFamily="34" charset="0"/>
              </a:rPr>
              <a:t> </a:t>
            </a:r>
            <a:r>
              <a:rPr lang="en-US" dirty="0" err="1" smtClean="0">
                <a:latin typeface="Candara" pitchFamily="34" charset="0"/>
              </a:rPr>
              <a:t>dari</a:t>
            </a:r>
            <a:r>
              <a:rPr lang="en-US" dirty="0" smtClean="0">
                <a:latin typeface="Candara" pitchFamily="34" charset="0"/>
              </a:rPr>
              <a:t> </a:t>
            </a:r>
            <a:r>
              <a:rPr lang="en-US" dirty="0" err="1" smtClean="0">
                <a:latin typeface="Candara" pitchFamily="34" charset="0"/>
              </a:rPr>
              <a:t>implikasi</a:t>
            </a:r>
            <a:r>
              <a:rPr lang="en-US" dirty="0" smtClean="0">
                <a:latin typeface="Candara" pitchFamily="34" charset="0"/>
              </a:rPr>
              <a:t> </a:t>
            </a:r>
            <a:r>
              <a:rPr lang="en-US" dirty="0" err="1" smtClean="0">
                <a:latin typeface="Candara" pitchFamily="34" charset="0"/>
              </a:rPr>
              <a:t>p→q</a:t>
            </a:r>
            <a:r>
              <a:rPr lang="en-US" dirty="0" smtClean="0">
                <a:latin typeface="Candara" pitchFamily="34" charset="0"/>
              </a:rPr>
              <a:t> </a:t>
            </a:r>
            <a:r>
              <a:rPr lang="en-US" dirty="0" err="1" smtClean="0">
                <a:latin typeface="Candara" pitchFamily="34" charset="0"/>
              </a:rPr>
              <a:t>adalah</a:t>
            </a:r>
            <a:r>
              <a:rPr lang="en-US" dirty="0" smtClean="0">
                <a:latin typeface="Candara" pitchFamily="34" charset="0"/>
              </a:rPr>
              <a:t> –p</a:t>
            </a:r>
            <a:r>
              <a:rPr lang="id-ID" dirty="0" smtClean="0">
                <a:latin typeface="Candara" pitchFamily="34" charset="0"/>
              </a:rPr>
              <a:t> </a:t>
            </a:r>
            <a:r>
              <a:rPr lang="en-US" dirty="0" smtClean="0">
                <a:latin typeface="Candara" pitchFamily="34" charset="0"/>
              </a:rPr>
              <a:t>→ –q</a:t>
            </a:r>
          </a:p>
          <a:p>
            <a:pPr algn="just">
              <a:lnSpc>
                <a:spcPct val="150000"/>
              </a:lnSpc>
            </a:pPr>
            <a:r>
              <a:rPr lang="en-US" dirty="0" err="1" smtClean="0">
                <a:latin typeface="Candara" pitchFamily="34" charset="0"/>
              </a:rPr>
              <a:t>Kontraposisi</a:t>
            </a:r>
            <a:r>
              <a:rPr lang="en-US" dirty="0" smtClean="0">
                <a:latin typeface="Candara" pitchFamily="34" charset="0"/>
              </a:rPr>
              <a:t> </a:t>
            </a:r>
            <a:r>
              <a:rPr lang="en-US" dirty="0" err="1" smtClean="0">
                <a:latin typeface="Candara" pitchFamily="34" charset="0"/>
              </a:rPr>
              <a:t>dari</a:t>
            </a:r>
            <a:r>
              <a:rPr lang="en-US" dirty="0" smtClean="0">
                <a:latin typeface="Candara" pitchFamily="34" charset="0"/>
              </a:rPr>
              <a:t> </a:t>
            </a:r>
            <a:r>
              <a:rPr lang="en-US" dirty="0" err="1" smtClean="0">
                <a:latin typeface="Candara" pitchFamily="34" charset="0"/>
              </a:rPr>
              <a:t>implikasi</a:t>
            </a:r>
            <a:r>
              <a:rPr lang="en-US" dirty="0" smtClean="0">
                <a:latin typeface="Candara" pitchFamily="34" charset="0"/>
              </a:rPr>
              <a:t> </a:t>
            </a:r>
            <a:r>
              <a:rPr lang="en-US" dirty="0" err="1" smtClean="0">
                <a:latin typeface="Candara" pitchFamily="34" charset="0"/>
              </a:rPr>
              <a:t>p→q</a:t>
            </a:r>
            <a:r>
              <a:rPr lang="en-US" dirty="0" smtClean="0">
                <a:latin typeface="Candara" pitchFamily="34" charset="0"/>
              </a:rPr>
              <a:t> </a:t>
            </a:r>
            <a:r>
              <a:rPr lang="en-US" dirty="0" err="1" smtClean="0">
                <a:latin typeface="Candara" pitchFamily="34" charset="0"/>
              </a:rPr>
              <a:t>adalah</a:t>
            </a:r>
            <a:r>
              <a:rPr lang="id-ID" dirty="0" smtClean="0">
                <a:latin typeface="Candara" pitchFamily="34" charset="0"/>
              </a:rPr>
              <a:t> </a:t>
            </a:r>
            <a:r>
              <a:rPr lang="en-US" dirty="0" smtClean="0">
                <a:latin typeface="Candara" pitchFamily="34" charset="0"/>
              </a:rPr>
              <a:t>–q</a:t>
            </a:r>
            <a:r>
              <a:rPr lang="id-ID" dirty="0" smtClean="0">
                <a:latin typeface="Candara" pitchFamily="34" charset="0"/>
              </a:rPr>
              <a:t> </a:t>
            </a:r>
            <a:r>
              <a:rPr lang="en-US" dirty="0" smtClean="0">
                <a:latin typeface="Candara" pitchFamily="34" charset="0"/>
              </a:rPr>
              <a:t>→</a:t>
            </a:r>
            <a:r>
              <a:rPr lang="id-ID" dirty="0" smtClean="0">
                <a:latin typeface="Candara" pitchFamily="34" charset="0"/>
              </a:rPr>
              <a:t> </a:t>
            </a:r>
            <a:r>
              <a:rPr lang="en-US" dirty="0" smtClean="0">
                <a:latin typeface="Candara" pitchFamily="34" charset="0"/>
              </a:rPr>
              <a:t>–</a:t>
            </a:r>
            <a:r>
              <a:rPr lang="id-ID" dirty="0" smtClean="0">
                <a:latin typeface="Candara" pitchFamily="34" charset="0"/>
              </a:rPr>
              <a:t>p </a:t>
            </a:r>
            <a:endParaRPr lang="en-US"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Contoh</a:t>
            </a:r>
            <a:endParaRPr lang="id-ID" dirty="0"/>
          </a:p>
        </p:txBody>
      </p:sp>
      <p:sp>
        <p:nvSpPr>
          <p:cNvPr id="5" name="Slide Number Placeholder 5"/>
          <p:cNvSpPr>
            <a:spLocks noGrp="1"/>
          </p:cNvSpPr>
          <p:nvPr>
            <p:ph type="sldNum" sz="quarter" idx="12"/>
          </p:nvPr>
        </p:nvSpPr>
        <p:spPr/>
        <p:txBody>
          <a:bodyPr>
            <a:normAutofit fontScale="85000" lnSpcReduction="20000"/>
          </a:bodyPr>
          <a:lstStyle/>
          <a:p>
            <a:fld id="{06A22AD3-0517-4F7A-88D4-495E54F19E96}" type="slidenum">
              <a:rPr lang="en-US"/>
              <a:pPr/>
              <a:t>37</a:t>
            </a:fld>
            <a:endParaRPr lang="en-US"/>
          </a:p>
        </p:txBody>
      </p:sp>
      <p:sp>
        <p:nvSpPr>
          <p:cNvPr id="47107" name="Rectangle 3"/>
          <p:cNvSpPr>
            <a:spLocks noGrp="1" noChangeArrowheads="1"/>
          </p:cNvSpPr>
          <p:nvPr>
            <p:ph sz="quarter" idx="1"/>
          </p:nvPr>
        </p:nvSpPr>
        <p:spPr>
          <a:xfrm>
            <a:off x="612648" y="1600200"/>
            <a:ext cx="8153400" cy="4876800"/>
          </a:xfrm>
        </p:spPr>
        <p:txBody>
          <a:bodyPr>
            <a:noAutofit/>
          </a:bodyPr>
          <a:lstStyle/>
          <a:p>
            <a:pPr>
              <a:lnSpc>
                <a:spcPct val="160000"/>
              </a:lnSpc>
              <a:buFontTx/>
              <a:buNone/>
            </a:pPr>
            <a:r>
              <a:rPr lang="en-US" sz="2000" dirty="0" err="1" smtClean="0">
                <a:latin typeface="Candara" pitchFamily="34" charset="0"/>
                <a:cs typeface="Times New Roman" pitchFamily="18" charset="0"/>
              </a:rPr>
              <a:t>Tentukan</a:t>
            </a:r>
            <a:r>
              <a:rPr lang="en-US" sz="2000" dirty="0" smtClean="0">
                <a:latin typeface="Candara" pitchFamily="34" charset="0"/>
                <a:cs typeface="Times New Roman" pitchFamily="18" charset="0"/>
              </a:rPr>
              <a:t> </a:t>
            </a:r>
            <a:r>
              <a:rPr lang="en-US" sz="2000" dirty="0" err="1">
                <a:latin typeface="Candara" pitchFamily="34" charset="0"/>
                <a:cs typeface="Times New Roman" pitchFamily="18" charset="0"/>
              </a:rPr>
              <a:t>konvers</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invers</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dan</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kontraposisi</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dari</a:t>
            </a:r>
            <a:r>
              <a:rPr lang="en-US" sz="2000" dirty="0">
                <a:latin typeface="Candara" pitchFamily="34" charset="0"/>
                <a:cs typeface="Times New Roman" pitchFamily="18" charset="0"/>
              </a:rPr>
              <a:t>:  </a:t>
            </a:r>
          </a:p>
          <a:p>
            <a:pPr>
              <a:lnSpc>
                <a:spcPct val="160000"/>
              </a:lnSpc>
              <a:buFontTx/>
              <a:buNone/>
            </a:pP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Jika</a:t>
            </a:r>
            <a:r>
              <a:rPr lang="en-US" sz="2000" dirty="0">
                <a:latin typeface="Candara" pitchFamily="34" charset="0"/>
                <a:cs typeface="Times New Roman" pitchFamily="18" charset="0"/>
              </a:rPr>
              <a:t> Amir </a:t>
            </a:r>
            <a:r>
              <a:rPr lang="en-US" sz="2000" dirty="0" err="1">
                <a:latin typeface="Candara" pitchFamily="34" charset="0"/>
                <a:cs typeface="Times New Roman" pitchFamily="18" charset="0"/>
              </a:rPr>
              <a:t>mempunyai</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mobil</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maka</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ia</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orang</a:t>
            </a:r>
            <a:r>
              <a:rPr lang="en-US" sz="2000" dirty="0">
                <a:latin typeface="Candara" pitchFamily="34" charset="0"/>
                <a:cs typeface="Times New Roman" pitchFamily="18" charset="0"/>
              </a:rPr>
              <a:t> </a:t>
            </a:r>
            <a:r>
              <a:rPr lang="en-US" sz="2000" dirty="0" err="1" smtClean="0">
                <a:latin typeface="Candara" pitchFamily="34" charset="0"/>
                <a:cs typeface="Times New Roman" pitchFamily="18" charset="0"/>
              </a:rPr>
              <a:t>kaya</a:t>
            </a:r>
            <a:r>
              <a:rPr lang="id-ID" sz="2000" dirty="0" smtClean="0">
                <a:latin typeface="Candara" pitchFamily="34" charset="0"/>
                <a:cs typeface="Times New Roman" pitchFamily="18" charset="0"/>
              </a:rPr>
              <a:t>.</a:t>
            </a:r>
            <a:r>
              <a:rPr lang="en-US" sz="2000" dirty="0" smtClean="0">
                <a:latin typeface="Candara" pitchFamily="34" charset="0"/>
                <a:cs typeface="Times New Roman" pitchFamily="18" charset="0"/>
              </a:rPr>
              <a:t>” </a:t>
            </a:r>
            <a:endParaRPr lang="en-US" sz="2000" dirty="0">
              <a:latin typeface="Candara" pitchFamily="34" charset="0"/>
              <a:cs typeface="Times New Roman" pitchFamily="18" charset="0"/>
            </a:endParaRPr>
          </a:p>
          <a:p>
            <a:pPr>
              <a:lnSpc>
                <a:spcPct val="160000"/>
              </a:lnSpc>
              <a:buFontTx/>
              <a:buNone/>
            </a:pPr>
            <a:r>
              <a:rPr lang="en-US" sz="2000" u="sng" dirty="0" err="1" smtClean="0">
                <a:latin typeface="Candara" pitchFamily="34" charset="0"/>
                <a:cs typeface="Times New Roman" pitchFamily="18" charset="0"/>
              </a:rPr>
              <a:t>Penyelesaian</a:t>
            </a:r>
            <a:r>
              <a:rPr lang="en-US" sz="2000" dirty="0">
                <a:latin typeface="Candara" pitchFamily="34" charset="0"/>
                <a:cs typeface="Times New Roman" pitchFamily="18" charset="0"/>
              </a:rPr>
              <a:t>: </a:t>
            </a:r>
          </a:p>
          <a:p>
            <a:pPr>
              <a:lnSpc>
                <a:spcPct val="160000"/>
              </a:lnSpc>
              <a:buFontTx/>
              <a:buNone/>
            </a:pPr>
            <a:r>
              <a:rPr lang="en-US" sz="2000" dirty="0" err="1" smtClean="0">
                <a:latin typeface="Candara" pitchFamily="34" charset="0"/>
                <a:cs typeface="Times New Roman" pitchFamily="18" charset="0"/>
              </a:rPr>
              <a:t>Konvers</a:t>
            </a:r>
            <a:r>
              <a:rPr lang="id-ID" sz="2000" dirty="0" smtClean="0">
                <a:latin typeface="Candara" pitchFamily="34" charset="0"/>
                <a:cs typeface="Times New Roman" pitchFamily="18" charset="0"/>
              </a:rPr>
              <a:t>	</a:t>
            </a:r>
            <a:r>
              <a:rPr lang="en-US" sz="2000" dirty="0">
                <a:latin typeface="Candara" pitchFamily="34" charset="0"/>
                <a:cs typeface="Times New Roman" pitchFamily="18" charset="0"/>
              </a:rPr>
              <a:t>	: </a:t>
            </a:r>
            <a:r>
              <a:rPr lang="en-US" sz="2000" dirty="0" err="1">
                <a:latin typeface="Candara" pitchFamily="34" charset="0"/>
                <a:cs typeface="Times New Roman" pitchFamily="18" charset="0"/>
              </a:rPr>
              <a:t>Jika</a:t>
            </a:r>
            <a:r>
              <a:rPr lang="en-US" sz="2000" dirty="0">
                <a:latin typeface="Candara" pitchFamily="34" charset="0"/>
                <a:cs typeface="Times New Roman" pitchFamily="18" charset="0"/>
              </a:rPr>
              <a:t> Amir </a:t>
            </a:r>
            <a:r>
              <a:rPr lang="en-US" sz="2000" dirty="0" err="1">
                <a:latin typeface="Candara" pitchFamily="34" charset="0"/>
                <a:cs typeface="Times New Roman" pitchFamily="18" charset="0"/>
              </a:rPr>
              <a:t>orang</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kaya</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maka</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ia</a:t>
            </a:r>
            <a:r>
              <a:rPr lang="en-US" sz="2000" dirty="0">
                <a:latin typeface="Candara" pitchFamily="34" charset="0"/>
                <a:cs typeface="Times New Roman" pitchFamily="18" charset="0"/>
              </a:rPr>
              <a:t> </a:t>
            </a:r>
            <a:r>
              <a:rPr lang="en-US" sz="2000" dirty="0" err="1" smtClean="0">
                <a:latin typeface="Candara" pitchFamily="34" charset="0"/>
                <a:cs typeface="Times New Roman" pitchFamily="18" charset="0"/>
              </a:rPr>
              <a:t>mempunyai</a:t>
            </a:r>
            <a:r>
              <a:rPr lang="en-US"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mobil</a:t>
            </a:r>
            <a:r>
              <a:rPr lang="id-ID" sz="2000" dirty="0" smtClean="0">
                <a:latin typeface="Candara" pitchFamily="34" charset="0"/>
                <a:cs typeface="Times New Roman" pitchFamily="18" charset="0"/>
              </a:rPr>
              <a:t>.</a:t>
            </a:r>
            <a:endParaRPr lang="en-US" sz="2000" dirty="0">
              <a:latin typeface="Candara" pitchFamily="34" charset="0"/>
              <a:cs typeface="Times New Roman" pitchFamily="18" charset="0"/>
            </a:endParaRPr>
          </a:p>
          <a:p>
            <a:pPr>
              <a:lnSpc>
                <a:spcPct val="160000"/>
              </a:lnSpc>
              <a:buFontTx/>
              <a:buNone/>
            </a:pPr>
            <a:r>
              <a:rPr lang="en-US" sz="2000" dirty="0" err="1" smtClean="0">
                <a:latin typeface="Candara" pitchFamily="34" charset="0"/>
                <a:cs typeface="Times New Roman" pitchFamily="18" charset="0"/>
              </a:rPr>
              <a:t>Invers</a:t>
            </a:r>
            <a:r>
              <a:rPr lang="en-US" sz="2000" dirty="0">
                <a:latin typeface="Candara" pitchFamily="34" charset="0"/>
                <a:cs typeface="Times New Roman" pitchFamily="18" charset="0"/>
              </a:rPr>
              <a:t>	</a:t>
            </a:r>
            <a:r>
              <a:rPr lang="id-ID" sz="2000" dirty="0" smtClean="0">
                <a:latin typeface="Candara" pitchFamily="34" charset="0"/>
                <a:cs typeface="Times New Roman" pitchFamily="18" charset="0"/>
              </a:rPr>
              <a:t>	</a:t>
            </a:r>
            <a:r>
              <a:rPr lang="en-US" sz="2000" dirty="0" smtClean="0">
                <a:latin typeface="Candara" pitchFamily="34" charset="0"/>
                <a:cs typeface="Times New Roman" pitchFamily="18" charset="0"/>
              </a:rPr>
              <a:t>: </a:t>
            </a:r>
            <a:r>
              <a:rPr lang="en-US" sz="2000" dirty="0" err="1">
                <a:latin typeface="Candara" pitchFamily="34" charset="0"/>
                <a:cs typeface="Times New Roman" pitchFamily="18" charset="0"/>
              </a:rPr>
              <a:t>Jika</a:t>
            </a:r>
            <a:r>
              <a:rPr lang="en-US" sz="2000" dirty="0">
                <a:latin typeface="Candara" pitchFamily="34" charset="0"/>
                <a:cs typeface="Times New Roman" pitchFamily="18" charset="0"/>
              </a:rPr>
              <a:t>  Amir </a:t>
            </a:r>
            <a:r>
              <a:rPr lang="en-US" sz="2000" dirty="0" err="1">
                <a:latin typeface="Candara" pitchFamily="34" charset="0"/>
                <a:cs typeface="Times New Roman" pitchFamily="18" charset="0"/>
              </a:rPr>
              <a:t>tidak</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mempunyai</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mobil</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maka</a:t>
            </a:r>
            <a:r>
              <a:rPr lang="en-US" sz="2000" dirty="0">
                <a:latin typeface="Candara" pitchFamily="34" charset="0"/>
                <a:cs typeface="Times New Roman" pitchFamily="18" charset="0"/>
              </a:rPr>
              <a:t> </a:t>
            </a:r>
            <a:r>
              <a:rPr lang="en-US" sz="2000" dirty="0" err="1" smtClean="0">
                <a:latin typeface="Candara" pitchFamily="34" charset="0"/>
                <a:cs typeface="Times New Roman" pitchFamily="18" charset="0"/>
              </a:rPr>
              <a:t>ia</a:t>
            </a:r>
            <a:r>
              <a:rPr lang="id-ID"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bukan</a:t>
            </a:r>
            <a:r>
              <a:rPr lang="en-US"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orang</a:t>
            </a:r>
            <a:endParaRPr lang="id-ID" sz="2000" dirty="0" smtClean="0">
              <a:latin typeface="Candara" pitchFamily="34" charset="0"/>
              <a:cs typeface="Times New Roman" pitchFamily="18" charset="0"/>
            </a:endParaRPr>
          </a:p>
          <a:p>
            <a:pPr>
              <a:lnSpc>
                <a:spcPct val="160000"/>
              </a:lnSpc>
              <a:buFontTx/>
              <a:buNone/>
            </a:pPr>
            <a:r>
              <a:rPr lang="id-ID" sz="2000" dirty="0" smtClean="0">
                <a:latin typeface="Candara" pitchFamily="34" charset="0"/>
                <a:cs typeface="Times New Roman" pitchFamily="18" charset="0"/>
              </a:rPr>
              <a:t>			</a:t>
            </a:r>
            <a:r>
              <a:rPr lang="en-US" sz="2000" dirty="0" smtClean="0">
                <a:latin typeface="Candara" pitchFamily="34" charset="0"/>
                <a:cs typeface="Times New Roman" pitchFamily="18" charset="0"/>
              </a:rPr>
              <a:t> </a:t>
            </a:r>
            <a:r>
              <a:rPr lang="id-ID"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kaya</a:t>
            </a:r>
            <a:r>
              <a:rPr lang="id-ID" sz="2000" dirty="0" smtClean="0">
                <a:latin typeface="Candara" pitchFamily="34" charset="0"/>
                <a:cs typeface="Times New Roman" pitchFamily="18" charset="0"/>
              </a:rPr>
              <a:t>.</a:t>
            </a:r>
            <a:endParaRPr lang="en-US" sz="2000" dirty="0">
              <a:latin typeface="Candara" pitchFamily="34" charset="0"/>
              <a:cs typeface="Times New Roman" pitchFamily="18" charset="0"/>
            </a:endParaRPr>
          </a:p>
          <a:p>
            <a:pPr>
              <a:lnSpc>
                <a:spcPct val="160000"/>
              </a:lnSpc>
              <a:buFontTx/>
              <a:buNone/>
            </a:pPr>
            <a:r>
              <a:rPr lang="en-US" sz="2000" dirty="0" err="1" smtClean="0">
                <a:latin typeface="Candara" pitchFamily="34" charset="0"/>
                <a:cs typeface="Times New Roman" pitchFamily="18" charset="0"/>
              </a:rPr>
              <a:t>Kontraposisi</a:t>
            </a:r>
            <a:r>
              <a:rPr lang="id-ID" sz="2000" dirty="0" smtClean="0">
                <a:latin typeface="Candara" pitchFamily="34" charset="0"/>
                <a:cs typeface="Times New Roman" pitchFamily="18" charset="0"/>
              </a:rPr>
              <a:t>	</a:t>
            </a:r>
            <a:r>
              <a:rPr lang="en-US" sz="2000" dirty="0" smtClean="0">
                <a:latin typeface="Candara" pitchFamily="34" charset="0"/>
                <a:cs typeface="Times New Roman" pitchFamily="18" charset="0"/>
              </a:rPr>
              <a:t>: </a:t>
            </a:r>
            <a:r>
              <a:rPr lang="en-US" sz="2000" dirty="0" err="1">
                <a:latin typeface="Candara" pitchFamily="34" charset="0"/>
                <a:cs typeface="Times New Roman" pitchFamily="18" charset="0"/>
              </a:rPr>
              <a:t>Jika</a:t>
            </a:r>
            <a:r>
              <a:rPr lang="en-US" sz="2000" dirty="0">
                <a:latin typeface="Candara" pitchFamily="34" charset="0"/>
                <a:cs typeface="Times New Roman" pitchFamily="18" charset="0"/>
              </a:rPr>
              <a:t> Amir </a:t>
            </a:r>
            <a:r>
              <a:rPr lang="en-US" sz="2000" dirty="0" err="1">
                <a:latin typeface="Candara" pitchFamily="34" charset="0"/>
                <a:cs typeface="Times New Roman" pitchFamily="18" charset="0"/>
              </a:rPr>
              <a:t>bukan</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orang</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kaya</a:t>
            </a:r>
            <a:r>
              <a:rPr lang="en-US" sz="2000" dirty="0">
                <a:latin typeface="Candara" pitchFamily="34" charset="0"/>
                <a:cs typeface="Times New Roman" pitchFamily="18" charset="0"/>
              </a:rPr>
              <a:t>, </a:t>
            </a:r>
            <a:r>
              <a:rPr lang="en-US" sz="2000" dirty="0" err="1">
                <a:latin typeface="Candara" pitchFamily="34" charset="0"/>
                <a:cs typeface="Times New Roman" pitchFamily="18" charset="0"/>
              </a:rPr>
              <a:t>maka</a:t>
            </a:r>
            <a:r>
              <a:rPr lang="en-US" sz="2000" dirty="0">
                <a:latin typeface="Candara" pitchFamily="34" charset="0"/>
                <a:cs typeface="Times New Roman" pitchFamily="18" charset="0"/>
              </a:rPr>
              <a:t> </a:t>
            </a:r>
            <a:r>
              <a:rPr lang="en-US" sz="2000" dirty="0" err="1" smtClean="0">
                <a:latin typeface="Candara" pitchFamily="34" charset="0"/>
                <a:cs typeface="Times New Roman" pitchFamily="18" charset="0"/>
              </a:rPr>
              <a:t>ia</a:t>
            </a:r>
            <a:r>
              <a:rPr lang="en-US"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tidak</a:t>
            </a:r>
            <a:r>
              <a:rPr lang="en-US"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mempunyai</a:t>
            </a:r>
            <a:r>
              <a:rPr lang="en-US" sz="2000" dirty="0" smtClean="0">
                <a:latin typeface="Candara" pitchFamily="34" charset="0"/>
                <a:cs typeface="Times New Roman" pitchFamily="18" charset="0"/>
              </a:rPr>
              <a:t> </a:t>
            </a:r>
            <a:endParaRPr lang="id-ID" sz="2000" dirty="0" smtClean="0">
              <a:latin typeface="Candara" pitchFamily="34" charset="0"/>
              <a:cs typeface="Times New Roman" pitchFamily="18" charset="0"/>
            </a:endParaRPr>
          </a:p>
          <a:p>
            <a:pPr>
              <a:lnSpc>
                <a:spcPct val="160000"/>
              </a:lnSpc>
              <a:buFontTx/>
              <a:buNone/>
            </a:pPr>
            <a:r>
              <a:rPr lang="id-ID" sz="2000" dirty="0" smtClean="0">
                <a:latin typeface="Candara" pitchFamily="34" charset="0"/>
                <a:cs typeface="Times New Roman" pitchFamily="18" charset="0"/>
              </a:rPr>
              <a:t>			  </a:t>
            </a:r>
            <a:r>
              <a:rPr lang="en-US" sz="2000" dirty="0" err="1" smtClean="0">
                <a:latin typeface="Candara" pitchFamily="34" charset="0"/>
                <a:cs typeface="Times New Roman" pitchFamily="18" charset="0"/>
              </a:rPr>
              <a:t>mobil</a:t>
            </a:r>
            <a:r>
              <a:rPr lang="id-ID" sz="2000" dirty="0" smtClean="0">
                <a:latin typeface="Candara" pitchFamily="34" charset="0"/>
                <a:cs typeface="Times New Roman" pitchFamily="18" charset="0"/>
              </a:rPr>
              <a:t>.</a:t>
            </a:r>
            <a:endParaRPr lang="en-US" sz="2000"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anim calcmode="lin" valueType="num">
                                      <p:cBhvr additive="base">
                                        <p:cTn id="7"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4" end="4"/>
                                            </p:txEl>
                                          </p:spTgt>
                                        </p:tgtEl>
                                        <p:attrNameLst>
                                          <p:attrName>style.visibility</p:attrName>
                                        </p:attrNameLst>
                                      </p:cBhvr>
                                      <p:to>
                                        <p:strVal val="visible"/>
                                      </p:to>
                                    </p:set>
                                    <p:anim calcmode="lin" valueType="num">
                                      <p:cBhvr additive="base">
                                        <p:cTn id="13"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7107">
                                            <p:txEl>
                                              <p:pRg st="5" end="5"/>
                                            </p:txEl>
                                          </p:spTgt>
                                        </p:tgtEl>
                                        <p:attrNameLst>
                                          <p:attrName>style.visibility</p:attrName>
                                        </p:attrNameLst>
                                      </p:cBhvr>
                                      <p:to>
                                        <p:strVal val="visible"/>
                                      </p:to>
                                    </p:set>
                                    <p:anim calcmode="lin" valueType="num">
                                      <p:cBhvr additive="base">
                                        <p:cTn id="17"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anim calcmode="lin" valueType="num">
                                      <p:cBhvr additive="base">
                                        <p:cTn id="23"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710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7107">
                                            <p:txEl>
                                              <p:pRg st="7" end="7"/>
                                            </p:txEl>
                                          </p:spTgt>
                                        </p:tgtEl>
                                        <p:attrNameLst>
                                          <p:attrName>style.visibility</p:attrName>
                                        </p:attrNameLst>
                                      </p:cBhvr>
                                      <p:to>
                                        <p:strVal val="visible"/>
                                      </p:to>
                                    </p:set>
                                    <p:anim calcmode="lin" valueType="num">
                                      <p:cBhvr additive="base">
                                        <p:cTn id="27"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71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2400" dirty="0" err="1" smtClean="0"/>
              <a:t>Tabel</a:t>
            </a:r>
            <a:r>
              <a:rPr lang="en-US" sz="2400" dirty="0" smtClean="0"/>
              <a:t> </a:t>
            </a:r>
            <a:r>
              <a:rPr lang="en-US" sz="2400" dirty="0" err="1" smtClean="0"/>
              <a:t>Kebenaran</a:t>
            </a:r>
            <a:r>
              <a:rPr lang="en-US" sz="2400" dirty="0" smtClean="0"/>
              <a:t> </a:t>
            </a:r>
            <a:r>
              <a:rPr lang="en-US" sz="2400" dirty="0" err="1" smtClean="0"/>
              <a:t>konvers</a:t>
            </a:r>
            <a:r>
              <a:rPr lang="en-US" sz="2400" dirty="0" smtClean="0"/>
              <a:t>, </a:t>
            </a:r>
            <a:r>
              <a:rPr lang="en-US" sz="2400" dirty="0" err="1" smtClean="0"/>
              <a:t>invers</a:t>
            </a:r>
            <a:r>
              <a:rPr lang="en-US" sz="2400" dirty="0" smtClean="0"/>
              <a:t> </a:t>
            </a:r>
            <a:r>
              <a:rPr lang="en-US" sz="2400" dirty="0" err="1" smtClean="0"/>
              <a:t>dan</a:t>
            </a:r>
            <a:r>
              <a:rPr lang="en-US" sz="2400" dirty="0" smtClean="0"/>
              <a:t> </a:t>
            </a:r>
            <a:r>
              <a:rPr lang="en-US" sz="2400" dirty="0" err="1" smtClean="0"/>
              <a:t>kontraposisi</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38</a:t>
            </a:fld>
            <a:endParaRPr lang="en-US"/>
          </a:p>
        </p:txBody>
      </p:sp>
      <p:graphicFrame>
        <p:nvGraphicFramePr>
          <p:cNvPr id="4" name="Content Placeholder 3"/>
          <p:cNvGraphicFramePr>
            <a:graphicFrameLocks noGrp="1"/>
          </p:cNvGraphicFramePr>
          <p:nvPr>
            <p:ph sz="quarter" idx="1"/>
          </p:nvPr>
        </p:nvGraphicFramePr>
        <p:xfrm>
          <a:off x="609600" y="1905000"/>
          <a:ext cx="8153400" cy="3581400"/>
        </p:xfrm>
        <a:graphic>
          <a:graphicData uri="http://schemas.openxmlformats.org/drawingml/2006/table">
            <a:tbl>
              <a:tblPr firstRow="1" bandRow="1">
                <a:tableStyleId>{5C22544A-7EE6-4342-B048-85BDC9FD1C3A}</a:tableStyleId>
              </a:tblPr>
              <a:tblGrid>
                <a:gridCol w="1358900"/>
                <a:gridCol w="1358900"/>
                <a:gridCol w="1358900"/>
                <a:gridCol w="1358900"/>
                <a:gridCol w="1358900"/>
                <a:gridCol w="1358900"/>
              </a:tblGrid>
              <a:tr h="716280">
                <a:tc>
                  <a:txBody>
                    <a:bodyPr/>
                    <a:lstStyle/>
                    <a:p>
                      <a:pPr algn="ctr"/>
                      <a:r>
                        <a:rPr lang="en-US" dirty="0" smtClean="0">
                          <a:solidFill>
                            <a:schemeClr val="tx1"/>
                          </a:solidFill>
                        </a:rPr>
                        <a:t>p</a:t>
                      </a:r>
                      <a:endParaRPr lang="en-US" dirty="0">
                        <a:solidFill>
                          <a:schemeClr val="tx1"/>
                        </a:solidFill>
                      </a:endParaRPr>
                    </a:p>
                  </a:txBody>
                  <a:tcPr marL="90593" marR="90593"/>
                </a:tc>
                <a:tc>
                  <a:txBody>
                    <a:bodyPr/>
                    <a:lstStyle/>
                    <a:p>
                      <a:pPr algn="ctr"/>
                      <a:r>
                        <a:rPr lang="en-US" dirty="0" smtClean="0">
                          <a:solidFill>
                            <a:schemeClr val="tx1"/>
                          </a:solidFill>
                        </a:rPr>
                        <a:t>q</a:t>
                      </a:r>
                      <a:endParaRPr lang="en-US" dirty="0">
                        <a:solidFill>
                          <a:schemeClr val="tx1"/>
                        </a:solidFill>
                      </a:endParaRPr>
                    </a:p>
                  </a:txBody>
                  <a:tcPr marL="90593" marR="90593"/>
                </a:tc>
                <a:tc>
                  <a:txBody>
                    <a:bodyPr/>
                    <a:lstStyle/>
                    <a:p>
                      <a:pPr algn="ctr"/>
                      <a:r>
                        <a:rPr lang="en-US" dirty="0" err="1" smtClean="0">
                          <a:solidFill>
                            <a:schemeClr val="tx1"/>
                          </a:solidFill>
                        </a:rPr>
                        <a:t>p→q</a:t>
                      </a:r>
                      <a:endParaRPr lang="en-US" dirty="0">
                        <a:solidFill>
                          <a:schemeClr val="tx1"/>
                        </a:solidFill>
                      </a:endParaRPr>
                    </a:p>
                  </a:txBody>
                  <a:tcPr marL="90593" marR="90593"/>
                </a:tc>
                <a:tc>
                  <a:txBody>
                    <a:bodyPr/>
                    <a:lstStyle/>
                    <a:p>
                      <a:pPr algn="ctr"/>
                      <a:r>
                        <a:rPr lang="en-US" dirty="0" err="1" smtClean="0">
                          <a:solidFill>
                            <a:schemeClr val="tx1"/>
                          </a:solidFill>
                        </a:rPr>
                        <a:t>q→p</a:t>
                      </a:r>
                      <a:endParaRPr lang="en-US" dirty="0">
                        <a:solidFill>
                          <a:schemeClr val="tx1"/>
                        </a:solidFill>
                      </a:endParaRPr>
                    </a:p>
                  </a:txBody>
                  <a:tcPr marL="90593" marR="90593"/>
                </a:tc>
                <a:tc>
                  <a:txBody>
                    <a:bodyPr/>
                    <a:lstStyle/>
                    <a:p>
                      <a:pPr algn="ctr"/>
                      <a:r>
                        <a:rPr lang="en-US" dirty="0" smtClean="0">
                          <a:solidFill>
                            <a:schemeClr val="tx1"/>
                          </a:solidFill>
                        </a:rPr>
                        <a:t>-p→-q</a:t>
                      </a:r>
                      <a:endParaRPr lang="en-US" dirty="0">
                        <a:solidFill>
                          <a:schemeClr val="tx1"/>
                        </a:solidFill>
                      </a:endParaRPr>
                    </a:p>
                  </a:txBody>
                  <a:tcPr marL="90593" marR="90593"/>
                </a:tc>
                <a:tc>
                  <a:txBody>
                    <a:bodyPr/>
                    <a:lstStyle/>
                    <a:p>
                      <a:pPr algn="ctr"/>
                      <a:r>
                        <a:rPr lang="en-US" dirty="0" smtClean="0">
                          <a:solidFill>
                            <a:schemeClr val="tx1"/>
                          </a:solidFill>
                        </a:rPr>
                        <a:t>-q→-p</a:t>
                      </a:r>
                      <a:endParaRPr lang="en-US" dirty="0">
                        <a:solidFill>
                          <a:schemeClr val="tx1"/>
                        </a:solidFill>
                      </a:endParaRPr>
                    </a:p>
                  </a:txBody>
                  <a:tcPr marL="90593" marR="90593"/>
                </a:tc>
              </a:tr>
              <a:tr h="716280">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r h="716280">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r>
              <a:tr h="716280">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r>
              <a:tr h="716280">
                <a:tc>
                  <a:txBody>
                    <a:bodyPr/>
                    <a:lstStyle/>
                    <a:p>
                      <a:pPr algn="ctr"/>
                      <a:r>
                        <a:rPr lang="en-US" dirty="0" smtClean="0"/>
                        <a:t>F</a:t>
                      </a:r>
                      <a:endParaRPr lang="en-US" dirty="0"/>
                    </a:p>
                  </a:txBody>
                  <a:tcPr marL="90593" marR="90593"/>
                </a:tc>
                <a:tc>
                  <a:txBody>
                    <a:bodyPr/>
                    <a:lstStyle/>
                    <a:p>
                      <a:pPr algn="ctr"/>
                      <a:r>
                        <a:rPr lang="en-US" dirty="0" smtClean="0"/>
                        <a:t>F</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c>
                  <a:txBody>
                    <a:bodyPr/>
                    <a:lstStyle/>
                    <a:p>
                      <a:pPr algn="ctr"/>
                      <a:r>
                        <a:rPr lang="en-US" dirty="0" smtClean="0"/>
                        <a:t>T</a:t>
                      </a:r>
                      <a:endParaRPr lang="en-US" dirty="0"/>
                    </a:p>
                  </a:txBody>
                  <a:tcPr marL="90593" marR="90593"/>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3200" dirty="0" err="1" smtClean="0"/>
              <a:t>Kesepakatan</a:t>
            </a:r>
            <a:r>
              <a:rPr lang="en-US" sz="3200" dirty="0" smtClean="0"/>
              <a:t> </a:t>
            </a:r>
            <a:r>
              <a:rPr lang="en-US" sz="3200" dirty="0" err="1" smtClean="0"/>
              <a:t>penggunaan</a:t>
            </a:r>
            <a:r>
              <a:rPr lang="en-US" sz="3200" dirty="0" smtClean="0"/>
              <a:t> </a:t>
            </a:r>
            <a:r>
              <a:rPr lang="en-US" sz="3200" dirty="0" err="1" smtClean="0"/>
              <a:t>kata</a:t>
            </a:r>
            <a:r>
              <a:rPr lang="en-US" sz="3200" dirty="0" smtClean="0"/>
              <a:t> </a:t>
            </a:r>
            <a:r>
              <a:rPr lang="en-US" sz="3200" dirty="0" err="1" smtClean="0"/>
              <a:t>hubung</a:t>
            </a:r>
            <a:r>
              <a:rPr lang="en-US" sz="3200" dirty="0" smtClean="0"/>
              <a:t> </a:t>
            </a:r>
            <a:r>
              <a:rPr lang="en-US" sz="3200" dirty="0" err="1" smtClean="0"/>
              <a:t>kalimat</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39</a:t>
            </a:fld>
            <a:endParaRPr lang="en-US"/>
          </a:p>
        </p:txBody>
      </p:sp>
      <p:sp>
        <p:nvSpPr>
          <p:cNvPr id="2" name="Content Placeholder 1"/>
          <p:cNvSpPr>
            <a:spLocks noGrp="1"/>
          </p:cNvSpPr>
          <p:nvPr>
            <p:ph sz="quarter" idx="1"/>
          </p:nvPr>
        </p:nvSpPr>
        <p:spPr/>
        <p:txBody>
          <a:bodyPr>
            <a:normAutofit/>
          </a:bodyPr>
          <a:lstStyle/>
          <a:p>
            <a:r>
              <a:rPr lang="en-US" sz="2000" dirty="0" err="1" smtClean="0"/>
              <a:t>Logika</a:t>
            </a:r>
            <a:r>
              <a:rPr lang="en-US" sz="2000" dirty="0" smtClean="0"/>
              <a:t> </a:t>
            </a:r>
            <a:r>
              <a:rPr lang="en-US" sz="2000" dirty="0" err="1" smtClean="0"/>
              <a:t>menggunakan</a:t>
            </a:r>
            <a:r>
              <a:rPr lang="en-US" sz="2000" dirty="0" smtClean="0"/>
              <a:t> </a:t>
            </a:r>
            <a:r>
              <a:rPr lang="en-US" sz="2000" dirty="0" err="1" smtClean="0"/>
              <a:t>tanda</a:t>
            </a:r>
            <a:r>
              <a:rPr lang="en-US" sz="2000" dirty="0" smtClean="0"/>
              <a:t> </a:t>
            </a:r>
            <a:r>
              <a:rPr lang="en-US" sz="2000" dirty="0" err="1" smtClean="0"/>
              <a:t>kurung</a:t>
            </a:r>
            <a:r>
              <a:rPr lang="en-US" sz="2000" dirty="0" smtClean="0"/>
              <a:t> </a:t>
            </a:r>
            <a:r>
              <a:rPr lang="en-US" sz="2000" dirty="0" err="1" smtClean="0"/>
              <a:t>untuk</a:t>
            </a:r>
            <a:r>
              <a:rPr lang="en-US" sz="2000" dirty="0" smtClean="0"/>
              <a:t> </a:t>
            </a:r>
            <a:r>
              <a:rPr lang="en-US" sz="2000" dirty="0" err="1" smtClean="0"/>
              <a:t>menunjukkan</a:t>
            </a:r>
            <a:r>
              <a:rPr lang="en-US" sz="2000" dirty="0" smtClean="0"/>
              <a:t> </a:t>
            </a:r>
            <a:r>
              <a:rPr lang="en-US" sz="2000" dirty="0" err="1" smtClean="0"/>
              <a:t>urutan</a:t>
            </a:r>
            <a:r>
              <a:rPr lang="en-US" sz="2000" dirty="0" smtClean="0"/>
              <a:t> </a:t>
            </a:r>
            <a:r>
              <a:rPr lang="en-US" sz="2000" dirty="0" err="1" smtClean="0"/>
              <a:t>pengerjaan</a:t>
            </a:r>
            <a:r>
              <a:rPr lang="en-US" sz="2000" dirty="0" smtClean="0"/>
              <a:t>.</a:t>
            </a:r>
          </a:p>
          <a:p>
            <a:r>
              <a:rPr lang="en-US" sz="2000" dirty="0" err="1" smtClean="0"/>
              <a:t>Jika</a:t>
            </a:r>
            <a:r>
              <a:rPr lang="en-US" sz="2000" dirty="0" smtClean="0"/>
              <a:t> </a:t>
            </a:r>
            <a:r>
              <a:rPr lang="en-US" sz="2000" dirty="0" err="1" smtClean="0"/>
              <a:t>tidak</a:t>
            </a:r>
            <a:r>
              <a:rPr lang="en-US" sz="2000" dirty="0" smtClean="0"/>
              <a:t> </a:t>
            </a:r>
            <a:r>
              <a:rPr lang="en-US" sz="2000" dirty="0" err="1" smtClean="0"/>
              <a:t>ada</a:t>
            </a:r>
            <a:r>
              <a:rPr lang="en-US" sz="2000" dirty="0" smtClean="0"/>
              <a:t> </a:t>
            </a:r>
            <a:r>
              <a:rPr lang="en-US" sz="2000" dirty="0" err="1" smtClean="0"/>
              <a:t>tanda</a:t>
            </a:r>
            <a:r>
              <a:rPr lang="en-US" sz="2000" dirty="0" smtClean="0"/>
              <a:t> </a:t>
            </a:r>
            <a:r>
              <a:rPr lang="en-US" sz="2000" dirty="0" err="1" smtClean="0"/>
              <a:t>kurung</a:t>
            </a:r>
            <a:r>
              <a:rPr lang="en-US" sz="2000" dirty="0" smtClean="0"/>
              <a:t> </a:t>
            </a:r>
            <a:r>
              <a:rPr lang="en-US" sz="2000" dirty="0" err="1" smtClean="0"/>
              <a:t>maka</a:t>
            </a:r>
            <a:r>
              <a:rPr lang="en-US" sz="2000" dirty="0" smtClean="0"/>
              <a:t> </a:t>
            </a:r>
            <a:r>
              <a:rPr lang="en-US" sz="2000" dirty="0" err="1" smtClean="0"/>
              <a:t>disepakati</a:t>
            </a:r>
            <a:r>
              <a:rPr lang="en-US" sz="2000" dirty="0" smtClean="0"/>
              <a:t> </a:t>
            </a:r>
            <a:r>
              <a:rPr lang="en-US" sz="2000" dirty="0" err="1" smtClean="0"/>
              <a:t>urutan</a:t>
            </a:r>
            <a:r>
              <a:rPr lang="en-US" sz="2000" dirty="0" smtClean="0"/>
              <a:t> </a:t>
            </a:r>
            <a:r>
              <a:rPr lang="en-US" sz="2000" dirty="0" err="1" smtClean="0"/>
              <a:t>pengerjaan</a:t>
            </a:r>
            <a:r>
              <a:rPr lang="en-US" sz="2000" dirty="0" smtClean="0"/>
              <a:t> </a:t>
            </a:r>
            <a:r>
              <a:rPr lang="en-US" sz="2000" dirty="0" err="1" smtClean="0"/>
              <a:t>sbb</a:t>
            </a:r>
            <a:r>
              <a:rPr lang="en-US" sz="2000" dirty="0" smtClean="0"/>
              <a:t>:</a:t>
            </a:r>
          </a:p>
          <a:p>
            <a:pPr marL="624078" indent="-514350">
              <a:buNone/>
            </a:pPr>
            <a:r>
              <a:rPr lang="id-ID" sz="2000" dirty="0" smtClean="0"/>
              <a:t>1. </a:t>
            </a:r>
            <a:r>
              <a:rPr lang="en-US" sz="2000" dirty="0" err="1" smtClean="0"/>
              <a:t>Negasi</a:t>
            </a:r>
            <a:endParaRPr lang="en-US" sz="2000" dirty="0" smtClean="0"/>
          </a:p>
          <a:p>
            <a:pPr marL="624078" indent="-514350">
              <a:buNone/>
            </a:pPr>
            <a:r>
              <a:rPr lang="id-ID" sz="2000" dirty="0" smtClean="0"/>
              <a:t>2. </a:t>
            </a:r>
            <a:r>
              <a:rPr lang="en-US" sz="2000" dirty="0" err="1" smtClean="0"/>
              <a:t>Konjungsi</a:t>
            </a:r>
            <a:r>
              <a:rPr lang="en-US" sz="2000" dirty="0" smtClean="0"/>
              <a:t>, </a:t>
            </a:r>
            <a:r>
              <a:rPr lang="en-US" sz="2000" dirty="0" err="1" smtClean="0"/>
              <a:t>disjungsi</a:t>
            </a:r>
            <a:endParaRPr lang="en-US" sz="2000" dirty="0" smtClean="0"/>
          </a:p>
          <a:p>
            <a:pPr marL="624078" indent="-514350">
              <a:buNone/>
            </a:pPr>
            <a:r>
              <a:rPr lang="id-ID" sz="2000" dirty="0" smtClean="0"/>
              <a:t>3. </a:t>
            </a:r>
            <a:r>
              <a:rPr lang="en-US" sz="2000" dirty="0" err="1" smtClean="0"/>
              <a:t>Implikasi</a:t>
            </a:r>
            <a:endParaRPr lang="en-US" sz="2000" dirty="0" smtClean="0"/>
          </a:p>
          <a:p>
            <a:pPr marL="624078" indent="-514350">
              <a:buNone/>
            </a:pPr>
            <a:r>
              <a:rPr lang="id-ID" sz="2000" dirty="0" smtClean="0"/>
              <a:t>4. B</a:t>
            </a:r>
            <a:r>
              <a:rPr lang="en-US" sz="2000" dirty="0" err="1" smtClean="0"/>
              <a:t>i</a:t>
            </a:r>
            <a:r>
              <a:rPr lang="id-ID" sz="2000" dirty="0" smtClean="0"/>
              <a:t>implikasi</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 Logika</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4</a:t>
            </a:fld>
            <a:endParaRPr lang="en-US"/>
          </a:p>
        </p:txBody>
      </p:sp>
      <p:sp>
        <p:nvSpPr>
          <p:cNvPr id="5" name="Content Placeholder 4"/>
          <p:cNvSpPr>
            <a:spLocks noGrp="1"/>
          </p:cNvSpPr>
          <p:nvPr>
            <p:ph sz="quarter" idx="1"/>
          </p:nvPr>
        </p:nvSpPr>
        <p:spPr>
          <a:xfrm>
            <a:off x="612648" y="1371600"/>
            <a:ext cx="8153400" cy="5486400"/>
          </a:xfrm>
        </p:spPr>
        <p:txBody>
          <a:bodyPr>
            <a:noAutofit/>
          </a:bodyPr>
          <a:lstStyle/>
          <a:p>
            <a:pPr algn="just">
              <a:lnSpc>
                <a:spcPct val="170000"/>
              </a:lnSpc>
            </a:pPr>
            <a:r>
              <a:rPr lang="id-ID" sz="1800" dirty="0" smtClean="0">
                <a:latin typeface="Candara" pitchFamily="34" charset="0"/>
              </a:rPr>
              <a:t>Masih ingatkah dengan bilangan </a:t>
            </a:r>
            <a:r>
              <a:rPr lang="id-ID" sz="1800" dirty="0" smtClean="0">
                <a:latin typeface="Candara" pitchFamily="34" charset="0"/>
              </a:rPr>
              <a:t>bin</a:t>
            </a:r>
            <a:r>
              <a:rPr lang="en-US" sz="1800" dirty="0" smtClean="0">
                <a:latin typeface="Candara" pitchFamily="34" charset="0"/>
              </a:rPr>
              <a:t>e</a:t>
            </a:r>
            <a:r>
              <a:rPr lang="id-ID" sz="1800" dirty="0" smtClean="0">
                <a:latin typeface="Candara" pitchFamily="34" charset="0"/>
              </a:rPr>
              <a:t>r</a:t>
            </a:r>
            <a:r>
              <a:rPr lang="id-ID" sz="1800" dirty="0" smtClean="0">
                <a:latin typeface="Candara" pitchFamily="34" charset="0"/>
              </a:rPr>
              <a:t>? Sistem bilangan inilah yang digunakan dalam setiap instruksi pada komputer. Instruksi ini pada dasarnya merupakan serangkaian kombinasi logis. Pernyataan dan bukan pernyataan. </a:t>
            </a:r>
          </a:p>
          <a:p>
            <a:pPr algn="just">
              <a:lnSpc>
                <a:spcPct val="170000"/>
              </a:lnSpc>
            </a:pPr>
            <a:r>
              <a:rPr lang="id-ID" sz="1800" dirty="0" smtClean="0">
                <a:latin typeface="Candara" pitchFamily="34" charset="0"/>
              </a:rPr>
              <a:t>Kalimat merupakan rangkaian kata - kata yang disusun sedemikian rupa sehingga memiliki arti yang utuh. </a:t>
            </a:r>
          </a:p>
          <a:p>
            <a:pPr algn="just">
              <a:lnSpc>
                <a:spcPct val="170000"/>
              </a:lnSpc>
            </a:pPr>
            <a:r>
              <a:rPr lang="id-ID" sz="1800" dirty="0" smtClean="0">
                <a:latin typeface="Candara" pitchFamily="34" charset="0"/>
              </a:rPr>
              <a:t>Kalimat itu sendiri dikelompokan menjadi 2 (dua) kelompok, yaitu </a:t>
            </a:r>
            <a:r>
              <a:rPr lang="id-ID" sz="1800" b="1" dirty="0" smtClean="0">
                <a:latin typeface="Candara" pitchFamily="34" charset="0"/>
              </a:rPr>
              <a:t>: Kalimat pernyataan</a:t>
            </a:r>
            <a:r>
              <a:rPr lang="id-ID" sz="1800" dirty="0" smtClean="0">
                <a:latin typeface="Candara" pitchFamily="34" charset="0"/>
              </a:rPr>
              <a:t> (deklaratif) dan </a:t>
            </a:r>
            <a:r>
              <a:rPr lang="id-ID" sz="1800" b="1" dirty="0" smtClean="0">
                <a:latin typeface="Candara" pitchFamily="34" charset="0"/>
              </a:rPr>
              <a:t>bukan pernyataan</a:t>
            </a:r>
            <a:r>
              <a:rPr lang="id-ID" sz="1800" dirty="0" smtClean="0">
                <a:latin typeface="Candara" pitchFamily="34" charset="0"/>
              </a:rPr>
              <a:t>. </a:t>
            </a:r>
            <a:br>
              <a:rPr lang="id-ID" sz="1800" dirty="0" smtClean="0">
                <a:latin typeface="Candara" pitchFamily="34" charset="0"/>
              </a:rPr>
            </a:br>
            <a:r>
              <a:rPr lang="id-ID" sz="1800" dirty="0" smtClean="0">
                <a:latin typeface="Candara" pitchFamily="34" charset="0"/>
              </a:rPr>
              <a:t>Ada pun yang menjadi bahasan dalam logika matematika adalah kalimat Pernyataan (deklaratif). Kalimat seperti ini memiliki ciri khusus, yaitu kita dapat menentukan kalimat itu sebagai kalimat yang benar saja atau sebagai kalimat yang salah saja.</a:t>
            </a:r>
          </a:p>
          <a:p>
            <a:pPr algn="just">
              <a:lnSpc>
                <a:spcPct val="170000"/>
              </a:lnSpc>
            </a:pPr>
            <a:endParaRPr lang="id-ID" sz="1800" dirty="0">
              <a:latin typeface="Candar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Latihan</a:t>
            </a:r>
            <a:endParaRPr lang="id-ID" dirty="0"/>
          </a:p>
        </p:txBody>
      </p:sp>
      <p:sp>
        <p:nvSpPr>
          <p:cNvPr id="3" name="Slide Number Placeholder 2"/>
          <p:cNvSpPr>
            <a:spLocks noGrp="1"/>
          </p:cNvSpPr>
          <p:nvPr>
            <p:ph type="sldNum" sz="quarter" idx="12"/>
          </p:nvPr>
        </p:nvSpPr>
        <p:spPr/>
        <p:txBody>
          <a:bodyPr>
            <a:normAutofit fontScale="85000" lnSpcReduction="20000"/>
          </a:bodyPr>
          <a:lstStyle/>
          <a:p>
            <a:fld id="{7058A1E1-6F75-40B6-AD32-39C41EC64A35}" type="slidenum">
              <a:rPr lang="en-US" smtClean="0"/>
              <a:pPr/>
              <a:t>40</a:t>
            </a:fld>
            <a:endParaRPr lang="en-US"/>
          </a:p>
        </p:txBody>
      </p:sp>
      <p:sp>
        <p:nvSpPr>
          <p:cNvPr id="2" name="Content Placeholder 1"/>
          <p:cNvSpPr>
            <a:spLocks noGrp="1"/>
          </p:cNvSpPr>
          <p:nvPr>
            <p:ph sz="quarter" idx="1"/>
          </p:nvPr>
        </p:nvSpPr>
        <p:spPr>
          <a:xfrm>
            <a:off x="228600" y="1600200"/>
            <a:ext cx="8686800" cy="5029200"/>
          </a:xfrm>
        </p:spPr>
        <p:txBody>
          <a:bodyPr>
            <a:noAutofit/>
          </a:bodyPr>
          <a:lstStyle/>
          <a:p>
            <a:pPr marL="624078" indent="-514350">
              <a:buNone/>
            </a:pPr>
            <a:r>
              <a:rPr lang="en-US" sz="1800" dirty="0" err="1" smtClean="0"/>
              <a:t>Diketahui</a:t>
            </a:r>
            <a:r>
              <a:rPr lang="en-US" sz="1800" dirty="0" smtClean="0"/>
              <a:t>: p</a:t>
            </a:r>
            <a:r>
              <a:rPr lang="id-ID" sz="1800" dirty="0" smtClean="0"/>
              <a:t> </a:t>
            </a:r>
            <a:r>
              <a:rPr lang="en-US" sz="1800" dirty="0" smtClean="0"/>
              <a:t>=</a:t>
            </a:r>
            <a:r>
              <a:rPr lang="id-ID" sz="1800" dirty="0" smtClean="0"/>
              <a:t> </a:t>
            </a:r>
            <a:r>
              <a:rPr lang="en-US" sz="1800" dirty="0" err="1" smtClean="0"/>
              <a:t>Geometri</a:t>
            </a:r>
            <a:r>
              <a:rPr lang="en-US" sz="1800" dirty="0" smtClean="0"/>
              <a:t> </a:t>
            </a:r>
            <a:r>
              <a:rPr lang="en-US" sz="1800" dirty="0" err="1" smtClean="0"/>
              <a:t>sangat</a:t>
            </a:r>
            <a:r>
              <a:rPr lang="en-US" sz="1800" dirty="0" smtClean="0"/>
              <a:t> </a:t>
            </a:r>
            <a:r>
              <a:rPr lang="en-US" sz="1800" dirty="0" err="1" smtClean="0"/>
              <a:t>sukar</a:t>
            </a:r>
            <a:r>
              <a:rPr lang="en-US" sz="1800" dirty="0" smtClean="0"/>
              <a:t> </a:t>
            </a:r>
            <a:r>
              <a:rPr lang="en-US" sz="1800" dirty="0" smtClean="0"/>
              <a:t>, </a:t>
            </a:r>
            <a:r>
              <a:rPr lang="en-US" sz="1800" dirty="0" smtClean="0"/>
              <a:t>q</a:t>
            </a:r>
            <a:r>
              <a:rPr lang="id-ID" sz="1800" dirty="0" smtClean="0"/>
              <a:t> </a:t>
            </a:r>
            <a:r>
              <a:rPr lang="en-US" sz="1800" dirty="0" smtClean="0"/>
              <a:t>=</a:t>
            </a:r>
            <a:r>
              <a:rPr lang="id-ID" sz="1800" dirty="0" smtClean="0"/>
              <a:t> </a:t>
            </a:r>
            <a:r>
              <a:rPr lang="en-US" sz="1800" dirty="0" err="1" smtClean="0"/>
              <a:t>bahasa</a:t>
            </a:r>
            <a:r>
              <a:rPr lang="en-US" sz="1800" dirty="0" smtClean="0"/>
              <a:t> </a:t>
            </a:r>
            <a:r>
              <a:rPr lang="en-US" sz="1800" dirty="0" err="1" smtClean="0"/>
              <a:t>sangat</a:t>
            </a:r>
            <a:r>
              <a:rPr lang="en-US" sz="1800" dirty="0" smtClean="0"/>
              <a:t> </a:t>
            </a:r>
            <a:r>
              <a:rPr lang="en-US" sz="1800" dirty="0" err="1" smtClean="0"/>
              <a:t>menarik</a:t>
            </a:r>
            <a:r>
              <a:rPr lang="en-US" sz="1800" dirty="0" smtClean="0"/>
              <a:t> </a:t>
            </a:r>
            <a:r>
              <a:rPr lang="en-US" sz="1800" dirty="0" smtClean="0"/>
              <a:t>, </a:t>
            </a:r>
            <a:r>
              <a:rPr lang="en-US" sz="1800" dirty="0" smtClean="0"/>
              <a:t>r</a:t>
            </a:r>
            <a:r>
              <a:rPr lang="id-ID" sz="1800" dirty="0" smtClean="0"/>
              <a:t> </a:t>
            </a:r>
            <a:r>
              <a:rPr lang="en-US" sz="1800" dirty="0" smtClean="0"/>
              <a:t>=</a:t>
            </a:r>
            <a:r>
              <a:rPr lang="id-ID" sz="1800" dirty="0" smtClean="0"/>
              <a:t> </a:t>
            </a:r>
            <a:r>
              <a:rPr lang="en-US" sz="1800" dirty="0" err="1" smtClean="0"/>
              <a:t>logika</a:t>
            </a:r>
            <a:r>
              <a:rPr lang="en-US" sz="1800" dirty="0" smtClean="0"/>
              <a:t> </a:t>
            </a:r>
          </a:p>
          <a:p>
            <a:pPr marL="624078" indent="-514350">
              <a:buNone/>
            </a:pPr>
            <a:r>
              <a:rPr lang="en-US" sz="1800" dirty="0" err="1" smtClean="0"/>
              <a:t>sangat</a:t>
            </a:r>
            <a:r>
              <a:rPr lang="en-US" sz="1800" dirty="0" smtClean="0"/>
              <a:t> </a:t>
            </a:r>
            <a:r>
              <a:rPr lang="en-US" sz="1800" dirty="0" err="1" smtClean="0"/>
              <a:t>mudah</a:t>
            </a:r>
            <a:r>
              <a:rPr lang="en-US" sz="1800" dirty="0" smtClean="0"/>
              <a:t>.</a:t>
            </a:r>
          </a:p>
          <a:p>
            <a:pPr marL="624078" indent="-514350">
              <a:buNone/>
            </a:pPr>
            <a:r>
              <a:rPr lang="en-US" sz="1800" dirty="0" smtClean="0"/>
              <a:t>1</a:t>
            </a:r>
            <a:r>
              <a:rPr lang="en-US" sz="1800" dirty="0" smtClean="0"/>
              <a:t>. </a:t>
            </a:r>
            <a:r>
              <a:rPr lang="en-US" sz="1800" dirty="0" err="1" smtClean="0"/>
              <a:t>Tuliskan</a:t>
            </a:r>
            <a:r>
              <a:rPr lang="en-US" sz="1800" dirty="0" smtClean="0"/>
              <a:t> sec</a:t>
            </a:r>
            <a:r>
              <a:rPr lang="id-ID" sz="1800" dirty="0" smtClean="0"/>
              <a:t>ara</a:t>
            </a:r>
            <a:r>
              <a:rPr lang="en-US" sz="1800" dirty="0" smtClean="0"/>
              <a:t> </a:t>
            </a:r>
            <a:r>
              <a:rPr lang="en-US" sz="1800" dirty="0" err="1" smtClean="0"/>
              <a:t>simbolik</a:t>
            </a:r>
            <a:r>
              <a:rPr lang="en-US" sz="1800" dirty="0" smtClean="0"/>
              <a:t> </a:t>
            </a:r>
            <a:r>
              <a:rPr lang="en-US" sz="1800" dirty="0" err="1" smtClean="0"/>
              <a:t>pernyataan</a:t>
            </a:r>
            <a:r>
              <a:rPr lang="id-ID" sz="1800" dirty="0" smtClean="0"/>
              <a:t>-pernyataan </a:t>
            </a:r>
            <a:r>
              <a:rPr lang="en-US" sz="1800" dirty="0" err="1" smtClean="0"/>
              <a:t>berikut</a:t>
            </a:r>
            <a:r>
              <a:rPr lang="en-US" sz="1800" dirty="0" smtClean="0"/>
              <a:t>:</a:t>
            </a:r>
          </a:p>
          <a:p>
            <a:pPr marL="624078" indent="-514350">
              <a:buNone/>
            </a:pPr>
            <a:r>
              <a:rPr lang="en-US" sz="1800" dirty="0" smtClean="0"/>
              <a:t>a. </a:t>
            </a:r>
            <a:r>
              <a:rPr lang="en-US" sz="1800" dirty="0" err="1" smtClean="0"/>
              <a:t>Tidak</a:t>
            </a:r>
            <a:r>
              <a:rPr lang="en-US" sz="1800" dirty="0" smtClean="0"/>
              <a:t> </a:t>
            </a:r>
            <a:r>
              <a:rPr lang="en-US" sz="1800" dirty="0" err="1" smtClean="0"/>
              <a:t>benar</a:t>
            </a:r>
            <a:r>
              <a:rPr lang="en-US" sz="1800" dirty="0" smtClean="0"/>
              <a:t> </a:t>
            </a:r>
            <a:r>
              <a:rPr lang="en-US" sz="1800" dirty="0" err="1" smtClean="0"/>
              <a:t>bahwa</a:t>
            </a:r>
            <a:r>
              <a:rPr lang="en-US" sz="1800" dirty="0" smtClean="0"/>
              <a:t> </a:t>
            </a:r>
            <a:r>
              <a:rPr lang="en-US" sz="1800" dirty="0" err="1" smtClean="0"/>
              <a:t>logika</a:t>
            </a:r>
            <a:r>
              <a:rPr lang="en-US" sz="1800" dirty="0" smtClean="0"/>
              <a:t> </a:t>
            </a:r>
            <a:r>
              <a:rPr lang="en-US" sz="1800" dirty="0" err="1" smtClean="0"/>
              <a:t>sangat</a:t>
            </a:r>
            <a:r>
              <a:rPr lang="en-US" sz="1800" dirty="0" smtClean="0"/>
              <a:t> </a:t>
            </a:r>
            <a:r>
              <a:rPr lang="en-US" sz="1800" dirty="0" err="1" smtClean="0"/>
              <a:t>mudah</a:t>
            </a:r>
            <a:r>
              <a:rPr lang="en-US" sz="1800" dirty="0" smtClean="0"/>
              <a:t> </a:t>
            </a:r>
            <a:r>
              <a:rPr lang="en-US" sz="1800" dirty="0" err="1" smtClean="0"/>
              <a:t>dan</a:t>
            </a:r>
            <a:r>
              <a:rPr lang="en-US" sz="1800" dirty="0" smtClean="0"/>
              <a:t> </a:t>
            </a:r>
            <a:r>
              <a:rPr lang="en-US" sz="1800" dirty="0" err="1" smtClean="0"/>
              <a:t>geometri</a:t>
            </a:r>
            <a:r>
              <a:rPr lang="en-US" sz="1800" dirty="0" smtClean="0"/>
              <a:t> </a:t>
            </a:r>
            <a:r>
              <a:rPr lang="en-US" sz="1800" dirty="0" err="1" smtClean="0"/>
              <a:t>sangat</a:t>
            </a:r>
            <a:r>
              <a:rPr lang="en-US" sz="1800" dirty="0" smtClean="0"/>
              <a:t> </a:t>
            </a:r>
            <a:r>
              <a:rPr lang="en-US" sz="1800" dirty="0" err="1" smtClean="0"/>
              <a:t>sukar</a:t>
            </a:r>
            <a:r>
              <a:rPr lang="id-ID" sz="1800" dirty="0" smtClean="0"/>
              <a:t>.</a:t>
            </a:r>
            <a:endParaRPr lang="en-US" sz="1800" dirty="0" smtClean="0"/>
          </a:p>
          <a:p>
            <a:pPr marL="624078" indent="-514350">
              <a:buNone/>
            </a:pPr>
            <a:r>
              <a:rPr lang="en-US" sz="1800" dirty="0" smtClean="0"/>
              <a:t>b. </a:t>
            </a:r>
            <a:r>
              <a:rPr lang="en-US" sz="1800" dirty="0" err="1" smtClean="0"/>
              <a:t>Geometri</a:t>
            </a:r>
            <a:r>
              <a:rPr lang="en-US" sz="1800" dirty="0" smtClean="0"/>
              <a:t> </a:t>
            </a:r>
            <a:r>
              <a:rPr lang="en-US" sz="1800" dirty="0" err="1" smtClean="0"/>
              <a:t>sangat</a:t>
            </a:r>
            <a:r>
              <a:rPr lang="en-US" sz="1800" dirty="0" smtClean="0"/>
              <a:t> </a:t>
            </a:r>
            <a:r>
              <a:rPr lang="en-US" sz="1800" dirty="0" err="1" smtClean="0"/>
              <a:t>mudah</a:t>
            </a:r>
            <a:r>
              <a:rPr lang="en-US" sz="1800" dirty="0" smtClean="0"/>
              <a:t> </a:t>
            </a:r>
            <a:r>
              <a:rPr lang="en-US" sz="1800" dirty="0" err="1" smtClean="0"/>
              <a:t>jika</a:t>
            </a:r>
            <a:r>
              <a:rPr lang="en-US" sz="1800" dirty="0" smtClean="0"/>
              <a:t> </a:t>
            </a:r>
            <a:r>
              <a:rPr lang="en-US" sz="1800" dirty="0" err="1" smtClean="0"/>
              <a:t>dan</a:t>
            </a:r>
            <a:r>
              <a:rPr lang="en-US" sz="1800" dirty="0" smtClean="0"/>
              <a:t> </a:t>
            </a:r>
            <a:r>
              <a:rPr lang="en-US" sz="1800" dirty="0" err="1" smtClean="0"/>
              <a:t>hanya</a:t>
            </a:r>
            <a:r>
              <a:rPr lang="en-US" sz="1800" dirty="0" smtClean="0"/>
              <a:t> </a:t>
            </a:r>
            <a:r>
              <a:rPr lang="en-US" sz="1800" dirty="0" err="1" smtClean="0"/>
              <a:t>jika</a:t>
            </a:r>
            <a:r>
              <a:rPr lang="en-US" sz="1800" dirty="0" smtClean="0"/>
              <a:t> </a:t>
            </a:r>
            <a:r>
              <a:rPr lang="en-US" sz="1800" dirty="0" err="1" smtClean="0"/>
              <a:t>logika</a:t>
            </a:r>
            <a:r>
              <a:rPr lang="en-US" sz="1800" dirty="0" smtClean="0"/>
              <a:t> </a:t>
            </a:r>
            <a:r>
              <a:rPr lang="en-US" sz="1800" dirty="0" err="1" smtClean="0"/>
              <a:t>sangat</a:t>
            </a:r>
            <a:r>
              <a:rPr lang="en-US" sz="1800" dirty="0" smtClean="0"/>
              <a:t> </a:t>
            </a:r>
            <a:r>
              <a:rPr lang="en-US" sz="1800" dirty="0" err="1" smtClean="0"/>
              <a:t>mudah</a:t>
            </a:r>
            <a:r>
              <a:rPr lang="en-US" sz="1800" dirty="0" smtClean="0"/>
              <a:t> </a:t>
            </a:r>
            <a:r>
              <a:rPr lang="en-US" sz="1800" dirty="0" err="1" smtClean="0"/>
              <a:t>dan</a:t>
            </a:r>
            <a:r>
              <a:rPr lang="en-US" sz="1800" dirty="0" smtClean="0"/>
              <a:t> </a:t>
            </a:r>
            <a:r>
              <a:rPr lang="en-US" sz="1800" dirty="0" err="1" smtClean="0"/>
              <a:t>bahasa</a:t>
            </a:r>
            <a:r>
              <a:rPr lang="en-US" sz="1800" dirty="0" smtClean="0"/>
              <a:t> </a:t>
            </a:r>
            <a:r>
              <a:rPr lang="en-US" sz="1800" dirty="0" err="1" smtClean="0"/>
              <a:t>sangat</a:t>
            </a:r>
            <a:r>
              <a:rPr lang="en-US" sz="1800" dirty="0" smtClean="0"/>
              <a:t> </a:t>
            </a:r>
            <a:r>
              <a:rPr lang="en-US" sz="1800" dirty="0" err="1" smtClean="0"/>
              <a:t>menarik</a:t>
            </a:r>
            <a:r>
              <a:rPr lang="en-US" sz="1800" dirty="0" smtClean="0"/>
              <a:t>.</a:t>
            </a:r>
          </a:p>
          <a:p>
            <a:pPr marL="624078" indent="-514350">
              <a:buNone/>
            </a:pPr>
            <a:r>
              <a:rPr lang="en-US" sz="1800" dirty="0" smtClean="0"/>
              <a:t>c. </a:t>
            </a:r>
            <a:r>
              <a:rPr lang="en-US" sz="1800" dirty="0" err="1" smtClean="0"/>
              <a:t>Tidak</a:t>
            </a:r>
            <a:r>
              <a:rPr lang="en-US" sz="1800" dirty="0" smtClean="0"/>
              <a:t> </a:t>
            </a:r>
            <a:r>
              <a:rPr lang="en-US" sz="1800" dirty="0" err="1" smtClean="0"/>
              <a:t>benar</a:t>
            </a:r>
            <a:r>
              <a:rPr lang="en-US" sz="1800" dirty="0" smtClean="0"/>
              <a:t> </a:t>
            </a:r>
            <a:r>
              <a:rPr lang="en-US" sz="1800" dirty="0" err="1" smtClean="0"/>
              <a:t>bahwa</a:t>
            </a:r>
            <a:r>
              <a:rPr lang="en-US" sz="1800" dirty="0" smtClean="0"/>
              <a:t> </a:t>
            </a:r>
            <a:r>
              <a:rPr lang="en-US" sz="1800" dirty="0" err="1" smtClean="0"/>
              <a:t>jika</a:t>
            </a:r>
            <a:r>
              <a:rPr lang="en-US" sz="1800" dirty="0" smtClean="0"/>
              <a:t> </a:t>
            </a:r>
            <a:r>
              <a:rPr lang="en-US" sz="1800" dirty="0" err="1" smtClean="0"/>
              <a:t>logika</a:t>
            </a:r>
            <a:r>
              <a:rPr lang="en-US" sz="1800" dirty="0" smtClean="0"/>
              <a:t> </a:t>
            </a:r>
            <a:r>
              <a:rPr lang="en-US" sz="1800" dirty="0" err="1" smtClean="0"/>
              <a:t>matematika</a:t>
            </a:r>
            <a:r>
              <a:rPr lang="en-US" sz="1800" dirty="0" smtClean="0"/>
              <a:t> </a:t>
            </a:r>
            <a:r>
              <a:rPr lang="en-US" sz="1800" dirty="0" err="1" smtClean="0"/>
              <a:t>sangat</a:t>
            </a:r>
            <a:r>
              <a:rPr lang="en-US" sz="1800" dirty="0" smtClean="0"/>
              <a:t> </a:t>
            </a:r>
            <a:r>
              <a:rPr lang="en-US" sz="1800" dirty="0" err="1" smtClean="0"/>
              <a:t>mudah</a:t>
            </a:r>
            <a:r>
              <a:rPr lang="en-US" sz="1800" dirty="0" smtClean="0"/>
              <a:t> </a:t>
            </a:r>
            <a:r>
              <a:rPr lang="en-US" sz="1800" dirty="0" err="1" smtClean="0"/>
              <a:t>maka</a:t>
            </a:r>
            <a:r>
              <a:rPr lang="en-US" sz="1800" dirty="0" smtClean="0"/>
              <a:t> </a:t>
            </a:r>
            <a:r>
              <a:rPr lang="en-US" sz="1800" dirty="0" err="1" smtClean="0"/>
              <a:t>geometri</a:t>
            </a:r>
            <a:r>
              <a:rPr lang="en-US" sz="1800" dirty="0" smtClean="0"/>
              <a:t> </a:t>
            </a:r>
            <a:r>
              <a:rPr lang="en-US" sz="1800" dirty="0" err="1" smtClean="0"/>
              <a:t>sangat</a:t>
            </a:r>
            <a:r>
              <a:rPr lang="en-US" sz="1800" dirty="0" smtClean="0"/>
              <a:t> </a:t>
            </a:r>
            <a:r>
              <a:rPr lang="en-US" sz="1800" dirty="0" err="1" smtClean="0"/>
              <a:t>sukar</a:t>
            </a:r>
            <a:r>
              <a:rPr lang="en-US" sz="1800" dirty="0" smtClean="0"/>
              <a:t>.</a:t>
            </a:r>
            <a:endParaRPr lang="en-US" sz="1800" dirty="0" smtClean="0"/>
          </a:p>
          <a:p>
            <a:pPr marL="624078" indent="-514350">
              <a:buNone/>
            </a:pPr>
            <a:endParaRPr lang="en-US" sz="1800" dirty="0" smtClean="0"/>
          </a:p>
          <a:p>
            <a:pPr marL="624078" indent="-514350">
              <a:buNone/>
            </a:pPr>
            <a:r>
              <a:rPr lang="en-US" sz="1800" dirty="0" smtClean="0"/>
              <a:t>2. </a:t>
            </a:r>
            <a:r>
              <a:rPr lang="en-US" sz="1800" dirty="0" err="1" smtClean="0"/>
              <a:t>Tentukan</a:t>
            </a:r>
            <a:r>
              <a:rPr lang="en-US" sz="1800" dirty="0" smtClean="0"/>
              <a:t> </a:t>
            </a:r>
            <a:r>
              <a:rPr lang="en-US" sz="1800" dirty="0" err="1" smtClean="0"/>
              <a:t>nilai</a:t>
            </a:r>
            <a:r>
              <a:rPr lang="en-US" sz="1800" dirty="0" smtClean="0"/>
              <a:t> </a:t>
            </a:r>
            <a:r>
              <a:rPr lang="en-US" sz="1800" dirty="0" err="1" smtClean="0"/>
              <a:t>kebenarannya</a:t>
            </a:r>
            <a:r>
              <a:rPr lang="en-US" sz="1800" dirty="0" smtClean="0"/>
              <a:t> </a:t>
            </a:r>
            <a:r>
              <a:rPr lang="en-US" sz="1800" dirty="0" err="1" smtClean="0"/>
              <a:t>dengan</a:t>
            </a:r>
            <a:r>
              <a:rPr lang="en-US" sz="1800" dirty="0" smtClean="0"/>
              <a:t> </a:t>
            </a:r>
            <a:r>
              <a:rPr lang="en-US" sz="1800" dirty="0" err="1" smtClean="0"/>
              <a:t>menggunakan</a:t>
            </a:r>
            <a:r>
              <a:rPr lang="en-US" sz="1800" dirty="0" smtClean="0"/>
              <a:t> </a:t>
            </a:r>
            <a:r>
              <a:rPr lang="en-US" sz="1800" dirty="0" err="1" smtClean="0"/>
              <a:t>tabel</a:t>
            </a:r>
            <a:r>
              <a:rPr lang="en-US" sz="1800" dirty="0" smtClean="0"/>
              <a:t> </a:t>
            </a:r>
            <a:r>
              <a:rPr lang="en-US" sz="1800" dirty="0" err="1" smtClean="0"/>
              <a:t>kebenaran</a:t>
            </a:r>
            <a:r>
              <a:rPr lang="en-US" sz="1800" dirty="0" smtClean="0"/>
              <a:t>:</a:t>
            </a:r>
            <a:endParaRPr lang="en-US" sz="1800" dirty="0" smtClean="0"/>
          </a:p>
          <a:p>
            <a:pPr marL="624078" indent="-514350">
              <a:buNone/>
            </a:pPr>
            <a:r>
              <a:rPr lang="en-US" sz="1800" dirty="0" smtClean="0"/>
              <a:t>a.  </a:t>
            </a:r>
            <a:r>
              <a:rPr lang="en-US" sz="1800" dirty="0" smtClean="0"/>
              <a:t>–(</a:t>
            </a:r>
            <a:r>
              <a:rPr lang="en-US" sz="1800" dirty="0" smtClean="0"/>
              <a:t>p</a:t>
            </a:r>
            <a:r>
              <a:rPr lang="id-ID" sz="1800" dirty="0" smtClean="0"/>
              <a:t> </a:t>
            </a:r>
            <a:r>
              <a:rPr lang="el-GR" sz="1800" dirty="0" smtClean="0">
                <a:latin typeface="Arial"/>
                <a:cs typeface="Arial"/>
              </a:rPr>
              <a:t>ᴧ</a:t>
            </a:r>
            <a:r>
              <a:rPr lang="id-ID" sz="1800" dirty="0" smtClean="0">
                <a:latin typeface="Arial"/>
                <a:cs typeface="Arial"/>
              </a:rPr>
              <a:t> </a:t>
            </a:r>
            <a:r>
              <a:rPr lang="en-US" sz="1800" dirty="0" smtClean="0"/>
              <a:t>q</a:t>
            </a:r>
            <a:r>
              <a:rPr lang="en-US" sz="1800" dirty="0" smtClean="0"/>
              <a:t>)			d. </a:t>
            </a:r>
            <a:r>
              <a:rPr lang="en-US" sz="1800" dirty="0" smtClean="0"/>
              <a:t>(p</a:t>
            </a:r>
            <a:r>
              <a:rPr lang="en-US" sz="1800" dirty="0" smtClean="0"/>
              <a:t> </a:t>
            </a:r>
            <a:r>
              <a:rPr lang="en-US" sz="1800" dirty="0" smtClean="0"/>
              <a:t>→ q)</a:t>
            </a:r>
            <a:r>
              <a:rPr lang="en-US" sz="1800" dirty="0" smtClean="0"/>
              <a:t> </a:t>
            </a:r>
            <a:r>
              <a:rPr lang="en-US" sz="1800" dirty="0" smtClean="0"/>
              <a:t>↔ ( </a:t>
            </a:r>
            <a:r>
              <a:rPr lang="en-US" sz="1800" dirty="0" smtClean="0">
                <a:sym typeface="Symbol"/>
              </a:rPr>
              <a:t>q</a:t>
            </a:r>
            <a:r>
              <a:rPr lang="en-US" sz="1800" dirty="0" smtClean="0"/>
              <a:t> →</a:t>
            </a:r>
            <a:r>
              <a:rPr lang="en-US" sz="1800" dirty="0" smtClean="0">
                <a:sym typeface="Symbol"/>
              </a:rPr>
              <a:t> </a:t>
            </a:r>
            <a:r>
              <a:rPr lang="en-US" sz="1800" dirty="0" smtClean="0">
                <a:sym typeface="Symbol"/>
              </a:rPr>
              <a:t>p)</a:t>
            </a:r>
            <a:endParaRPr lang="en-US" sz="1800" dirty="0" smtClean="0"/>
          </a:p>
          <a:p>
            <a:pPr marL="624078" indent="-514350">
              <a:buNone/>
            </a:pPr>
            <a:r>
              <a:rPr lang="en-US" sz="1800" dirty="0" smtClean="0"/>
              <a:t>b.   (</a:t>
            </a:r>
            <a:r>
              <a:rPr lang="en-US" sz="1800" dirty="0" err="1" smtClean="0"/>
              <a:t>p</a:t>
            </a:r>
            <a:r>
              <a:rPr lang="en-US" sz="1800" dirty="0" err="1" smtClean="0"/>
              <a:t>→q</a:t>
            </a:r>
            <a:r>
              <a:rPr lang="en-US" sz="1800" dirty="0" smtClean="0"/>
              <a:t>)</a:t>
            </a:r>
            <a:r>
              <a:rPr lang="id-ID" sz="1800" dirty="0" smtClean="0"/>
              <a:t> </a:t>
            </a:r>
            <a:r>
              <a:rPr lang="en-US" sz="1800" dirty="0" smtClean="0">
                <a:sym typeface="Symbol"/>
              </a:rPr>
              <a:t></a:t>
            </a:r>
            <a:r>
              <a:rPr lang="id-ID" sz="1800" dirty="0" smtClean="0"/>
              <a:t> </a:t>
            </a:r>
            <a:r>
              <a:rPr lang="en-US" sz="1800" dirty="0" smtClean="0"/>
              <a:t>r			e. (p </a:t>
            </a:r>
            <a:r>
              <a:rPr lang="en-US" sz="1800" dirty="0" smtClean="0">
                <a:sym typeface="Symbol"/>
              </a:rPr>
              <a:t> </a:t>
            </a:r>
            <a:r>
              <a:rPr lang="en-US" sz="1800" dirty="0" smtClean="0">
                <a:sym typeface="Symbol"/>
              </a:rPr>
              <a:t>q)  (((p</a:t>
            </a:r>
            <a:r>
              <a:rPr lang="en-US" sz="1800" dirty="0" smtClean="0">
                <a:sym typeface="Symbol"/>
              </a:rPr>
              <a:t> </a:t>
            </a:r>
            <a:r>
              <a:rPr lang="en-US" sz="1800" dirty="0" smtClean="0">
                <a:sym typeface="Symbol"/>
              </a:rPr>
              <a:t>q)</a:t>
            </a:r>
            <a:r>
              <a:rPr lang="en-US" sz="1800" dirty="0" smtClean="0"/>
              <a:t> </a:t>
            </a:r>
            <a:r>
              <a:rPr lang="en-US" sz="1800" dirty="0" smtClean="0"/>
              <a:t>→p)</a:t>
            </a:r>
            <a:r>
              <a:rPr lang="en-US" sz="1800" dirty="0" smtClean="0">
                <a:sym typeface="Symbol"/>
              </a:rPr>
              <a:t> </a:t>
            </a:r>
            <a:r>
              <a:rPr lang="en-US" sz="1800" dirty="0" smtClean="0">
                <a:sym typeface="Symbol"/>
              </a:rPr>
              <a:t></a:t>
            </a:r>
            <a:r>
              <a:rPr lang="en-US" sz="1800" dirty="0" smtClean="0">
                <a:sym typeface="Symbol"/>
              </a:rPr>
              <a:t> </a:t>
            </a:r>
            <a:r>
              <a:rPr lang="en-US" sz="1800" dirty="0" smtClean="0">
                <a:sym typeface="Symbol"/>
              </a:rPr>
              <a:t>q)</a:t>
            </a:r>
            <a:endParaRPr lang="en-US" sz="1800" dirty="0" smtClean="0"/>
          </a:p>
          <a:p>
            <a:pPr marL="624078" indent="-514350">
              <a:buNone/>
            </a:pPr>
            <a:r>
              <a:rPr lang="en-US" sz="1800" dirty="0" smtClean="0"/>
              <a:t>c.   p</a:t>
            </a:r>
            <a:r>
              <a:rPr lang="en-US" sz="1800" dirty="0" smtClean="0"/>
              <a:t>↔(q</a:t>
            </a:r>
            <a:r>
              <a:rPr lang="id-ID" sz="1800" dirty="0" smtClean="0"/>
              <a:t> </a:t>
            </a:r>
            <a:r>
              <a:rPr lang="en-US" sz="1800" dirty="0" smtClean="0">
                <a:sym typeface="Symbol"/>
              </a:rPr>
              <a:t></a:t>
            </a:r>
            <a:r>
              <a:rPr lang="id-ID" sz="1800" dirty="0" smtClean="0"/>
              <a:t> </a:t>
            </a:r>
            <a:r>
              <a:rPr lang="en-US" sz="1800" dirty="0" smtClean="0"/>
              <a:t>r</a:t>
            </a:r>
            <a:r>
              <a:rPr lang="en-US" sz="1800" dirty="0" smtClean="0"/>
              <a:t>)			f. r</a:t>
            </a:r>
            <a:r>
              <a:rPr lang="en-US" sz="1800" dirty="0" smtClean="0">
                <a:sym typeface="Symbol"/>
              </a:rPr>
              <a:t> </a:t>
            </a:r>
            <a:r>
              <a:rPr lang="en-US" sz="1800" dirty="0" smtClean="0">
                <a:sym typeface="Symbol"/>
              </a:rPr>
              <a:t> (p  </a:t>
            </a:r>
            <a:r>
              <a:rPr lang="en-US" sz="1800" dirty="0" smtClean="0"/>
              <a:t>q)</a:t>
            </a:r>
            <a:endParaRPr lang="en-US" sz="1800" dirty="0" smtClean="0"/>
          </a:p>
          <a:p>
            <a:pPr marL="624078" indent="-514350">
              <a:buNone/>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Contoh kalimat pernyataan</a:t>
            </a:r>
            <a:endParaRPr lang="id-ID" sz="36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5</a:t>
            </a:fld>
            <a:endParaRPr lang="en-US"/>
          </a:p>
        </p:txBody>
      </p:sp>
      <p:sp>
        <p:nvSpPr>
          <p:cNvPr id="5" name="Content Placeholder 4"/>
          <p:cNvSpPr>
            <a:spLocks noGrp="1"/>
          </p:cNvSpPr>
          <p:nvPr>
            <p:ph sz="quarter" idx="1"/>
          </p:nvPr>
        </p:nvSpPr>
        <p:spPr>
          <a:xfrm>
            <a:off x="225552" y="1447800"/>
            <a:ext cx="8766048" cy="5257800"/>
          </a:xfrm>
        </p:spPr>
        <p:txBody>
          <a:bodyPr>
            <a:noAutofit/>
          </a:bodyPr>
          <a:lstStyle/>
          <a:p>
            <a:pPr>
              <a:lnSpc>
                <a:spcPct val="170000"/>
              </a:lnSpc>
              <a:buNone/>
            </a:pPr>
            <a:r>
              <a:rPr lang="id-ID" sz="1800" b="1" dirty="0" smtClean="0">
                <a:latin typeface="Candara" pitchFamily="34" charset="0"/>
              </a:rPr>
              <a:t>(a) Sembilan adalah bilangan ganjil.</a:t>
            </a:r>
          </a:p>
          <a:p>
            <a:pPr>
              <a:lnSpc>
                <a:spcPct val="170000"/>
              </a:lnSpc>
              <a:buNone/>
            </a:pPr>
            <a:r>
              <a:rPr lang="id-ID" sz="1800" b="1" dirty="0" smtClean="0">
                <a:latin typeface="Candara" pitchFamily="34" charset="0"/>
              </a:rPr>
              <a:t>(b) Kucing adalah hewan yang tidak suka makan ikan.</a:t>
            </a:r>
          </a:p>
          <a:p>
            <a:pPr>
              <a:lnSpc>
                <a:spcPct val="170000"/>
              </a:lnSpc>
              <a:buNone/>
            </a:pPr>
            <a:r>
              <a:rPr lang="id-ID" sz="1800" b="1" dirty="0" smtClean="0">
                <a:latin typeface="Candara" pitchFamily="34" charset="0"/>
              </a:rPr>
              <a:t>(c) Ibukota Indonesia adalah Yogyakarta.</a:t>
            </a:r>
          </a:p>
          <a:p>
            <a:pPr>
              <a:lnSpc>
                <a:spcPct val="170000"/>
              </a:lnSpc>
              <a:buNone/>
            </a:pPr>
            <a:r>
              <a:rPr lang="id-ID" sz="1800" b="1" dirty="0" smtClean="0">
                <a:latin typeface="Candara" pitchFamily="34" charset="0"/>
              </a:rPr>
              <a:t>(d) Pada segitiga siku - siku berlaku kuadrat sisi miring sama dengan jumlah kuadrat sisi - sisi yang lain</a:t>
            </a:r>
          </a:p>
          <a:p>
            <a:pPr>
              <a:buNone/>
            </a:pPr>
            <a:r>
              <a:rPr lang="id-ID" sz="1800" dirty="0" smtClean="0">
                <a:latin typeface="Candara" pitchFamily="34" charset="0"/>
              </a:rPr>
              <a:t>Penjelasan :</a:t>
            </a:r>
          </a:p>
          <a:p>
            <a:pPr algn="just">
              <a:buNone/>
            </a:pPr>
            <a:r>
              <a:rPr lang="id-ID" sz="1800" dirty="0" smtClean="0">
                <a:latin typeface="Candara" pitchFamily="34" charset="0"/>
              </a:rPr>
              <a:t> 	Kalimat-kalimat di atas merupakan kalimat pernyataan, mengapa? Karena dari kalimat-kalimat tersebut kita dapat menentukan nilai kebenarannya (benar atau salah). Bahwa (a) dan (d) merupakan kalimat - kalimat yang memiliki nilai kebenaran </a:t>
            </a:r>
            <a:r>
              <a:rPr lang="id-ID" sz="1800" b="1" dirty="0" smtClean="0">
                <a:latin typeface="Candara" pitchFamily="34" charset="0"/>
              </a:rPr>
              <a:t>benar</a:t>
            </a:r>
            <a:r>
              <a:rPr lang="id-ID" sz="1800" dirty="0" smtClean="0">
                <a:latin typeface="Candara" pitchFamily="34" charset="0"/>
              </a:rPr>
              <a:t> dan kalimat (b) dan (C) adalah kalimat yang nilai kebenarannya </a:t>
            </a:r>
            <a:r>
              <a:rPr lang="id-ID" sz="1800" b="1" dirty="0" smtClean="0">
                <a:latin typeface="Candara" pitchFamily="34" charset="0"/>
              </a:rPr>
              <a:t>salah</a:t>
            </a:r>
            <a:r>
              <a:rPr lang="id-ID" sz="1800" dirty="0" smtClean="0">
                <a:latin typeface="Candara" pitchFamily="34" charset="0"/>
              </a:rPr>
              <a:t>.</a:t>
            </a:r>
            <a:br>
              <a:rPr lang="id-ID" sz="1800" dirty="0" smtClean="0">
                <a:latin typeface="Candara" pitchFamily="34" charset="0"/>
              </a:rPr>
            </a:br>
            <a:r>
              <a:rPr lang="id-ID" sz="1800" dirty="0" smtClean="0">
                <a:latin typeface="Candara" pitchFamily="34" charset="0"/>
              </a:rPr>
              <a:t>Maka dengan demikian dari penjelasan di atas, diperoleh definisi bahwa :</a:t>
            </a:r>
            <a:br>
              <a:rPr lang="id-ID" sz="1800" dirty="0" smtClean="0">
                <a:latin typeface="Candara" pitchFamily="34" charset="0"/>
              </a:rPr>
            </a:br>
            <a:r>
              <a:rPr lang="id-ID" sz="1800" dirty="0" smtClean="0">
                <a:latin typeface="Candara" pitchFamily="34" charset="0"/>
              </a:rPr>
              <a:t>Pernyataan adalah kalimat yang hanya mempunyai nilai Benar atau Salah saja, tetapi tidak sekaligus kedua - keduanya.</a:t>
            </a:r>
          </a:p>
          <a:p>
            <a:pPr>
              <a:lnSpc>
                <a:spcPct val="170000"/>
              </a:lnSpc>
            </a:pPr>
            <a:endParaRPr lang="id-ID" sz="1600"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blinds(horizontal)">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Contoh kalimat bukan pernyataan</a:t>
            </a:r>
            <a:endParaRPr lang="id-ID" sz="36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6</a:t>
            </a:fld>
            <a:endParaRPr lang="en-US"/>
          </a:p>
        </p:txBody>
      </p:sp>
      <p:sp>
        <p:nvSpPr>
          <p:cNvPr id="5" name="Content Placeholder 4"/>
          <p:cNvSpPr>
            <a:spLocks noGrp="1"/>
          </p:cNvSpPr>
          <p:nvPr>
            <p:ph sz="quarter" idx="1"/>
          </p:nvPr>
        </p:nvSpPr>
        <p:spPr/>
        <p:txBody>
          <a:bodyPr>
            <a:normAutofit/>
          </a:bodyPr>
          <a:lstStyle/>
          <a:p>
            <a:pPr algn="just">
              <a:lnSpc>
                <a:spcPct val="150000"/>
              </a:lnSpc>
              <a:buNone/>
            </a:pPr>
            <a:r>
              <a:rPr lang="id-ID" sz="2400" b="1" dirty="0" smtClean="0">
                <a:latin typeface="Candara" pitchFamily="34" charset="0"/>
              </a:rPr>
              <a:t>a.  x + 5 = 17</a:t>
            </a:r>
          </a:p>
          <a:p>
            <a:pPr algn="just">
              <a:lnSpc>
                <a:spcPct val="150000"/>
              </a:lnSpc>
              <a:buNone/>
            </a:pPr>
            <a:r>
              <a:rPr lang="id-ID" sz="2400" b="1" dirty="0" smtClean="0">
                <a:latin typeface="Candara" pitchFamily="34" charset="0"/>
              </a:rPr>
              <a:t>b. Jarak antara Jakarta dan Surabaya adalah dekat. </a:t>
            </a:r>
          </a:p>
          <a:p>
            <a:pPr algn="just">
              <a:lnSpc>
                <a:spcPct val="150000"/>
              </a:lnSpc>
              <a:buFont typeface="Courier New" pitchFamily="49" charset="0"/>
              <a:buChar char="o"/>
            </a:pPr>
            <a:r>
              <a:rPr lang="id-ID" sz="2400" dirty="0" smtClean="0">
                <a:latin typeface="Candara" pitchFamily="34" charset="0"/>
              </a:rPr>
              <a:t>Apakah kalimat-kalimat diatas merupakan kalimat pernyataan? </a:t>
            </a:r>
            <a:endParaRPr lang="en-US" sz="2400" dirty="0" smtClean="0">
              <a:latin typeface="Candara" pitchFamily="34" charset="0"/>
            </a:endParaRPr>
          </a:p>
          <a:p>
            <a:pPr algn="just">
              <a:lnSpc>
                <a:spcPct val="150000"/>
              </a:lnSpc>
              <a:buFont typeface="Courier New" pitchFamily="49" charset="0"/>
              <a:buChar char="o"/>
            </a:pPr>
            <a:r>
              <a:rPr lang="id-ID" sz="2400" dirty="0" smtClean="0">
                <a:latin typeface="Candara" pitchFamily="34" charset="0"/>
              </a:rPr>
              <a:t>Bukan pernyataan. Sebab pada kalimat tersebut kita tidak dapat menentukan nilai kebenarannya, apakah kalimat itu benar atau salah.</a:t>
            </a:r>
          </a:p>
          <a:p>
            <a:pPr algn="just">
              <a:lnSpc>
                <a:spcPct val="150000"/>
              </a:lnSpc>
              <a:buNone/>
            </a:pPr>
            <a:endParaRPr lang="id-ID" sz="2400" dirty="0" smtClean="0">
              <a:latin typeface="Candara" pitchFamily="34" charset="0"/>
            </a:endParaRPr>
          </a:p>
          <a:p>
            <a:pPr algn="just">
              <a:lnSpc>
                <a:spcPct val="150000"/>
              </a:lnSpc>
            </a:pPr>
            <a:endParaRPr lang="id-ID" sz="2400"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slide(fromBottom)">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Contoh kalimat bukan pernyataan</a:t>
            </a:r>
            <a:endParaRPr lang="id-ID" sz="3200" dirty="0"/>
          </a:p>
        </p:txBody>
      </p:sp>
      <p:sp>
        <p:nvSpPr>
          <p:cNvPr id="4" name="Slide Number Placeholder 3"/>
          <p:cNvSpPr>
            <a:spLocks noGrp="1"/>
          </p:cNvSpPr>
          <p:nvPr>
            <p:ph type="sldNum" sz="quarter" idx="12"/>
          </p:nvPr>
        </p:nvSpPr>
        <p:spPr/>
        <p:txBody>
          <a:bodyPr>
            <a:normAutofit fontScale="85000" lnSpcReduction="20000"/>
          </a:bodyPr>
          <a:lstStyle/>
          <a:p>
            <a:fld id="{7058A1E1-6F75-40B6-AD32-39C41EC64A35}" type="slidenum">
              <a:rPr lang="en-US" smtClean="0"/>
              <a:pPr/>
              <a:t>7</a:t>
            </a:fld>
            <a:endParaRPr lang="en-US"/>
          </a:p>
        </p:txBody>
      </p:sp>
      <p:sp>
        <p:nvSpPr>
          <p:cNvPr id="5" name="Content Placeholder 4"/>
          <p:cNvSpPr>
            <a:spLocks noGrp="1"/>
          </p:cNvSpPr>
          <p:nvPr>
            <p:ph sz="quarter" idx="1"/>
          </p:nvPr>
        </p:nvSpPr>
        <p:spPr/>
        <p:txBody>
          <a:bodyPr>
            <a:normAutofit/>
          </a:bodyPr>
          <a:lstStyle/>
          <a:p>
            <a:pPr algn="just">
              <a:lnSpc>
                <a:spcPct val="150000"/>
              </a:lnSpc>
            </a:pPr>
            <a:r>
              <a:rPr lang="id-ID" sz="2400" dirty="0" smtClean="0"/>
              <a:t>Beberapa kalimat yang termasuk bukan pernyataan di antaranya adalah yang berbentuk </a:t>
            </a:r>
            <a:r>
              <a:rPr lang="id-ID" sz="2400" b="1" dirty="0" smtClean="0"/>
              <a:t>kalimat  tanya, perintah dan harapan</a:t>
            </a:r>
            <a:r>
              <a:rPr lang="id-ID" sz="2400" dirty="0" smtClean="0"/>
              <a:t>. seperti contoh di bawah ini :</a:t>
            </a:r>
          </a:p>
          <a:p>
            <a:pPr algn="just">
              <a:lnSpc>
                <a:spcPct val="150000"/>
              </a:lnSpc>
              <a:buNone/>
            </a:pPr>
            <a:r>
              <a:rPr lang="id-ID" sz="2400" dirty="0" smtClean="0"/>
              <a:t>	(a) Apakah anda sudah Sholat?</a:t>
            </a:r>
          </a:p>
          <a:p>
            <a:pPr algn="just">
              <a:lnSpc>
                <a:spcPct val="150000"/>
              </a:lnSpc>
              <a:buNone/>
            </a:pPr>
            <a:r>
              <a:rPr lang="id-ID" sz="2400" dirty="0" smtClean="0"/>
              <a:t>	(b) Tolong buatkan saya kopi!</a:t>
            </a:r>
          </a:p>
          <a:p>
            <a:pPr algn="just">
              <a:lnSpc>
                <a:spcPct val="150000"/>
              </a:lnSpc>
              <a:buNone/>
            </a:pPr>
            <a:r>
              <a:rPr lang="id-ID" sz="2400" dirty="0" smtClean="0"/>
              <a:t>	(c) Semoga tahun depan saya dapat naik haji.</a:t>
            </a:r>
          </a:p>
          <a:p>
            <a:pPr algn="just">
              <a:lnSpc>
                <a:spcPct val="150000"/>
              </a:lnSpc>
            </a:pPr>
            <a:endParaRPr lang="id-ID"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Kalimat P</a:t>
            </a:r>
            <a:r>
              <a:rPr lang="en-US" dirty="0" err="1" smtClean="0"/>
              <a:t>ernyataan</a:t>
            </a:r>
            <a:r>
              <a:rPr lang="id-ID" dirty="0" smtClean="0"/>
              <a:t> (Deklaratif)</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8</a:t>
            </a:fld>
            <a:endParaRPr lang="en-US"/>
          </a:p>
        </p:txBody>
      </p:sp>
      <p:sp>
        <p:nvSpPr>
          <p:cNvPr id="3" name="Content Placeholder 2"/>
          <p:cNvSpPr>
            <a:spLocks noGrp="1"/>
          </p:cNvSpPr>
          <p:nvPr>
            <p:ph sz="quarter" idx="1"/>
          </p:nvPr>
        </p:nvSpPr>
        <p:spPr/>
        <p:txBody>
          <a:bodyPr/>
          <a:lstStyle/>
          <a:p>
            <a:pPr algn="just">
              <a:buNone/>
            </a:pPr>
            <a:r>
              <a:rPr lang="en-US" dirty="0" err="1" smtClean="0">
                <a:latin typeface="Candara" pitchFamily="34" charset="0"/>
              </a:rPr>
              <a:t>Definisi</a:t>
            </a:r>
            <a:r>
              <a:rPr lang="en-US" dirty="0" smtClean="0">
                <a:latin typeface="Candara" pitchFamily="34" charset="0"/>
              </a:rPr>
              <a:t>:</a:t>
            </a:r>
          </a:p>
          <a:p>
            <a:pPr algn="just">
              <a:buNone/>
            </a:pPr>
            <a:r>
              <a:rPr lang="en-US" dirty="0" smtClean="0">
                <a:latin typeface="Candara" pitchFamily="34" charset="0"/>
              </a:rPr>
              <a:t>	</a:t>
            </a:r>
            <a:r>
              <a:rPr lang="en-US" i="1" dirty="0" err="1" smtClean="0">
                <a:latin typeface="Candara" pitchFamily="34" charset="0"/>
              </a:rPr>
              <a:t>Suatu</a:t>
            </a:r>
            <a:r>
              <a:rPr lang="en-US" i="1" dirty="0" smtClean="0">
                <a:latin typeface="Candara" pitchFamily="34" charset="0"/>
              </a:rPr>
              <a:t> </a:t>
            </a:r>
            <a:r>
              <a:rPr lang="en-US" i="1" dirty="0" err="1" smtClean="0">
                <a:latin typeface="Candara" pitchFamily="34" charset="0"/>
              </a:rPr>
              <a:t>pernyataan</a:t>
            </a:r>
            <a:r>
              <a:rPr lang="id-ID" i="1" dirty="0" smtClean="0">
                <a:latin typeface="Candara" pitchFamily="34" charset="0"/>
              </a:rPr>
              <a:t> </a:t>
            </a:r>
            <a:r>
              <a:rPr lang="en-US" i="1" dirty="0" smtClean="0">
                <a:latin typeface="Candara" pitchFamily="34" charset="0"/>
              </a:rPr>
              <a:t>(</a:t>
            </a:r>
            <a:r>
              <a:rPr lang="en-US" i="1" dirty="0" err="1" smtClean="0">
                <a:latin typeface="Candara" pitchFamily="34" charset="0"/>
              </a:rPr>
              <a:t>proposisi</a:t>
            </a:r>
            <a:r>
              <a:rPr lang="en-US" dirty="0" smtClean="0">
                <a:latin typeface="Candara" pitchFamily="34" charset="0"/>
              </a:rPr>
              <a:t>) </a:t>
            </a:r>
            <a:r>
              <a:rPr lang="en-US" dirty="0" err="1" smtClean="0">
                <a:latin typeface="Candara" pitchFamily="34" charset="0"/>
              </a:rPr>
              <a:t>adalah</a:t>
            </a:r>
            <a:r>
              <a:rPr lang="en-US" dirty="0" smtClean="0">
                <a:latin typeface="Candara" pitchFamily="34" charset="0"/>
              </a:rPr>
              <a:t> </a:t>
            </a:r>
            <a:r>
              <a:rPr lang="en-US" dirty="0" err="1" smtClean="0">
                <a:latin typeface="Candara" pitchFamily="34" charset="0"/>
              </a:rPr>
              <a:t>suatu</a:t>
            </a:r>
            <a:r>
              <a:rPr lang="en-US" dirty="0" smtClean="0">
                <a:latin typeface="Candara" pitchFamily="34" charset="0"/>
              </a:rPr>
              <a:t> </a:t>
            </a:r>
            <a:r>
              <a:rPr lang="en-US" dirty="0" err="1" smtClean="0">
                <a:latin typeface="Candara" pitchFamily="34" charset="0"/>
              </a:rPr>
              <a:t>kalimat</a:t>
            </a:r>
            <a:r>
              <a:rPr lang="en-US" dirty="0" smtClean="0">
                <a:latin typeface="Candara" pitchFamily="34" charset="0"/>
              </a:rPr>
              <a:t> </a:t>
            </a:r>
            <a:r>
              <a:rPr lang="en-US" dirty="0" err="1" smtClean="0">
                <a:latin typeface="Candara" pitchFamily="34" charset="0"/>
              </a:rPr>
              <a:t>deklaratif</a:t>
            </a:r>
            <a:r>
              <a:rPr lang="en-US" dirty="0" smtClean="0">
                <a:latin typeface="Candara" pitchFamily="34" charset="0"/>
              </a:rPr>
              <a:t> </a:t>
            </a:r>
            <a:r>
              <a:rPr lang="en-US" dirty="0" err="1" smtClean="0">
                <a:latin typeface="Candara" pitchFamily="34" charset="0"/>
              </a:rPr>
              <a:t>yg</a:t>
            </a:r>
            <a:r>
              <a:rPr lang="en-US" dirty="0" smtClean="0">
                <a:latin typeface="Candara" pitchFamily="34" charset="0"/>
              </a:rPr>
              <a:t> </a:t>
            </a:r>
            <a:r>
              <a:rPr lang="en-US" dirty="0" err="1" smtClean="0">
                <a:latin typeface="Candara" pitchFamily="34" charset="0"/>
              </a:rPr>
              <a:t>bernilai</a:t>
            </a:r>
            <a:r>
              <a:rPr lang="en-US" dirty="0" smtClean="0">
                <a:latin typeface="Candara" pitchFamily="34" charset="0"/>
              </a:rPr>
              <a:t> </a:t>
            </a:r>
            <a:r>
              <a:rPr lang="en-US" b="1" dirty="0" err="1" smtClean="0">
                <a:latin typeface="Candara" pitchFamily="34" charset="0"/>
              </a:rPr>
              <a:t>benar</a:t>
            </a:r>
            <a:r>
              <a:rPr lang="en-US" dirty="0" smtClean="0">
                <a:latin typeface="Candara" pitchFamily="34" charset="0"/>
              </a:rPr>
              <a:t> </a:t>
            </a:r>
            <a:r>
              <a:rPr lang="en-US" dirty="0" err="1" smtClean="0">
                <a:latin typeface="Candara" pitchFamily="34" charset="0"/>
              </a:rPr>
              <a:t>saja</a:t>
            </a:r>
            <a:r>
              <a:rPr lang="en-US" dirty="0" smtClean="0">
                <a:latin typeface="Candara" pitchFamily="34" charset="0"/>
              </a:rPr>
              <a:t> </a:t>
            </a:r>
            <a:r>
              <a:rPr lang="en-US" dirty="0" err="1" smtClean="0">
                <a:latin typeface="Candara" pitchFamily="34" charset="0"/>
              </a:rPr>
              <a:t>atau</a:t>
            </a:r>
            <a:r>
              <a:rPr lang="en-US" dirty="0" smtClean="0">
                <a:latin typeface="Candara" pitchFamily="34" charset="0"/>
              </a:rPr>
              <a:t> </a:t>
            </a:r>
            <a:r>
              <a:rPr lang="en-US" b="1" dirty="0" err="1" smtClean="0">
                <a:latin typeface="Candara" pitchFamily="34" charset="0"/>
              </a:rPr>
              <a:t>salah</a:t>
            </a:r>
            <a:r>
              <a:rPr lang="en-US" dirty="0" smtClean="0">
                <a:latin typeface="Candara" pitchFamily="34" charset="0"/>
              </a:rPr>
              <a:t> </a:t>
            </a:r>
            <a:r>
              <a:rPr lang="en-US" dirty="0" err="1" smtClean="0">
                <a:latin typeface="Candara" pitchFamily="34" charset="0"/>
              </a:rPr>
              <a:t>saja</a:t>
            </a:r>
            <a:r>
              <a:rPr lang="en-US" dirty="0" smtClean="0">
                <a:latin typeface="Candara" pitchFamily="34" charset="0"/>
              </a:rPr>
              <a:t> </a:t>
            </a:r>
            <a:r>
              <a:rPr lang="en-US" dirty="0" err="1" smtClean="0">
                <a:latin typeface="Candara" pitchFamily="34" charset="0"/>
              </a:rPr>
              <a:t>tetapi</a:t>
            </a:r>
            <a:r>
              <a:rPr lang="en-US" dirty="0" smtClean="0">
                <a:latin typeface="Candara" pitchFamily="34" charset="0"/>
              </a:rPr>
              <a:t> </a:t>
            </a:r>
            <a:r>
              <a:rPr lang="en-US" dirty="0" err="1" smtClean="0">
                <a:latin typeface="Candara" pitchFamily="34" charset="0"/>
              </a:rPr>
              <a:t>tidak</a:t>
            </a:r>
            <a:r>
              <a:rPr lang="en-US" dirty="0" smtClean="0">
                <a:latin typeface="Candara" pitchFamily="34" charset="0"/>
              </a:rPr>
              <a:t> </a:t>
            </a:r>
            <a:r>
              <a:rPr lang="en-US" dirty="0" err="1" smtClean="0">
                <a:latin typeface="Candara" pitchFamily="34" charset="0"/>
              </a:rPr>
              <a:t>sekaligus</a:t>
            </a:r>
            <a:r>
              <a:rPr lang="en-US" dirty="0" smtClean="0">
                <a:latin typeface="Candara" pitchFamily="34" charset="0"/>
              </a:rPr>
              <a:t> </a:t>
            </a:r>
            <a:r>
              <a:rPr lang="en-US" dirty="0" err="1" smtClean="0">
                <a:latin typeface="Candara" pitchFamily="34" charset="0"/>
              </a:rPr>
              <a:t>benar</a:t>
            </a:r>
            <a:r>
              <a:rPr lang="en-US" dirty="0" smtClean="0">
                <a:latin typeface="Candara" pitchFamily="34" charset="0"/>
              </a:rPr>
              <a:t> </a:t>
            </a:r>
            <a:r>
              <a:rPr lang="en-US" dirty="0" err="1" smtClean="0">
                <a:latin typeface="Candara" pitchFamily="34" charset="0"/>
              </a:rPr>
              <a:t>dan</a:t>
            </a:r>
            <a:r>
              <a:rPr lang="en-US" dirty="0" smtClean="0">
                <a:latin typeface="Candara" pitchFamily="34" charset="0"/>
              </a:rPr>
              <a:t> </a:t>
            </a:r>
            <a:r>
              <a:rPr lang="en-US" dirty="0" err="1" smtClean="0">
                <a:latin typeface="Candara" pitchFamily="34" charset="0"/>
              </a:rPr>
              <a:t>salah</a:t>
            </a:r>
            <a:r>
              <a:rPr lang="id-ID" dirty="0" smtClean="0">
                <a:latin typeface="Candara" pitchFamily="34" charset="0"/>
              </a:rPr>
              <a:t>.</a:t>
            </a:r>
            <a:endParaRPr lang="en-US" dirty="0" smtClean="0">
              <a:latin typeface="Candara" pitchFamily="34" charset="0"/>
            </a:endParaRPr>
          </a:p>
          <a:p>
            <a:pPr algn="just">
              <a:buNone/>
            </a:pPr>
            <a:endParaRPr lang="id-ID" dirty="0" smtClean="0">
              <a:latin typeface="Candara" pitchFamily="34" charset="0"/>
            </a:endParaRPr>
          </a:p>
          <a:p>
            <a:pPr algn="just">
              <a:buNone/>
            </a:pPr>
            <a:r>
              <a:rPr lang="en-US" dirty="0" err="1" smtClean="0">
                <a:latin typeface="Candara" pitchFamily="34" charset="0"/>
              </a:rPr>
              <a:t>Contoh</a:t>
            </a:r>
            <a:r>
              <a:rPr lang="en-US" dirty="0" smtClean="0">
                <a:latin typeface="Candara" pitchFamily="34" charset="0"/>
              </a:rPr>
              <a:t>:</a:t>
            </a:r>
          </a:p>
          <a:p>
            <a:pPr marL="514350" indent="-514350" algn="just">
              <a:buNone/>
            </a:pPr>
            <a:r>
              <a:rPr lang="id-ID" dirty="0" smtClean="0">
                <a:latin typeface="Candara" pitchFamily="34" charset="0"/>
              </a:rPr>
              <a:t>	1. </a:t>
            </a:r>
            <a:r>
              <a:rPr lang="en-US" dirty="0" err="1" smtClean="0">
                <a:latin typeface="Candara" pitchFamily="34" charset="0"/>
              </a:rPr>
              <a:t>Sekarang</a:t>
            </a:r>
            <a:r>
              <a:rPr lang="en-US" dirty="0" smtClean="0">
                <a:latin typeface="Candara" pitchFamily="34" charset="0"/>
              </a:rPr>
              <a:t> </a:t>
            </a:r>
            <a:r>
              <a:rPr lang="id-ID" dirty="0" smtClean="0">
                <a:latin typeface="Candara" pitchFamily="34" charset="0"/>
              </a:rPr>
              <a:t>mata kuliah logika matematika.</a:t>
            </a:r>
            <a:endParaRPr lang="en-US" dirty="0" smtClean="0">
              <a:latin typeface="Candara" pitchFamily="34" charset="0"/>
            </a:endParaRPr>
          </a:p>
          <a:p>
            <a:pPr marL="514350" indent="-514350" algn="just">
              <a:buNone/>
            </a:pPr>
            <a:r>
              <a:rPr lang="id-ID" dirty="0" smtClean="0">
                <a:latin typeface="Candara" pitchFamily="34" charset="0"/>
              </a:rPr>
              <a:t>	2. Besok hari minggu</a:t>
            </a:r>
            <a:r>
              <a:rPr lang="en-US" dirty="0" smtClean="0">
                <a:latin typeface="Candara" pitchFamily="34" charset="0"/>
              </a:rPr>
              <a:t>.</a:t>
            </a: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smtClean="0"/>
              <a:t>Pernyataan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58A1E1-6F75-40B6-AD32-39C41EC64A35}" type="slidenum">
              <a:rPr lang="en-US" smtClean="0"/>
              <a:pPr/>
              <a:t>9</a:t>
            </a:fld>
            <a:endParaRPr lang="en-US"/>
          </a:p>
        </p:txBody>
      </p:sp>
      <p:sp>
        <p:nvSpPr>
          <p:cNvPr id="3" name="Content Placeholder 2"/>
          <p:cNvSpPr>
            <a:spLocks noGrp="1"/>
          </p:cNvSpPr>
          <p:nvPr>
            <p:ph sz="quarter" idx="1"/>
          </p:nvPr>
        </p:nvSpPr>
        <p:spPr/>
        <p:txBody>
          <a:bodyPr/>
          <a:lstStyle/>
          <a:p>
            <a:pPr marL="514350" indent="-514350">
              <a:lnSpc>
                <a:spcPct val="150000"/>
              </a:lnSpc>
            </a:pPr>
            <a:r>
              <a:rPr lang="en-US" dirty="0" err="1" smtClean="0">
                <a:latin typeface="Candara" pitchFamily="34" charset="0"/>
              </a:rPr>
              <a:t>Biasanya</a:t>
            </a:r>
            <a:r>
              <a:rPr lang="en-US" dirty="0" smtClean="0">
                <a:latin typeface="Candara" pitchFamily="34" charset="0"/>
              </a:rPr>
              <a:t> </a:t>
            </a:r>
            <a:r>
              <a:rPr lang="en-US" dirty="0" err="1" smtClean="0">
                <a:latin typeface="Candara" pitchFamily="34" charset="0"/>
              </a:rPr>
              <a:t>disimbolkan</a:t>
            </a:r>
            <a:r>
              <a:rPr lang="en-US" dirty="0" smtClean="0">
                <a:latin typeface="Candara" pitchFamily="34" charset="0"/>
              </a:rPr>
              <a:t> </a:t>
            </a:r>
            <a:r>
              <a:rPr lang="en-US" dirty="0" err="1" smtClean="0">
                <a:latin typeface="Candara" pitchFamily="34" charset="0"/>
              </a:rPr>
              <a:t>dengan</a:t>
            </a:r>
            <a:r>
              <a:rPr lang="en-US" dirty="0" smtClean="0">
                <a:latin typeface="Candara" pitchFamily="34" charset="0"/>
              </a:rPr>
              <a:t> </a:t>
            </a:r>
            <a:r>
              <a:rPr lang="en-US" dirty="0" err="1" smtClean="0">
                <a:latin typeface="Candara" pitchFamily="34" charset="0"/>
              </a:rPr>
              <a:t>huruf</a:t>
            </a:r>
            <a:r>
              <a:rPr lang="en-US" dirty="0" smtClean="0">
                <a:latin typeface="Candara" pitchFamily="34" charset="0"/>
              </a:rPr>
              <a:t> p, q, r, …</a:t>
            </a:r>
          </a:p>
          <a:p>
            <a:pPr>
              <a:lnSpc>
                <a:spcPct val="150000"/>
              </a:lnSpc>
            </a:pPr>
            <a:r>
              <a:rPr lang="en-US" dirty="0" smtClean="0">
                <a:latin typeface="Candara" pitchFamily="34" charset="0"/>
              </a:rPr>
              <a:t> </a:t>
            </a:r>
            <a:r>
              <a:rPr lang="id-ID" dirty="0" smtClean="0">
                <a:latin typeface="Candara" pitchFamily="34" charset="0"/>
              </a:rPr>
              <a:t> </a:t>
            </a:r>
            <a:r>
              <a:rPr lang="en-US" dirty="0" err="1" smtClean="0">
                <a:latin typeface="Candara" pitchFamily="34" charset="0"/>
              </a:rPr>
              <a:t>Nilai</a:t>
            </a:r>
            <a:r>
              <a:rPr lang="en-US" dirty="0" smtClean="0">
                <a:latin typeface="Candara" pitchFamily="34" charset="0"/>
              </a:rPr>
              <a:t> </a:t>
            </a:r>
            <a:r>
              <a:rPr lang="en-US" dirty="0" err="1" smtClean="0">
                <a:latin typeface="Candara" pitchFamily="34" charset="0"/>
              </a:rPr>
              <a:t>kebenaran</a:t>
            </a:r>
            <a:r>
              <a:rPr lang="en-US" dirty="0" smtClean="0">
                <a:latin typeface="Candara" pitchFamily="34" charset="0"/>
              </a:rPr>
              <a:t> </a:t>
            </a:r>
            <a:r>
              <a:rPr lang="en-US" dirty="0" err="1" smtClean="0">
                <a:latin typeface="Candara" pitchFamily="34" charset="0"/>
              </a:rPr>
              <a:t>masing-masing</a:t>
            </a:r>
            <a:r>
              <a:rPr lang="en-US" dirty="0" smtClean="0">
                <a:latin typeface="Candara" pitchFamily="34" charset="0"/>
              </a:rPr>
              <a:t> </a:t>
            </a:r>
            <a:r>
              <a:rPr lang="en-US" dirty="0" err="1" smtClean="0">
                <a:latin typeface="Candara" pitchFamily="34" charset="0"/>
              </a:rPr>
              <a:t>dinyatakan</a:t>
            </a:r>
            <a:r>
              <a:rPr lang="en-US" dirty="0" smtClean="0">
                <a:latin typeface="Candara" pitchFamily="34" charset="0"/>
              </a:rPr>
              <a:t> d</a:t>
            </a:r>
            <a:r>
              <a:rPr lang="id-ID" dirty="0" smtClean="0">
                <a:latin typeface="Candara" pitchFamily="34" charset="0"/>
              </a:rPr>
              <a:t>en</a:t>
            </a:r>
            <a:r>
              <a:rPr lang="en-US" dirty="0" smtClean="0">
                <a:latin typeface="Candara" pitchFamily="34" charset="0"/>
              </a:rPr>
              <a:t>g</a:t>
            </a:r>
            <a:r>
              <a:rPr lang="id-ID" dirty="0" smtClean="0">
                <a:latin typeface="Candara" pitchFamily="34" charset="0"/>
              </a:rPr>
              <a:t>an</a:t>
            </a:r>
            <a:r>
              <a:rPr lang="en-US" dirty="0" smtClean="0">
                <a:latin typeface="Candara" pitchFamily="34" charset="0"/>
              </a:rPr>
              <a:t> “B” </a:t>
            </a:r>
            <a:r>
              <a:rPr lang="en-US" dirty="0" err="1" smtClean="0">
                <a:latin typeface="Candara" pitchFamily="34" charset="0"/>
              </a:rPr>
              <a:t>jika</a:t>
            </a:r>
            <a:r>
              <a:rPr lang="en-US" dirty="0" smtClean="0">
                <a:latin typeface="Candara" pitchFamily="34" charset="0"/>
              </a:rPr>
              <a:t> </a:t>
            </a:r>
            <a:r>
              <a:rPr lang="en-US" dirty="0" err="1" smtClean="0">
                <a:latin typeface="Candara" pitchFamily="34" charset="0"/>
              </a:rPr>
              <a:t>benar</a:t>
            </a:r>
            <a:r>
              <a:rPr lang="en-US" dirty="0" smtClean="0">
                <a:latin typeface="Candara" pitchFamily="34" charset="0"/>
              </a:rPr>
              <a:t> </a:t>
            </a:r>
            <a:r>
              <a:rPr lang="en-US" dirty="0" err="1" smtClean="0">
                <a:latin typeface="Candara" pitchFamily="34" charset="0"/>
              </a:rPr>
              <a:t>dan</a:t>
            </a:r>
            <a:r>
              <a:rPr lang="en-US" dirty="0" smtClean="0">
                <a:latin typeface="Candara" pitchFamily="34" charset="0"/>
              </a:rPr>
              <a:t> “S” </a:t>
            </a:r>
            <a:r>
              <a:rPr lang="en-US" dirty="0" err="1" smtClean="0">
                <a:latin typeface="Candara" pitchFamily="34" charset="0"/>
              </a:rPr>
              <a:t>jika</a:t>
            </a:r>
            <a:r>
              <a:rPr lang="en-US" dirty="0" smtClean="0">
                <a:latin typeface="Candara" pitchFamily="34" charset="0"/>
              </a:rPr>
              <a:t> </a:t>
            </a:r>
            <a:r>
              <a:rPr lang="en-US" dirty="0" err="1" smtClean="0">
                <a:latin typeface="Candara" pitchFamily="34" charset="0"/>
              </a:rPr>
              <a:t>salah</a:t>
            </a:r>
            <a:r>
              <a:rPr lang="id-ID" dirty="0" smtClean="0">
                <a:latin typeface="Candara" pitchFamily="34" charset="0"/>
              </a:rPr>
              <a:t>.</a:t>
            </a:r>
            <a:endParaRPr lang="en-US" dirty="0">
              <a:latin typeface="Candara" pitchFamily="34" charset="0"/>
            </a:endParaRP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1656</TotalTime>
  <Words>1274</Words>
  <Application>Microsoft Office PowerPoint</Application>
  <PresentationFormat>On-screen Show (4:3)</PresentationFormat>
  <Paragraphs>361</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KONSEP DASAR LOGIKA MATEMATIKA</vt:lpstr>
      <vt:lpstr>Agenda</vt:lpstr>
      <vt:lpstr>PENGANTAR LOGIKA</vt:lpstr>
      <vt:lpstr>Pengantar Logika</vt:lpstr>
      <vt:lpstr>Contoh kalimat pernyataan</vt:lpstr>
      <vt:lpstr>Contoh kalimat bukan pernyataan</vt:lpstr>
      <vt:lpstr>Contoh kalimat bukan pernyataan</vt:lpstr>
      <vt:lpstr>Kalimat Pernyataan (Deklaratif)</vt:lpstr>
      <vt:lpstr>Pernyataan</vt:lpstr>
      <vt:lpstr>Jenis-jenis pernyataan</vt:lpstr>
      <vt:lpstr>Pernyataan Sederhana </vt:lpstr>
      <vt:lpstr>Pernyataan majemuk</vt:lpstr>
      <vt:lpstr>Nilai Kebenaran</vt:lpstr>
      <vt:lpstr>Contoh</vt:lpstr>
      <vt:lpstr>Variabel dan Konstanta</vt:lpstr>
      <vt:lpstr>Kalimat Terbuka</vt:lpstr>
      <vt:lpstr>Contoh:</vt:lpstr>
      <vt:lpstr>Latihan</vt:lpstr>
      <vt:lpstr>Tabel Kebenaran</vt:lpstr>
      <vt:lpstr>Kata Hubung Kalimat</vt:lpstr>
      <vt:lpstr>Negasi []</vt:lpstr>
      <vt:lpstr>Tabel Kebenaran Negasi</vt:lpstr>
      <vt:lpstr>Contoh</vt:lpstr>
      <vt:lpstr>Konjungsi []</vt:lpstr>
      <vt:lpstr>Contoh</vt:lpstr>
      <vt:lpstr>Tabel Kebenaran Konjungsi</vt:lpstr>
      <vt:lpstr>Disjungsi []</vt:lpstr>
      <vt:lpstr>Contoh</vt:lpstr>
      <vt:lpstr>Tabel Kebenaran Disjungsi</vt:lpstr>
      <vt:lpstr>Implikasi []</vt:lpstr>
      <vt:lpstr>Contoh</vt:lpstr>
      <vt:lpstr>Tabel kebenaran implikasi</vt:lpstr>
      <vt:lpstr>Biimplikasi []</vt:lpstr>
      <vt:lpstr>Contoh</vt:lpstr>
      <vt:lpstr>Tabel kebenaran biimplikasi </vt:lpstr>
      <vt:lpstr>Konvers, Invers dan Kontraposisi</vt:lpstr>
      <vt:lpstr>Contoh</vt:lpstr>
      <vt:lpstr>Tabel Kebenaran konvers, invers dan kontraposisi</vt:lpstr>
      <vt:lpstr>Kesepakatan penggunaan kata hubung kalimat</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MATEMATIKA</dc:title>
  <dc:creator>USER</dc:creator>
  <cp:lastModifiedBy>ismail - [2010]</cp:lastModifiedBy>
  <cp:revision>54</cp:revision>
  <dcterms:created xsi:type="dcterms:W3CDTF">2011-10-04T20:34:53Z</dcterms:created>
  <dcterms:modified xsi:type="dcterms:W3CDTF">2015-11-02T03:24:54Z</dcterms:modified>
</cp:coreProperties>
</file>