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9" r:id="rId5"/>
    <p:sldId id="261" r:id="rId6"/>
    <p:sldId id="262" r:id="rId7"/>
    <p:sldId id="263" r:id="rId8"/>
    <p:sldId id="272" r:id="rId9"/>
    <p:sldId id="273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C8"/>
    <a:srgbClr val="3377FF"/>
    <a:srgbClr val="CC9900"/>
    <a:srgbClr val="D68B1C"/>
    <a:srgbClr val="D0962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815" y="455675"/>
            <a:ext cx="7772400" cy="859205"/>
          </a:xfrm>
          <a:effectLst/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3600" kern="1200" dirty="0">
                <a:solidFill>
                  <a:srgbClr val="0043C8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815" y="121920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3377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3C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rgbClr val="3377FF"/>
                </a:solidFill>
              </a:defRPr>
            </a:lvl1pPr>
            <a:lvl2pPr>
              <a:defRPr>
                <a:solidFill>
                  <a:srgbClr val="3377FF"/>
                </a:solidFill>
              </a:defRPr>
            </a:lvl2pPr>
            <a:lvl3pPr>
              <a:defRPr>
                <a:solidFill>
                  <a:srgbClr val="3377FF"/>
                </a:solidFill>
              </a:defRPr>
            </a:lvl3pPr>
            <a:lvl4pPr>
              <a:defRPr>
                <a:solidFill>
                  <a:srgbClr val="3377FF"/>
                </a:solidFill>
              </a:defRPr>
            </a:lvl4pPr>
            <a:lvl5pPr>
              <a:defRPr>
                <a:solidFill>
                  <a:srgbClr val="3377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3C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>
                <a:solidFill>
                  <a:srgbClr val="3377FF"/>
                </a:solidFill>
              </a:defRPr>
            </a:lvl1pPr>
            <a:lvl2pPr>
              <a:defRPr>
                <a:solidFill>
                  <a:srgbClr val="3377FF"/>
                </a:solidFill>
              </a:defRPr>
            </a:lvl2pPr>
            <a:lvl3pPr>
              <a:defRPr>
                <a:solidFill>
                  <a:srgbClr val="3377FF"/>
                </a:solidFill>
              </a:defRPr>
            </a:lvl3pPr>
            <a:lvl4pPr>
              <a:defRPr>
                <a:solidFill>
                  <a:srgbClr val="3377FF"/>
                </a:solidFill>
              </a:defRPr>
            </a:lvl4pPr>
            <a:lvl5pPr>
              <a:defRPr>
                <a:solidFill>
                  <a:srgbClr val="3377F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5354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43C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9654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7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226403"/>
            <a:ext cx="4040188" cy="379858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9654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77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226403"/>
            <a:ext cx="4041775" cy="3798582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0" y="304800"/>
            <a:ext cx="2667000" cy="835455"/>
          </a:xfrm>
        </p:spPr>
        <p:txBody>
          <a:bodyPr>
            <a:normAutofit/>
          </a:bodyPr>
          <a:lstStyle/>
          <a:p>
            <a:r>
              <a:rPr lang="en-US" sz="1800" dirty="0" err="1" smtClean="0"/>
              <a:t>Riri</a:t>
            </a:r>
            <a:r>
              <a:rPr lang="en-US" sz="1800" dirty="0" smtClean="0"/>
              <a:t> </a:t>
            </a:r>
            <a:r>
              <a:rPr lang="en-US" sz="1800" dirty="0" err="1" smtClean="0"/>
              <a:t>Irawati</a:t>
            </a:r>
            <a:r>
              <a:rPr lang="en-US" sz="1800" dirty="0" smtClean="0"/>
              <a:t>, </a:t>
            </a:r>
            <a:r>
              <a:rPr lang="en-US" sz="1800" dirty="0" err="1" smtClean="0"/>
              <a:t>M.Kom</a:t>
            </a:r>
            <a:endParaRPr lang="en-US" sz="1800" dirty="0" smtClean="0"/>
          </a:p>
          <a:p>
            <a:r>
              <a:rPr lang="en-US" sz="1800" dirty="0" err="1" smtClean="0"/>
              <a:t>Kalkulus</a:t>
            </a:r>
            <a:r>
              <a:rPr lang="en-US" sz="1800" dirty="0" smtClean="0"/>
              <a:t> I – 3 </a:t>
            </a:r>
            <a:r>
              <a:rPr lang="en-US" sz="1800" dirty="0" err="1" smtClean="0"/>
              <a:t>sks</a:t>
            </a:r>
            <a:endParaRPr lang="en-US" sz="1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0"/>
            <a:ext cx="8246070" cy="137434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0043C8"/>
                </a:solidFill>
                <a:effectLst/>
                <a:uLnTx/>
                <a:uFillTx/>
                <a:latin typeface="Bauhaus 93" pitchFamily="82" charset="0"/>
                <a:ea typeface="+mj-ea"/>
                <a:cs typeface="+mj-cs"/>
              </a:rPr>
              <a:t>INTEGRAL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0043C8"/>
              </a:solidFill>
              <a:effectLst/>
              <a:uLnTx/>
              <a:uFillTx/>
              <a:latin typeface="Bauhaus 93" pitchFamily="82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u="sng" dirty="0" err="1" smtClean="0"/>
              <a:t>Sifat-Sifat</a:t>
            </a:r>
            <a:r>
              <a:rPr lang="en-US" u="sng" dirty="0" smtClean="0"/>
              <a:t> Integral </a:t>
            </a:r>
            <a:r>
              <a:rPr lang="en-US" u="sng" dirty="0" err="1" smtClean="0"/>
              <a:t>Tak</a:t>
            </a:r>
            <a:r>
              <a:rPr lang="en-US" u="sng" dirty="0" smtClean="0"/>
              <a:t> </a:t>
            </a:r>
            <a:r>
              <a:rPr lang="en-US" u="sng" dirty="0" err="1" smtClean="0"/>
              <a:t>Tentu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530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57200" y="838200"/>
            <a:ext cx="554191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562600"/>
            <a:ext cx="7818953" cy="76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6605588" y="2438400"/>
          <a:ext cx="2089150" cy="341313"/>
        </p:xfrm>
        <a:graphic>
          <a:graphicData uri="http://schemas.openxmlformats.org/presentationml/2006/ole">
            <p:oleObj spid="_x0000_s41985" name="Equation" r:id="rId5" imgW="1320480" imgH="215640" progId="Equation.3">
              <p:embed/>
            </p:oleObj>
          </a:graphicData>
        </a:graphic>
      </p:graphicFrame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6605588" y="3048000"/>
          <a:ext cx="2249487" cy="341313"/>
        </p:xfrm>
        <a:graphic>
          <a:graphicData uri="http://schemas.openxmlformats.org/presentationml/2006/ole">
            <p:oleObj spid="_x0000_s41986" name="Equation" r:id="rId6" imgW="14223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>
                <a:solidFill>
                  <a:schemeClr val="tx1"/>
                </a:solidFill>
              </a:rPr>
              <a:t>Rumus</a:t>
            </a:r>
            <a:r>
              <a:rPr lang="en-US" u="sng" dirty="0" smtClean="0">
                <a:solidFill>
                  <a:schemeClr val="tx1"/>
                </a:solidFill>
              </a:rPr>
              <a:t> Integral </a:t>
            </a:r>
            <a:r>
              <a:rPr lang="en-US" u="sng" dirty="0" err="1" smtClean="0">
                <a:solidFill>
                  <a:schemeClr val="tx1"/>
                </a:solidFill>
              </a:rPr>
              <a:t>Trigonometri</a:t>
            </a:r>
            <a:endParaRPr lang="en-US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43470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∫ sin x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-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+ C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∫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sin x + C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∫ sec</a:t>
            </a:r>
            <a:r>
              <a:rPr lang="en-US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tan x + C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∫ csc</a:t>
            </a:r>
            <a:r>
              <a:rPr lang="en-US" sz="32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-cot x + C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∫ sec x.tan x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sec x + C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∫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x.cot x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-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csc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x + C</a:t>
            </a:r>
          </a:p>
          <a:p>
            <a:pPr>
              <a:lnSpc>
                <a:spcPct val="150000"/>
              </a:lnSpc>
              <a:buNone/>
            </a:pPr>
            <a:endParaRPr lang="en-US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00042"/>
            <a:ext cx="536451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514646"/>
            <a:ext cx="5072098" cy="1752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4667240"/>
            <a:ext cx="7202516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000108"/>
            <a:ext cx="666159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714619"/>
            <a:ext cx="6500858" cy="11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495800"/>
            <a:ext cx="683696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Anti </a:t>
            </a:r>
            <a:r>
              <a:rPr lang="en-US" dirty="0" err="1" smtClean="0"/>
              <a:t>Turunan</a:t>
            </a:r>
            <a:endParaRPr lang="en-US" dirty="0" smtClean="0"/>
          </a:p>
          <a:p>
            <a:r>
              <a:rPr lang="en-US" b="1" dirty="0" smtClean="0"/>
              <a:t>Anti </a:t>
            </a:r>
            <a:r>
              <a:rPr lang="en-US" b="1" dirty="0" err="1" smtClean="0"/>
              <a:t>Turunan</a:t>
            </a:r>
            <a:r>
              <a:rPr lang="en-US" b="1" dirty="0" smtClean="0"/>
              <a:t> (Integral </a:t>
            </a:r>
            <a:r>
              <a:rPr lang="en-US" b="1" dirty="0" err="1" smtClean="0"/>
              <a:t>Tak-Tentu</a:t>
            </a:r>
            <a:r>
              <a:rPr lang="en-US" b="1" dirty="0" smtClean="0"/>
              <a:t>)</a:t>
            </a:r>
          </a:p>
          <a:p>
            <a:r>
              <a:rPr lang="id-ID" dirty="0" smtClean="0"/>
              <a:t>Integral Tertentu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Definisi</a:t>
            </a:r>
            <a:r>
              <a:rPr lang="en-US" u="sng" dirty="0" smtClean="0"/>
              <a:t> Anti </a:t>
            </a:r>
            <a:r>
              <a:rPr lang="en-US" u="sng" dirty="0" err="1" smtClean="0"/>
              <a:t>Turunan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1880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pasangan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kebalikan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diantaranya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penjumlahan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pengurangan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perkalian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pembagian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penarikan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logaritma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perhitungan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logaritma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pemangkatan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penarikan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akar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kebalikan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biasa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sebut</a:t>
            </a:r>
            <a:r>
              <a:rPr lang="en-US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integral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 </a:t>
            </a:r>
            <a:r>
              <a:rPr lang="en-US" sz="2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konsep-konsep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Integral,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teorema-teorema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menyertai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integral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soal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pemahaman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materi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199" cy="655638"/>
          </a:xfrm>
        </p:spPr>
        <p:txBody>
          <a:bodyPr/>
          <a:lstStyle/>
          <a:p>
            <a:pPr algn="ctr"/>
            <a:r>
              <a:rPr lang="en-US" b="1" dirty="0" smtClean="0"/>
              <a:t>Anti </a:t>
            </a:r>
            <a:r>
              <a:rPr lang="en-US" b="1" dirty="0" err="1" smtClean="0"/>
              <a:t>Turunan</a:t>
            </a:r>
            <a:r>
              <a:rPr lang="en-US" b="1" dirty="0" smtClean="0"/>
              <a:t> (Integral </a:t>
            </a:r>
            <a:r>
              <a:rPr lang="en-US" b="1" dirty="0" err="1" smtClean="0"/>
              <a:t>Tak-Tentu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990600"/>
            <a:ext cx="8000999" cy="42672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Anti </a:t>
            </a:r>
            <a:r>
              <a:rPr lang="en-US" sz="2000" dirty="0" err="1" smtClean="0">
                <a:solidFill>
                  <a:schemeClr val="tx1"/>
                </a:solidFill>
              </a:rPr>
              <a:t>turunan</a:t>
            </a:r>
            <a:r>
              <a:rPr lang="en-US" sz="2000" dirty="0" smtClean="0">
                <a:solidFill>
                  <a:schemeClr val="tx1"/>
                </a:solidFill>
              </a:rPr>
              <a:t> (anti </a:t>
            </a:r>
            <a:r>
              <a:rPr lang="en-US" sz="2000" dirty="0" err="1" smtClean="0">
                <a:solidFill>
                  <a:schemeClr val="tx1"/>
                </a:solidFill>
              </a:rPr>
              <a:t>pendiferensialan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atau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biasa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kita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sebut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n-US" sz="2000" b="1" dirty="0" smtClean="0">
                <a:solidFill>
                  <a:schemeClr val="tx1"/>
                </a:solidFill>
              </a:rPr>
              <a:t>integral 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operasi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balikan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invers</a:t>
            </a:r>
            <a:r>
              <a:rPr lang="en-US" sz="2000" dirty="0" smtClean="0">
                <a:solidFill>
                  <a:schemeClr val="tx1"/>
                </a:solidFill>
              </a:rPr>
              <a:t>)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pendiferensialan</a:t>
            </a:r>
            <a:r>
              <a:rPr lang="en-US" sz="2000" dirty="0" smtClean="0">
                <a:solidFill>
                  <a:schemeClr val="tx1"/>
                </a:solidFill>
              </a:rPr>
              <a:t> (</a:t>
            </a:r>
            <a:r>
              <a:rPr lang="en-US" sz="2000" dirty="0" err="1" smtClean="0">
                <a:solidFill>
                  <a:schemeClr val="tx1"/>
                </a:solidFill>
              </a:rPr>
              <a:t>turunan</a:t>
            </a:r>
            <a:r>
              <a:rPr lang="en-US" sz="2000" dirty="0" smtClean="0">
                <a:solidFill>
                  <a:schemeClr val="tx1"/>
                </a:solidFill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</a:rPr>
              <a:t>Integral</a:t>
            </a:r>
            <a:r>
              <a:rPr lang="en-US" sz="2000" dirty="0" smtClean="0">
                <a:solidFill>
                  <a:schemeClr val="tx1"/>
                </a:solidFill>
              </a:rPr>
              <a:t> </a:t>
            </a:r>
            <a:r>
              <a:rPr lang="en-US" sz="2000" dirty="0" err="1" smtClean="0">
                <a:solidFill>
                  <a:schemeClr val="tx1"/>
                </a:solidFill>
              </a:rPr>
              <a:t>merupakan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objek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matematika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diinterpretasikan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wilayah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ataupun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generalisasi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suatu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wilayah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000" b="1" dirty="0" smtClean="0"/>
          </a:p>
        </p:txBody>
      </p:sp>
      <p:sp>
        <p:nvSpPr>
          <p:cNvPr id="3074" name="AutoShape 2" descr="https://upload.wikimedia.org/wikipedia/commons/thumb/f/f2/Integral_as_region_under_curve.svg/250px-Integral_as_region_under_curve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657600"/>
            <a:ext cx="3124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016195" cy="762000"/>
          </a:xfrm>
        </p:spPr>
        <p:txBody>
          <a:bodyPr/>
          <a:lstStyle/>
          <a:p>
            <a:pPr algn="ctr"/>
            <a:r>
              <a:rPr lang="en-US" u="sng" dirty="0" err="1" smtClean="0"/>
              <a:t>Notasi</a:t>
            </a:r>
            <a:r>
              <a:rPr lang="en-US" u="sng" dirty="0" smtClean="0"/>
              <a:t> Integral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458200" cy="5791200"/>
          </a:xfrm>
        </p:spPr>
        <p:txBody>
          <a:bodyPr>
            <a:noAutofit/>
          </a:bodyPr>
          <a:lstStyle/>
          <a:p>
            <a:pPr algn="just" fontAlgn="base">
              <a:lnSpc>
                <a:spcPct val="17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Jika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suatu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turunan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kita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gunakan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lambang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Dx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maka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integral </a:t>
            </a:r>
            <a:r>
              <a:rPr lang="en-US" sz="1800" dirty="0" err="1" smtClean="0">
                <a:solidFill>
                  <a:schemeClr val="tx1"/>
                </a:solidFill>
              </a:rPr>
              <a:t>pada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awalnya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digunakan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lambang</a:t>
            </a:r>
            <a:r>
              <a:rPr lang="en-US" sz="1800" dirty="0" smtClean="0">
                <a:solidFill>
                  <a:schemeClr val="tx1"/>
                </a:solidFill>
              </a:rPr>
              <a:t> Ax. </a:t>
            </a:r>
            <a:r>
              <a:rPr lang="en-US" sz="1800" dirty="0" err="1" smtClean="0">
                <a:solidFill>
                  <a:schemeClr val="tx1"/>
                </a:solidFill>
              </a:rPr>
              <a:t>Misalnya</a:t>
            </a:r>
            <a:r>
              <a:rPr lang="en-US" sz="1800" dirty="0" smtClean="0">
                <a:solidFill>
                  <a:schemeClr val="tx1"/>
                </a:solidFill>
              </a:rPr>
              <a:t> :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Ax (5x</a:t>
            </a:r>
            <a:r>
              <a:rPr lang="en-US" sz="1800" baseline="300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) = x</a:t>
            </a:r>
            <a:r>
              <a:rPr lang="en-US" sz="1800" baseline="30000" dirty="0" smtClean="0">
                <a:solidFill>
                  <a:schemeClr val="tx1"/>
                </a:solidFill>
              </a:rPr>
              <a:t>5</a:t>
            </a:r>
            <a:r>
              <a:rPr lang="en-US" sz="1800" dirty="0" smtClean="0">
                <a:solidFill>
                  <a:schemeClr val="tx1"/>
                </a:solidFill>
              </a:rPr>
              <a:t> + C</a:t>
            </a:r>
          </a:p>
          <a:p>
            <a:pPr algn="just" fontAlgn="base">
              <a:lnSpc>
                <a:spcPct val="17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Kemudian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terjadi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perubahan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pemakaian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lambang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digunakan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sampai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sekarang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yaitu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menggunakan</a:t>
            </a:r>
            <a:r>
              <a:rPr lang="en-US" sz="1800" dirty="0" smtClean="0">
                <a:solidFill>
                  <a:schemeClr val="tx1"/>
                </a:solidFill>
              </a:rPr>
              <a:t> </a:t>
            </a:r>
            <a:r>
              <a:rPr lang="en-US" sz="1800" b="1" dirty="0" err="1" smtClean="0">
                <a:solidFill>
                  <a:schemeClr val="tx1"/>
                </a:solidFill>
              </a:rPr>
              <a:t>notasi</a:t>
            </a:r>
            <a:r>
              <a:rPr lang="en-US" sz="1800" b="1" dirty="0" smtClean="0">
                <a:solidFill>
                  <a:schemeClr val="tx1"/>
                </a:solidFill>
              </a:rPr>
              <a:t> Leibniz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Lambangnya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adalah</a:t>
            </a:r>
            <a:r>
              <a:rPr lang="en-US" sz="1800" dirty="0" smtClean="0">
                <a:solidFill>
                  <a:schemeClr val="tx1"/>
                </a:solidFill>
              </a:rPr>
              <a:t> </a:t>
            </a:r>
            <a:r>
              <a:rPr lang="en-US" sz="1800" b="1" dirty="0" smtClean="0">
                <a:solidFill>
                  <a:schemeClr val="tx1"/>
                </a:solidFill>
              </a:rPr>
              <a:t>∫ f(x) </a:t>
            </a:r>
            <a:r>
              <a:rPr lang="en-US" sz="1800" b="1" dirty="0" err="1" smtClean="0">
                <a:solidFill>
                  <a:schemeClr val="tx1"/>
                </a:solidFill>
              </a:rPr>
              <a:t>dx</a:t>
            </a:r>
            <a:r>
              <a:rPr lang="en-US" sz="1800" dirty="0" smtClean="0">
                <a:solidFill>
                  <a:schemeClr val="tx1"/>
                </a:solidFill>
              </a:rPr>
              <a:t>. Leibniz </a:t>
            </a:r>
            <a:r>
              <a:rPr lang="en-US" sz="1800" dirty="0" err="1" smtClean="0">
                <a:solidFill>
                  <a:schemeClr val="tx1"/>
                </a:solidFill>
              </a:rPr>
              <a:t>memakai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istilah</a:t>
            </a:r>
            <a:r>
              <a:rPr lang="en-US" sz="1800" dirty="0" smtClean="0">
                <a:solidFill>
                  <a:schemeClr val="tx1"/>
                </a:solidFill>
              </a:rPr>
              <a:t> </a:t>
            </a:r>
            <a:r>
              <a:rPr lang="en-US" sz="1800" b="1" dirty="0" smtClean="0">
                <a:solidFill>
                  <a:schemeClr val="tx1"/>
                </a:solidFill>
              </a:rPr>
              <a:t>integral </a:t>
            </a:r>
            <a:r>
              <a:rPr lang="en-US" sz="1800" b="1" dirty="0" err="1" smtClean="0">
                <a:solidFill>
                  <a:schemeClr val="tx1"/>
                </a:solidFill>
              </a:rPr>
              <a:t>tak-tentu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∫ </a:t>
            </a:r>
            <a:r>
              <a:rPr lang="en-US" sz="1800" dirty="0" err="1" smtClean="0">
                <a:solidFill>
                  <a:schemeClr val="tx1"/>
                </a:solidFill>
              </a:rPr>
              <a:t>disebut</a:t>
            </a:r>
            <a:r>
              <a:rPr lang="en-US" sz="1800" dirty="0" smtClean="0">
                <a:solidFill>
                  <a:schemeClr val="tx1"/>
                </a:solidFill>
              </a:rPr>
              <a:t> </a:t>
            </a:r>
            <a:r>
              <a:rPr lang="en-US" sz="1800" b="1" dirty="0" err="1" smtClean="0">
                <a:solidFill>
                  <a:schemeClr val="tx1"/>
                </a:solidFill>
              </a:rPr>
              <a:t>tanda</a:t>
            </a:r>
            <a:r>
              <a:rPr lang="en-US" sz="1800" b="1" dirty="0" smtClean="0">
                <a:solidFill>
                  <a:schemeClr val="tx1"/>
                </a:solidFill>
              </a:rPr>
              <a:t> integral 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f(x)</a:t>
            </a:r>
          </a:p>
          <a:p>
            <a:pPr algn="just" fontAlgn="base">
              <a:lnSpc>
                <a:spcPct val="170000"/>
              </a:lnSpc>
              <a:buNone/>
            </a:pPr>
            <a:r>
              <a:rPr lang="en-US" sz="1800" dirty="0" smtClean="0">
                <a:solidFill>
                  <a:schemeClr val="tx1"/>
                </a:solidFill>
              </a:rPr>
              <a:t>	</a:t>
            </a:r>
            <a:r>
              <a:rPr lang="en-US" sz="1800" dirty="0" err="1" smtClean="0">
                <a:solidFill>
                  <a:schemeClr val="tx1"/>
                </a:solidFill>
              </a:rPr>
              <a:t>disebut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err="1" smtClean="0">
                <a:solidFill>
                  <a:schemeClr val="tx1"/>
                </a:solidFill>
              </a:rPr>
              <a:t>integran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Misalnya</a:t>
            </a:r>
            <a:r>
              <a:rPr lang="en-US" sz="1800" dirty="0" smtClean="0">
                <a:solidFill>
                  <a:schemeClr val="tx1"/>
                </a:solidFill>
              </a:rPr>
              <a:t>: ∫ 5x</a:t>
            </a:r>
            <a:r>
              <a:rPr lang="en-US" sz="1800" baseline="30000" dirty="0" smtClean="0">
                <a:solidFill>
                  <a:schemeClr val="tx1"/>
                </a:solidFill>
              </a:rPr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 </a:t>
            </a:r>
            <a:r>
              <a:rPr lang="en-US" sz="1800" dirty="0" err="1" smtClean="0">
                <a:solidFill>
                  <a:schemeClr val="tx1"/>
                </a:solidFill>
              </a:rPr>
              <a:t>dx</a:t>
            </a:r>
            <a:r>
              <a:rPr lang="en-US" sz="1800" dirty="0" smtClean="0">
                <a:solidFill>
                  <a:schemeClr val="tx1"/>
                </a:solidFill>
              </a:rPr>
              <a:t> = x</a:t>
            </a:r>
            <a:r>
              <a:rPr lang="en-US" sz="1800" baseline="30000" dirty="0" smtClean="0">
                <a:solidFill>
                  <a:schemeClr val="tx1"/>
                </a:solidFill>
              </a:rPr>
              <a:t>5</a:t>
            </a:r>
            <a:r>
              <a:rPr lang="en-US" sz="1800" dirty="0" smtClean="0">
                <a:solidFill>
                  <a:schemeClr val="tx1"/>
                </a:solidFill>
              </a:rPr>
              <a:t> + C.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Integral </a:t>
            </a:r>
            <a:r>
              <a:rPr lang="en-US" sz="1800" dirty="0" err="1" smtClean="0">
                <a:solidFill>
                  <a:schemeClr val="tx1"/>
                </a:solidFill>
              </a:rPr>
              <a:t>terbagi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dua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yaitu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integral </a:t>
            </a:r>
            <a:r>
              <a:rPr lang="en-US" sz="1800" b="1" dirty="0" err="1" smtClean="0">
                <a:solidFill>
                  <a:schemeClr val="tx1"/>
                </a:solidFill>
              </a:rPr>
              <a:t>tak</a:t>
            </a:r>
            <a:r>
              <a:rPr lang="id-ID" sz="1800" b="1" dirty="0" smtClean="0">
                <a:solidFill>
                  <a:schemeClr val="tx1"/>
                </a:solidFill>
              </a:rPr>
              <a:t> tentu &amp; integral tertentu.</a:t>
            </a:r>
            <a:endParaRPr lang="en-US" sz="18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1800" dirty="0" err="1" smtClean="0">
                <a:solidFill>
                  <a:schemeClr val="tx1"/>
                </a:solidFill>
              </a:rPr>
              <a:t>Perbedaannya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antara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intergral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tak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tentu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dengan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tertentu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adalah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pada</a:t>
            </a:r>
            <a:r>
              <a:rPr lang="en-US" sz="1800" dirty="0" smtClean="0">
                <a:solidFill>
                  <a:schemeClr val="tx1"/>
                </a:solidFill>
              </a:rPr>
              <a:t> integral </a:t>
            </a:r>
            <a:r>
              <a:rPr lang="en-US" sz="1800" dirty="0" err="1" smtClean="0">
                <a:solidFill>
                  <a:schemeClr val="tx1"/>
                </a:solidFill>
              </a:rPr>
              <a:t>tertentu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memiliki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batas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atas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batas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bawah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1800" dirty="0" smtClean="0">
                <a:solidFill>
                  <a:schemeClr val="tx1"/>
                </a:solidFill>
              </a:rPr>
              <a:t>Integral </a:t>
            </a:r>
            <a:r>
              <a:rPr lang="en-US" sz="1800" dirty="0" err="1" smtClean="0">
                <a:solidFill>
                  <a:schemeClr val="tx1"/>
                </a:solidFill>
              </a:rPr>
              <a:t>tertentu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biasanya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dipakai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mencari</a:t>
            </a:r>
            <a:r>
              <a:rPr lang="en-US" sz="1800" dirty="0" smtClean="0">
                <a:solidFill>
                  <a:schemeClr val="tx1"/>
                </a:solidFill>
              </a:rPr>
              <a:t> volume </a:t>
            </a:r>
            <a:r>
              <a:rPr lang="en-US" sz="1800" dirty="0" err="1" smtClean="0">
                <a:solidFill>
                  <a:schemeClr val="tx1"/>
                </a:solidFill>
              </a:rPr>
              <a:t>benda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putar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luas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1600200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016195" cy="685800"/>
          </a:xfrm>
        </p:spPr>
        <p:txBody>
          <a:bodyPr/>
          <a:lstStyle/>
          <a:p>
            <a:r>
              <a:rPr lang="en-US" u="sng" dirty="0" smtClean="0"/>
              <a:t>Integral </a:t>
            </a:r>
            <a:r>
              <a:rPr lang="en-US" u="sng" dirty="0" err="1" smtClean="0"/>
              <a:t>Tak</a:t>
            </a:r>
            <a:r>
              <a:rPr lang="en-US" u="sng" dirty="0" smtClean="0"/>
              <a:t> </a:t>
            </a:r>
            <a:r>
              <a:rPr lang="en-US" u="sng" dirty="0" err="1" smtClean="0"/>
              <a:t>Tentu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001000" cy="5257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Integral </a:t>
            </a:r>
            <a:r>
              <a:rPr lang="en-US" dirty="0" err="1" smtClean="0">
                <a:solidFill>
                  <a:schemeClr val="tx1"/>
                </a:solidFill>
              </a:rPr>
              <a:t>tak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mempunyai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rumus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Keterangan</a:t>
            </a:r>
            <a:r>
              <a:rPr lang="en-US" dirty="0" smtClean="0">
                <a:solidFill>
                  <a:schemeClr val="tx1"/>
                </a:solidFill>
              </a:rPr>
              <a:t> : c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konstanta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08300" y="1752600"/>
          <a:ext cx="2632075" cy="596900"/>
        </p:xfrm>
        <a:graphic>
          <a:graphicData uri="http://schemas.openxmlformats.org/presentationml/2006/ole">
            <p:oleObj spid="_x0000_s19458" name="Equation" r:id="rId3" imgW="12315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2590800"/>
            <a:ext cx="5334000" cy="85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304800" y="381000"/>
            <a:ext cx="7016195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sng" strike="noStrike" kern="1200" cap="none" spc="0" normalizeH="0" baseline="0" noProof="0" smtClean="0">
                <a:ln>
                  <a:noFill/>
                </a:ln>
                <a:solidFill>
                  <a:srgbClr val="0043C8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Integral Tak Tentu</a:t>
            </a:r>
            <a:endParaRPr kumimoji="0" lang="en-US" sz="3600" b="0" i="0" u="sng" strike="noStrike" kern="1200" cap="none" spc="0" normalizeH="0" baseline="0" noProof="0" dirty="0">
              <a:ln>
                <a:noFill/>
              </a:ln>
              <a:solidFill>
                <a:srgbClr val="0043C8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1447800"/>
            <a:ext cx="7391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integral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smtClean="0"/>
              <a:t>   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: </a:t>
            </a:r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</a:t>
            </a:r>
            <a:r>
              <a:rPr lang="en-US" dirty="0" err="1" smtClean="0"/>
              <a:t>Keterangan</a:t>
            </a:r>
            <a:r>
              <a:rPr lang="en-US" dirty="0" smtClean="0"/>
              <a:t> : a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270860"/>
          </a:xfrm>
        </p:spPr>
        <p:txBody>
          <a:bodyPr>
            <a:normAutofit fontScale="92500" lnSpcReduction="20000"/>
          </a:bodyPr>
          <a:lstStyle/>
          <a:p>
            <a:pPr fontAlgn="base">
              <a:lnSpc>
                <a:spcPct val="150000"/>
              </a:lnSpc>
            </a:pP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anti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turunan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F(x) + C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18x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16x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+ 6x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2x + 5</a:t>
            </a:r>
          </a:p>
          <a:p>
            <a:pPr fontAlgn="base">
              <a:lnSpc>
                <a:spcPct val="150000"/>
              </a:lnSpc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Penyelesaian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∫ (18x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16x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+ 6x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2x + 5)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∫ 18x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∫16x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∫6x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∫2x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∫5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18 ∫x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16 ∫x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3 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+ 6 ∫x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2 ∫x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+ 5 ∫1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dx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18 ( 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/9 + 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16 (x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/4 + 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+ 6 (x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/3+C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2 (x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/2 + 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	+ 5 (x + 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4x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+ 2x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+ 5x + (18C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16C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+ 6C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2C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+ 5C</a:t>
            </a:r>
            <a:r>
              <a:rPr lang="en-US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9 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4x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+ 2x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x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+ 5x + C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err="1" smtClean="0"/>
              <a:t>Sifat-Sifat</a:t>
            </a:r>
            <a:r>
              <a:rPr lang="en-US" u="sng" dirty="0" smtClean="0"/>
              <a:t> Integral </a:t>
            </a:r>
            <a:r>
              <a:rPr lang="en-US" u="sng" dirty="0" err="1" smtClean="0"/>
              <a:t>Tak</a:t>
            </a:r>
            <a:r>
              <a:rPr lang="en-US" u="sng" dirty="0" smtClean="0"/>
              <a:t> </a:t>
            </a:r>
            <a:r>
              <a:rPr lang="en-US" u="sng" dirty="0" err="1" smtClean="0"/>
              <a:t>Tentu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1.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2.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3. 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4.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5.</a:t>
            </a:r>
          </a:p>
          <a:p>
            <a:pPr>
              <a:lnSpc>
                <a:spcPct val="150000"/>
              </a:lnSpc>
              <a:buNone/>
            </a:pPr>
            <a:r>
              <a:rPr lang="en-US" sz="3200" dirty="0" smtClean="0"/>
              <a:t> </a:t>
            </a:r>
            <a:endParaRPr lang="en-US" sz="3200" dirty="0"/>
          </a:p>
        </p:txBody>
      </p:sp>
      <p:graphicFrame>
        <p:nvGraphicFramePr>
          <p:cNvPr id="45058" name="Content Placeholder 4"/>
          <p:cNvGraphicFramePr>
            <a:graphicFrameLocks noChangeAspect="1"/>
          </p:cNvGraphicFramePr>
          <p:nvPr/>
        </p:nvGraphicFramePr>
        <p:xfrm>
          <a:off x="914399" y="1524000"/>
          <a:ext cx="2757949" cy="838200"/>
        </p:xfrm>
        <a:graphic>
          <a:graphicData uri="http://schemas.openxmlformats.org/presentationml/2006/ole">
            <p:oleObj spid="_x0000_s45058" name="Equation" r:id="rId3" imgW="1295280" imgH="393480" progId="Equation.3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914400" y="2438400"/>
          <a:ext cx="2743200" cy="548640"/>
        </p:xfrm>
        <a:graphic>
          <a:graphicData uri="http://schemas.openxmlformats.org/presentationml/2006/ole">
            <p:oleObj spid="_x0000_s45059" name="Equation" r:id="rId4" imgW="1079280" imgH="215640" progId="Equation.3">
              <p:embed/>
            </p:oleObj>
          </a:graphicData>
        </a:graphic>
      </p:graphicFrame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914400" y="3276600"/>
          <a:ext cx="2245189" cy="569913"/>
        </p:xfrm>
        <a:graphic>
          <a:graphicData uri="http://schemas.openxmlformats.org/presentationml/2006/ole">
            <p:oleObj spid="_x0000_s45060" name="Equation" r:id="rId5" imgW="850680" imgH="215640" progId="Equation.3">
              <p:embed/>
            </p:oleObj>
          </a:graphicData>
        </a:graphic>
      </p:graphicFrame>
      <p:graphicFrame>
        <p:nvGraphicFramePr>
          <p:cNvPr id="45061" name="Object 5"/>
          <p:cNvGraphicFramePr>
            <a:graphicFrameLocks noChangeAspect="1"/>
          </p:cNvGraphicFramePr>
          <p:nvPr/>
        </p:nvGraphicFramePr>
        <p:xfrm>
          <a:off x="927100" y="3886200"/>
          <a:ext cx="5016500" cy="1003300"/>
        </p:xfrm>
        <a:graphic>
          <a:graphicData uri="http://schemas.openxmlformats.org/presentationml/2006/ole">
            <p:oleObj spid="_x0000_s45061" name="Equation" r:id="rId6" imgW="1968480" imgH="393480" progId="Equation.3">
              <p:embed/>
            </p:oleObj>
          </a:graphicData>
        </a:graphic>
      </p:graphicFrame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914400" y="4953000"/>
          <a:ext cx="6324600" cy="609600"/>
        </p:xfrm>
        <a:graphic>
          <a:graphicData uri="http://schemas.openxmlformats.org/presentationml/2006/ole">
            <p:oleObj spid="_x0000_s45062" name="Equation" r:id="rId7" imgW="2349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243</Words>
  <Application>Microsoft Office PowerPoint</Application>
  <PresentationFormat>On-screen Show (4:3)</PresentationFormat>
  <Paragraphs>51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Slide Title</vt:lpstr>
      <vt:lpstr>Definisi Anti Turunan</vt:lpstr>
      <vt:lpstr>Anti Turunan (Integral Tak-Tentu)</vt:lpstr>
      <vt:lpstr>Notasi Integral</vt:lpstr>
      <vt:lpstr>Integral Tak Tentu</vt:lpstr>
      <vt:lpstr>Slide 7</vt:lpstr>
      <vt:lpstr>Contoh :</vt:lpstr>
      <vt:lpstr>Sifat-Sifat Integral Tak Tentu</vt:lpstr>
      <vt:lpstr>Sifat-Sifat Integral Tak Tentu</vt:lpstr>
      <vt:lpstr>Rumus Integral Trigonometri</vt:lpstr>
      <vt:lpstr>Slide 12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ismail - [2010]</cp:lastModifiedBy>
  <cp:revision>44</cp:revision>
  <dcterms:created xsi:type="dcterms:W3CDTF">2013-08-21T19:17:07Z</dcterms:created>
  <dcterms:modified xsi:type="dcterms:W3CDTF">2015-12-02T02:06:35Z</dcterms:modified>
</cp:coreProperties>
</file>