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70" r:id="rId7"/>
    <p:sldId id="271" r:id="rId8"/>
    <p:sldId id="272" r:id="rId9"/>
    <p:sldId id="273" r:id="rId10"/>
    <p:sldId id="259" r:id="rId11"/>
    <p:sldId id="258" r:id="rId12"/>
    <p:sldId id="265" r:id="rId13"/>
    <p:sldId id="269" r:id="rId14"/>
    <p:sldId id="266" r:id="rId15"/>
    <p:sldId id="267" r:id="rId16"/>
    <p:sldId id="268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F636986-8293-45F5-8306-B9EB6D17412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710A4-39A3-4F4B-A52A-9C59E42D4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6986-8293-45F5-8306-B9EB6D17412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10A4-39A3-4F4B-A52A-9C59E42D4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F636986-8293-45F5-8306-B9EB6D17412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3B710A4-39A3-4F4B-A52A-9C59E42D4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6986-8293-45F5-8306-B9EB6D17412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B710A4-39A3-4F4B-A52A-9C59E42D49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6986-8293-45F5-8306-B9EB6D17412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3B710A4-39A3-4F4B-A52A-9C59E42D49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636986-8293-45F5-8306-B9EB6D17412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3B710A4-39A3-4F4B-A52A-9C59E42D49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636986-8293-45F5-8306-B9EB6D17412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3B710A4-39A3-4F4B-A52A-9C59E42D49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6986-8293-45F5-8306-B9EB6D17412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B710A4-39A3-4F4B-A52A-9C59E42D4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6986-8293-45F5-8306-B9EB6D17412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710A4-39A3-4F4B-A52A-9C59E42D4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6986-8293-45F5-8306-B9EB6D17412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B710A4-39A3-4F4B-A52A-9C59E42D49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F636986-8293-45F5-8306-B9EB6D17412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3B710A4-39A3-4F4B-A52A-9C59E42D49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636986-8293-45F5-8306-B9EB6D17412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B710A4-39A3-4F4B-A52A-9C59E42D4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../../../AMG/Math%20II/integral%20parsial%20latihan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0"/>
            <a:ext cx="6477000" cy="1828800"/>
          </a:xfrm>
        </p:spPr>
        <p:txBody>
          <a:bodyPr/>
          <a:lstStyle/>
          <a:p>
            <a:pPr algn="ctr"/>
            <a:r>
              <a:rPr lang="en-US" dirty="0" smtClean="0"/>
              <a:t>Integral </a:t>
            </a:r>
            <a:r>
              <a:rPr lang="en-US" dirty="0" err="1" smtClean="0"/>
              <a:t>Tentu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err="1" smtClean="0"/>
              <a:t>Riri</a:t>
            </a:r>
            <a:r>
              <a:rPr lang="en-US" dirty="0" smtClean="0"/>
              <a:t> </a:t>
            </a:r>
            <a:r>
              <a:rPr lang="en-US" dirty="0" err="1" smtClean="0"/>
              <a:t>Irawati</a:t>
            </a:r>
            <a:r>
              <a:rPr lang="en-US" dirty="0" smtClean="0"/>
              <a:t>, </a:t>
            </a:r>
            <a:r>
              <a:rPr lang="en-US" dirty="0" err="1" smtClean="0"/>
              <a:t>M.Kom</a:t>
            </a:r>
            <a:endParaRPr lang="en-US" dirty="0" smtClean="0"/>
          </a:p>
          <a:p>
            <a:pPr algn="r"/>
            <a:r>
              <a:rPr lang="en-US" dirty="0" err="1" smtClean="0"/>
              <a:t>Kalkulus</a:t>
            </a:r>
            <a:r>
              <a:rPr lang="en-US" dirty="0" smtClean="0"/>
              <a:t> I – 3 </a:t>
            </a:r>
            <a:r>
              <a:rPr lang="en-US" dirty="0" err="1" smtClean="0"/>
              <a:t>sks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685800"/>
          </a:xfrm>
        </p:spPr>
        <p:txBody>
          <a:bodyPr>
            <a:noAutofit/>
          </a:bodyPr>
          <a:lstStyle/>
          <a:p>
            <a:pPr algn="ctr"/>
            <a:r>
              <a:rPr lang="en-US" u="sng" dirty="0" smtClean="0"/>
              <a:t>Integral </a:t>
            </a:r>
            <a:r>
              <a:rPr lang="en-US" u="sng" dirty="0" err="1" smtClean="0"/>
              <a:t>Tentu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1600" dirty="0" smtClean="0"/>
              <a:t>Integral </a:t>
            </a:r>
            <a:r>
              <a:rPr lang="en-US" sz="1600" dirty="0" err="1" smtClean="0"/>
              <a:t>tentu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integral yang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batas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batas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nilainya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pasti</a:t>
            </a:r>
            <a:r>
              <a:rPr lang="en-US" sz="1600" dirty="0" smtClean="0"/>
              <a:t>. Integral </a:t>
            </a:r>
            <a:r>
              <a:rPr lang="en-US" sz="1600" dirty="0" err="1" smtClean="0"/>
              <a:t>tentu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menghasilkan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bergantung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batasnya</a:t>
            </a:r>
            <a:r>
              <a:rPr lang="en-US" sz="1600" dirty="0" smtClean="0"/>
              <a:t>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batas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batas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. </a:t>
            </a:r>
          </a:p>
          <a:p>
            <a:pPr algn="just">
              <a:lnSpc>
                <a:spcPct val="170000"/>
              </a:lnSpc>
            </a:pP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f(x)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kontinu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selang</a:t>
            </a:r>
            <a:r>
              <a:rPr lang="en-US" sz="1600" dirty="0" smtClean="0"/>
              <a:t>  a ≤ x ≤ b,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penyelesaian</a:t>
            </a:r>
            <a:r>
              <a:rPr lang="en-US" sz="1600" dirty="0" smtClean="0"/>
              <a:t> </a:t>
            </a:r>
            <a:r>
              <a:rPr lang="en-US" sz="1600" dirty="0" err="1" smtClean="0"/>
              <a:t>integralnya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rumus</a:t>
            </a:r>
            <a:r>
              <a:rPr lang="en-US" sz="1600" dirty="0" smtClean="0"/>
              <a:t> </a:t>
            </a:r>
            <a:r>
              <a:rPr lang="en-US" sz="1600" dirty="0" err="1" smtClean="0"/>
              <a:t>berikut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: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Keterangan</a:t>
            </a:r>
            <a:r>
              <a:rPr lang="en-US" sz="1600" dirty="0" smtClean="0">
                <a:solidFill>
                  <a:schemeClr val="tx1"/>
                </a:solidFill>
              </a:rPr>
              <a:t> : </a:t>
            </a:r>
            <a:r>
              <a:rPr lang="en-US" sz="1600" dirty="0" err="1" smtClean="0">
                <a:solidFill>
                  <a:schemeClr val="tx1"/>
                </a:solidFill>
              </a:rPr>
              <a:t>konstanta</a:t>
            </a:r>
            <a:r>
              <a:rPr lang="en-US" sz="1600" dirty="0" smtClean="0">
                <a:solidFill>
                  <a:schemeClr val="tx1"/>
                </a:solidFill>
              </a:rPr>
              <a:t> c </a:t>
            </a:r>
            <a:r>
              <a:rPr lang="en-US" sz="1600" dirty="0" err="1" smtClean="0">
                <a:solidFill>
                  <a:schemeClr val="tx1"/>
                </a:solidFill>
              </a:rPr>
              <a:t>tidak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lagi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dituliskan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pada</a:t>
            </a:r>
            <a:r>
              <a:rPr lang="en-US" sz="1600" dirty="0" smtClean="0">
                <a:solidFill>
                  <a:schemeClr val="tx1"/>
                </a:solidFill>
              </a:rPr>
              <a:t> integral </a:t>
            </a:r>
            <a:r>
              <a:rPr lang="en-US" sz="1600" dirty="0" err="1" smtClean="0">
                <a:solidFill>
                  <a:schemeClr val="tx1"/>
                </a:solidFill>
              </a:rPr>
              <a:t>tentu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70000"/>
              </a:lnSpc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810000"/>
            <a:ext cx="4114800" cy="1179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399" y="4962525"/>
            <a:ext cx="2438401" cy="126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153400" cy="3200400"/>
          </a:xfrm>
        </p:spPr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3124200" cy="124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895600"/>
            <a:ext cx="2971800" cy="3761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33400" y="1600200"/>
            <a:ext cx="457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2057400"/>
            <a:ext cx="1981200" cy="7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81000" y="2133600"/>
            <a:ext cx="609600" cy="533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57600" y="2209800"/>
            <a:ext cx="609600" cy="533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</a:t>
            </a:r>
            <a:endParaRPr lang="en-US" dirty="0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2743200"/>
            <a:ext cx="5334000" cy="408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05800" cy="866360"/>
          </a:xfrm>
        </p:spPr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1700808"/>
            <a:ext cx="2592288" cy="159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5576" y="3212976"/>
            <a:ext cx="7200800" cy="288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2900362" cy="113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905125"/>
            <a:ext cx="51720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886200"/>
            <a:ext cx="34099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>
          <a:xfrm rot="5400000">
            <a:off x="4114800" y="48006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272808" cy="794352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Sifat</a:t>
            </a:r>
            <a:r>
              <a:rPr lang="en-US" dirty="0" smtClean="0"/>
              <a:t> – </a:t>
            </a:r>
            <a:r>
              <a:rPr lang="en-US" dirty="0" err="1" smtClean="0"/>
              <a:t>sifat</a:t>
            </a:r>
            <a:r>
              <a:rPr lang="en-US" dirty="0" smtClean="0"/>
              <a:t> integral </a:t>
            </a:r>
            <a:r>
              <a:rPr lang="en-US" dirty="0" err="1" smtClean="0"/>
              <a:t>tertentu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14478"/>
            <a:ext cx="307183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071810"/>
            <a:ext cx="407196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929198"/>
            <a:ext cx="536913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1700212"/>
            <a:ext cx="178595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5000636"/>
            <a:ext cx="178595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3124200"/>
            <a:ext cx="229552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28800"/>
            <a:ext cx="7601272" cy="153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328598"/>
            <a:ext cx="6408712" cy="18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ubtitle 6"/>
          <p:cNvSpPr>
            <a:spLocks noGrp="1"/>
          </p:cNvSpPr>
          <p:nvPr>
            <p:ph sz="quarter" idx="1"/>
          </p:nvPr>
        </p:nvSpPr>
        <p:spPr>
          <a:xfrm>
            <a:off x="612648" y="3581400"/>
            <a:ext cx="8153400" cy="2514600"/>
          </a:xfrm>
        </p:spPr>
        <p:txBody>
          <a:bodyPr/>
          <a:lstStyle/>
          <a:p>
            <a:pPr algn="just"/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Sifat</a:t>
            </a:r>
            <a:r>
              <a:rPr lang="en-US" dirty="0" smtClean="0"/>
              <a:t> – </a:t>
            </a:r>
            <a:r>
              <a:rPr lang="en-US" dirty="0" err="1" smtClean="0"/>
              <a:t>sifat</a:t>
            </a:r>
            <a:r>
              <a:rPr lang="en-US" dirty="0" smtClean="0"/>
              <a:t> integral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9847"/>
            <a:ext cx="8458200" cy="153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ubtitle 3"/>
          <p:cNvSpPr>
            <a:spLocks noGrp="1"/>
          </p:cNvSpPr>
          <p:nvPr>
            <p:ph sz="quarter" idx="1"/>
          </p:nvPr>
        </p:nvSpPr>
        <p:spPr>
          <a:xfrm>
            <a:off x="612648" y="3429000"/>
            <a:ext cx="8153400" cy="2667000"/>
          </a:xfrm>
        </p:spPr>
        <p:txBody>
          <a:bodyPr/>
          <a:lstStyle/>
          <a:p>
            <a:pPr algn="just"/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286240"/>
            <a:ext cx="628654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Sifat</a:t>
            </a:r>
            <a:r>
              <a:rPr lang="en-US" dirty="0" smtClean="0"/>
              <a:t> – </a:t>
            </a:r>
            <a:r>
              <a:rPr lang="en-US" dirty="0" err="1" smtClean="0"/>
              <a:t>sifat</a:t>
            </a:r>
            <a:r>
              <a:rPr lang="en-US" dirty="0" smtClean="0"/>
              <a:t> integral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6629400" cy="109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743200"/>
            <a:ext cx="2224087" cy="66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505200"/>
            <a:ext cx="2895600" cy="70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33400" y="4267200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4. ∫ 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 + 1) </a:t>
            </a:r>
            <a:r>
              <a:rPr lang="en-US" sz="2400" dirty="0" err="1" smtClean="0"/>
              <a:t>cos</a:t>
            </a:r>
            <a:r>
              <a:rPr lang="en-US" sz="2400" dirty="0" smtClean="0"/>
              <a:t> x </a:t>
            </a:r>
            <a:r>
              <a:rPr lang="en-US" sz="2400" dirty="0" err="1" smtClean="0"/>
              <a:t>dx</a:t>
            </a:r>
            <a:r>
              <a:rPr lang="en-US" sz="2400" dirty="0" smtClean="0"/>
              <a:t> =......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5. ∫ x(x + 3)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 </a:t>
            </a:r>
            <a:r>
              <a:rPr lang="en-US" sz="2400" smtClean="0"/>
              <a:t>dx=.....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6. 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∫</a:t>
            </a:r>
            <a:r>
              <a:rPr lang="el-GR" sz="2400" baseline="30000" dirty="0" smtClean="0"/>
              <a:t>π</a:t>
            </a:r>
            <a:r>
              <a:rPr lang="el-GR" sz="2400" dirty="0" smtClean="0"/>
              <a:t> </a:t>
            </a:r>
            <a:r>
              <a:rPr lang="en-US" sz="2400" dirty="0" smtClean="0"/>
              <a:t>x </a:t>
            </a:r>
            <a:r>
              <a:rPr lang="en-US" sz="2400" dirty="0" err="1" smtClean="0"/>
              <a:t>cos</a:t>
            </a:r>
            <a:r>
              <a:rPr lang="en-US" sz="2400" dirty="0" smtClean="0"/>
              <a:t> x </a:t>
            </a:r>
            <a:r>
              <a:rPr lang="en-US" sz="2400" dirty="0" err="1" smtClean="0"/>
              <a:t>dx</a:t>
            </a:r>
            <a:r>
              <a:rPr lang="en-US" sz="2400" dirty="0" smtClean="0"/>
              <a:t> = ....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Polinomial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penyebut</a:t>
            </a:r>
            <a:endParaRPr lang="en-GB" dirty="0" smtClean="0"/>
          </a:p>
          <a:p>
            <a:r>
              <a:rPr lang="en-GB" dirty="0" smtClean="0"/>
              <a:t>Integral </a:t>
            </a:r>
            <a:r>
              <a:rPr lang="en-GB" dirty="0" err="1" smtClean="0"/>
              <a:t>Parsial</a:t>
            </a:r>
            <a:endParaRPr lang="en-GB" dirty="0" smtClean="0"/>
          </a:p>
          <a:p>
            <a:r>
              <a:rPr lang="en-GB" dirty="0" err="1" smtClean="0"/>
              <a:t>Perumusan</a:t>
            </a:r>
            <a:r>
              <a:rPr lang="en-GB" dirty="0" smtClean="0"/>
              <a:t> Integral</a:t>
            </a:r>
            <a:endParaRPr lang="en-US" dirty="0" smtClean="0"/>
          </a:p>
          <a:p>
            <a:r>
              <a:rPr lang="en-GB" dirty="0" err="1" smtClean="0"/>
              <a:t>Hitung</a:t>
            </a:r>
            <a:r>
              <a:rPr lang="en-GB" dirty="0" smtClean="0"/>
              <a:t> </a:t>
            </a:r>
            <a:r>
              <a:rPr lang="en-GB" dirty="0" err="1" smtClean="0"/>
              <a:t>Integal</a:t>
            </a:r>
            <a:r>
              <a:rPr lang="en-GB" dirty="0" smtClean="0"/>
              <a:t> </a:t>
            </a:r>
            <a:r>
              <a:rPr lang="en-GB" dirty="0" err="1" smtClean="0"/>
              <a:t>Tentu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Polinomial</a:t>
            </a:r>
            <a:r>
              <a:rPr lang="en-US" sz="3200" b="1" dirty="0" smtClean="0"/>
              <a:t> Tingkat </a:t>
            </a:r>
            <a:r>
              <a:rPr lang="en-US" sz="3200" b="1" dirty="0" err="1" smtClean="0"/>
              <a:t>Pertama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Penyebut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184" y="1907287"/>
            <a:ext cx="8962616" cy="274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419600"/>
            <a:ext cx="8461248" cy="167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u="sng" dirty="0" err="1" smtClean="0"/>
              <a:t>Contoh</a:t>
            </a:r>
            <a:endParaRPr lang="en-US" sz="2000" u="sng" dirty="0" smtClean="0"/>
          </a:p>
          <a:p>
            <a:pPr>
              <a:buNone/>
            </a:pPr>
            <a:r>
              <a:rPr lang="en-US" sz="2000" dirty="0" err="1" smtClean="0"/>
              <a:t>Carilah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: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76400"/>
            <a:ext cx="8660839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14600" y="4724400"/>
          <a:ext cx="1524000" cy="1962150"/>
        </p:xfrm>
        <a:graphic>
          <a:graphicData uri="http://schemas.openxmlformats.org/presentationml/2006/ole">
            <p:oleObj spid="_x0000_s3075" name="Equation" r:id="rId4" imgW="1015920" imgH="1307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 </a:t>
            </a:r>
            <a:r>
              <a:rPr lang="en-US" dirty="0" err="1" smtClean="0"/>
              <a:t>Parsial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153400" cy="2209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dimisalkan</a:t>
            </a:r>
            <a:r>
              <a:rPr lang="en-US" sz="2400" dirty="0" smtClean="0"/>
              <a:t> u = f(x), v = g(x)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diferensialnya</a:t>
            </a:r>
            <a:r>
              <a:rPr lang="en-US" sz="2400" dirty="0" smtClean="0"/>
              <a:t> du =f’(x) </a:t>
            </a:r>
            <a:r>
              <a:rPr lang="en-US" sz="2400" dirty="0" err="1" smtClean="0"/>
              <a:t>dx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dv</a:t>
            </a:r>
            <a:r>
              <a:rPr lang="en-US" sz="2400" dirty="0" smtClean="0"/>
              <a:t> = g’(x), </a:t>
            </a:r>
            <a:r>
              <a:rPr lang="en-US" sz="2400" dirty="0" err="1" smtClean="0"/>
              <a:t>maka</a:t>
            </a:r>
            <a:r>
              <a:rPr lang="en-US" sz="2400" dirty="0" smtClean="0"/>
              <a:t> integral </a:t>
            </a:r>
            <a:r>
              <a:rPr lang="en-US" sz="2400" dirty="0" err="1" smtClean="0"/>
              <a:t>parsial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>
              <a:buNone/>
            </a:pP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:</a:t>
            </a:r>
          </a:p>
          <a:p>
            <a:pPr algn="just">
              <a:buNone/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57400" y="2667000"/>
          <a:ext cx="5257800" cy="561513"/>
        </p:xfrm>
        <a:graphic>
          <a:graphicData uri="http://schemas.openxmlformats.org/presentationml/2006/ole">
            <p:oleObj spid="_x0000_s19458" name="Equation" r:id="rId3" imgW="2616120" imgH="27936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286000" y="4038600"/>
          <a:ext cx="2679927" cy="685800"/>
        </p:xfrm>
        <a:graphic>
          <a:graphicData uri="http://schemas.openxmlformats.org/presentationml/2006/ole">
            <p:oleObj spid="_x0000_s19459" name="Equation" r:id="rId4" imgW="10918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Integral </a:t>
            </a:r>
            <a:r>
              <a:rPr lang="en-US" dirty="0" err="1" smtClean="0"/>
              <a:t>Parsial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5195888" cy="244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u="sng" dirty="0" err="1" smtClean="0"/>
              <a:t>Pembahasan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153400" cy="4495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352" y="1174376"/>
            <a:ext cx="2514600" cy="103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552" y="2159122"/>
            <a:ext cx="7620000" cy="226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552" y="4343400"/>
            <a:ext cx="1752600" cy="74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5552" y="5029200"/>
            <a:ext cx="3585099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>
          <a:xfrm rot="5400000">
            <a:off x="2400300" y="5218906"/>
            <a:ext cx="2971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68147" y="5943600"/>
            <a:ext cx="461865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14800" y="5715000"/>
            <a:ext cx="2286000" cy="261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38600" y="3810000"/>
            <a:ext cx="501275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00200"/>
            <a:ext cx="5010150" cy="4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733800"/>
            <a:ext cx="490467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&amp; </a:t>
            </a:r>
            <a:r>
              <a:rPr lang="en-US" dirty="0" err="1" smtClean="0">
                <a:hlinkClick r:id="rId2" action="ppaction://hlinkfile"/>
              </a:rPr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I </a:t>
            </a:r>
            <a:r>
              <a:rPr lang="en-US" dirty="0" err="1" smtClean="0"/>
              <a:t>dan</a:t>
            </a:r>
            <a:r>
              <a:rPr lang="en-US" dirty="0" smtClean="0"/>
              <a:t> II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133600"/>
            <a:ext cx="4495800" cy="3404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362</TotalTime>
  <Words>156</Words>
  <Application>Microsoft Office PowerPoint</Application>
  <PresentationFormat>On-screen Show (4:3)</PresentationFormat>
  <Paragraphs>45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Median</vt:lpstr>
      <vt:lpstr>Equation</vt:lpstr>
      <vt:lpstr>Integral Tentu</vt:lpstr>
      <vt:lpstr>Agenda</vt:lpstr>
      <vt:lpstr>Polinomial Tingkat Pertama Pada Penyebut </vt:lpstr>
      <vt:lpstr>Contoh</vt:lpstr>
      <vt:lpstr>Integral Parsial</vt:lpstr>
      <vt:lpstr>Contoh Integral Parsial</vt:lpstr>
      <vt:lpstr>Pembahasan</vt:lpstr>
      <vt:lpstr>Pembahasan</vt:lpstr>
      <vt:lpstr>Contoh &amp; Latihan</vt:lpstr>
      <vt:lpstr>Integral Tentu</vt:lpstr>
      <vt:lpstr>Contoh</vt:lpstr>
      <vt:lpstr>Contoh</vt:lpstr>
      <vt:lpstr>Contoh</vt:lpstr>
      <vt:lpstr>Sifat – sifat integral tertentu</vt:lpstr>
      <vt:lpstr>Sifat – sifat integral tertentu</vt:lpstr>
      <vt:lpstr>Sifat – sifat integral tertentu</vt:lpstr>
      <vt:lpstr>Latihan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Integral Tentu</dc:title>
  <dc:creator>ismail - [2010]</dc:creator>
  <cp:lastModifiedBy>ismail - [2010]</cp:lastModifiedBy>
  <cp:revision>31</cp:revision>
  <dcterms:created xsi:type="dcterms:W3CDTF">2015-11-27T03:50:58Z</dcterms:created>
  <dcterms:modified xsi:type="dcterms:W3CDTF">2015-12-08T06:03:35Z</dcterms:modified>
</cp:coreProperties>
</file>