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19" autoAdjust="0"/>
    <p:restoredTop sz="94660"/>
  </p:normalViewPr>
  <p:slideViewPr>
    <p:cSldViewPr snapToGrid="0">
      <p:cViewPr>
        <p:scale>
          <a:sx n="66" d="100"/>
          <a:sy n="66" d="100"/>
        </p:scale>
        <p:origin x="41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07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781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078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68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46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176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71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768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02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374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279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12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Penerapan</a:t>
            </a:r>
            <a:r>
              <a:rPr lang="en-US" dirty="0" smtClean="0"/>
              <a:t> Integral </a:t>
            </a:r>
            <a:r>
              <a:rPr lang="en-US" dirty="0" err="1" smtClean="0"/>
              <a:t>Tertentu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err="1" smtClean="0"/>
              <a:t>Riri</a:t>
            </a:r>
            <a:r>
              <a:rPr lang="en-US" dirty="0" smtClean="0"/>
              <a:t> </a:t>
            </a:r>
            <a:r>
              <a:rPr lang="en-US" dirty="0" err="1" smtClean="0"/>
              <a:t>Irawati</a:t>
            </a:r>
            <a:r>
              <a:rPr lang="en-US" dirty="0" smtClean="0"/>
              <a:t>, </a:t>
            </a:r>
            <a:r>
              <a:rPr lang="en-US" dirty="0" err="1" smtClean="0"/>
              <a:t>m.Kom</a:t>
            </a:r>
            <a:endParaRPr lang="en-US" dirty="0" smtClean="0"/>
          </a:p>
          <a:p>
            <a:pPr algn="r"/>
            <a:r>
              <a:rPr lang="en-US" dirty="0" err="1" smtClean="0"/>
              <a:t>Kalkulus</a:t>
            </a:r>
            <a:r>
              <a:rPr lang="en-US" dirty="0" smtClean="0"/>
              <a:t> I – 3 </a:t>
            </a:r>
            <a:r>
              <a:rPr lang="en-US" dirty="0" err="1" smtClean="0"/>
              <a:t>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07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(1)</a:t>
            </a:r>
            <a:br>
              <a:rPr lang="en-US" b="1" dirty="0"/>
            </a:br>
            <a:r>
              <a:rPr lang="en-US" b="1" dirty="0" err="1"/>
              <a:t>Menghitung</a:t>
            </a:r>
            <a:r>
              <a:rPr lang="en-US" b="1" dirty="0"/>
              <a:t> </a:t>
            </a:r>
            <a:r>
              <a:rPr lang="en-US" b="1" dirty="0" err="1"/>
              <a:t>luas</a:t>
            </a:r>
            <a:r>
              <a:rPr lang="en-US" b="1" dirty="0"/>
              <a:t> </a:t>
            </a:r>
            <a:r>
              <a:rPr lang="en-US" b="1" dirty="0" err="1"/>
              <a:t>daerah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/>
              <a:t>kurva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D.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dibatasi</a:t>
            </a:r>
            <a:r>
              <a:rPr lang="en-US" dirty="0"/>
              <a:t> </a:t>
            </a:r>
            <a:r>
              <a:rPr lang="en-US" dirty="0" err="1" smtClean="0"/>
              <a:t>garis-kuadrat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kuadrat-kuadrat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marL="0" lvl="0" indent="0">
              <a:buNone/>
            </a:pPr>
            <a:r>
              <a:rPr lang="en-US" dirty="0" err="1"/>
              <a:t>Hitunglah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/>
              <a:t>dibatasi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y = x</a:t>
            </a:r>
            <a:r>
              <a:rPr lang="en-US" baseline="30000" dirty="0"/>
              <a:t> 2</a:t>
            </a:r>
            <a:r>
              <a:rPr lang="en-US" dirty="0"/>
              <a:t> – 2x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y = 2x!</a:t>
            </a:r>
          </a:p>
          <a:p>
            <a:pPr marL="0" indent="0">
              <a:buNone/>
            </a:pPr>
            <a:r>
              <a:rPr lang="en-US" dirty="0" err="1"/>
              <a:t>Jika</a:t>
            </a:r>
            <a:r>
              <a:rPr lang="en-US" dirty="0"/>
              <a:t> f(x) = (x – 2)</a:t>
            </a:r>
            <a:r>
              <a:rPr lang="en-US" baseline="30000" dirty="0"/>
              <a:t>2</a:t>
            </a:r>
            <a:r>
              <a:rPr lang="en-US" dirty="0"/>
              <a:t> – 4 </a:t>
            </a:r>
            <a:r>
              <a:rPr lang="en-US" dirty="0" err="1"/>
              <a:t>dan</a:t>
            </a:r>
            <a:r>
              <a:rPr lang="en-US" dirty="0"/>
              <a:t> g(x) = -f(x),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/>
              <a:t>dibatasi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f </a:t>
            </a:r>
            <a:r>
              <a:rPr lang="en-US" dirty="0" err="1"/>
              <a:t>dan</a:t>
            </a:r>
            <a:r>
              <a:rPr lang="en-US" dirty="0"/>
              <a:t> g </a:t>
            </a:r>
            <a:r>
              <a:rPr lang="en-US" dirty="0" err="1"/>
              <a:t>adalah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5090" y="1883819"/>
            <a:ext cx="4977130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61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(2)</a:t>
            </a:r>
            <a:br>
              <a:rPr lang="en-US" dirty="0" smtClean="0"/>
            </a:br>
            <a:r>
              <a:rPr lang="en-US" dirty="0" err="1" smtClean="0"/>
              <a:t>Menghitung</a:t>
            </a:r>
            <a:r>
              <a:rPr lang="en-US" dirty="0" smtClean="0"/>
              <a:t> Volume Benda </a:t>
            </a:r>
            <a:r>
              <a:rPr lang="en-US" dirty="0" err="1" smtClean="0"/>
              <a:t>Putar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A. </a:t>
            </a:r>
            <a:r>
              <a:rPr lang="en-US" dirty="0" err="1" smtClean="0"/>
              <a:t>Diputar</a:t>
            </a:r>
            <a:r>
              <a:rPr lang="en-US" dirty="0" smtClean="0"/>
              <a:t> </a:t>
            </a:r>
            <a:r>
              <a:rPr lang="en-US" dirty="0" err="1"/>
              <a:t>M</a:t>
            </a:r>
            <a:r>
              <a:rPr lang="en-US" dirty="0" err="1" smtClean="0"/>
              <a:t>engelilingi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 x</a:t>
            </a:r>
          </a:p>
          <a:p>
            <a:pPr marL="285750" lvl="1" indent="-28575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/>
              <a:t>dibatasi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y = f(x), </a:t>
            </a:r>
            <a:r>
              <a:rPr lang="en-US" dirty="0" err="1"/>
              <a:t>sumbu</a:t>
            </a:r>
            <a:r>
              <a:rPr lang="en-US" dirty="0"/>
              <a:t> </a:t>
            </a:r>
            <a:r>
              <a:rPr lang="en-US" dirty="0" smtClean="0"/>
              <a:t>x,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garis-garis</a:t>
            </a:r>
            <a:r>
              <a:rPr lang="en-US" dirty="0"/>
              <a:t> x = a </a:t>
            </a:r>
            <a:r>
              <a:rPr lang="en-US" dirty="0" err="1"/>
              <a:t>dan</a:t>
            </a:r>
            <a:r>
              <a:rPr lang="en-US" dirty="0"/>
              <a:t> x = b (a &lt; b) </a:t>
            </a:r>
            <a:r>
              <a:rPr lang="en-US" dirty="0" err="1"/>
              <a:t>diputar</a:t>
            </a:r>
            <a:r>
              <a:rPr lang="en-US" dirty="0"/>
              <a:t> </a:t>
            </a:r>
            <a:r>
              <a:rPr lang="en-US" dirty="0" err="1"/>
              <a:t>sejauh</a:t>
            </a:r>
            <a:r>
              <a:rPr lang="en-US" dirty="0"/>
              <a:t> 360</a:t>
            </a:r>
            <a:r>
              <a:rPr lang="en-US" baseline="30000" dirty="0"/>
              <a:t>o</a:t>
            </a:r>
            <a:r>
              <a:rPr lang="en-US" dirty="0"/>
              <a:t> </a:t>
            </a:r>
            <a:r>
              <a:rPr lang="en-US" dirty="0" err="1"/>
              <a:t>mengelilingi</a:t>
            </a:r>
            <a:r>
              <a:rPr lang="en-US" dirty="0"/>
              <a:t> </a:t>
            </a:r>
            <a:r>
              <a:rPr lang="en-US" dirty="0" err="1"/>
              <a:t>sumbu</a:t>
            </a:r>
            <a:r>
              <a:rPr lang="en-US" dirty="0"/>
              <a:t> </a:t>
            </a:r>
            <a:r>
              <a:rPr lang="en-US" dirty="0" smtClean="0"/>
              <a:t>x, </a:t>
            </a:r>
            <a:r>
              <a:rPr lang="en-US" dirty="0" err="1"/>
              <a:t>maka</a:t>
            </a:r>
            <a:r>
              <a:rPr lang="en-US" dirty="0"/>
              <a:t> volume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putar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285750" lvl="1" indent="-28575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en-US" sz="1200" dirty="0"/>
          </a:p>
          <a:p>
            <a:pPr marL="285750" lvl="1" indent="-28575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en-US" sz="1200" dirty="0" smtClean="0"/>
          </a:p>
          <a:p>
            <a:pPr marL="285750" lvl="1" indent="-28575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200" dirty="0" err="1" smtClean="0"/>
              <a:t>ilustrasinya</a:t>
            </a:r>
            <a:r>
              <a:rPr lang="en-US" sz="1200" dirty="0" smtClean="0"/>
              <a:t> </a:t>
            </a:r>
            <a:r>
              <a:rPr lang="en-US" sz="1200" dirty="0"/>
              <a:t>:</a:t>
            </a:r>
            <a:endParaRPr lang="en-US" sz="1200" dirty="0"/>
          </a:p>
          <a:p>
            <a:pPr marL="285750" lvl="1" indent="-28575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en-US" sz="1200" dirty="0" smtClean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8247" y="3791824"/>
            <a:ext cx="4841875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2"/>
              <p:cNvSpPr>
                <a:spLocks noChangeArrowheads="1"/>
              </p:cNvSpPr>
              <p:nvPr/>
            </p:nvSpPr>
            <p:spPr bwMode="auto">
              <a:xfrm>
                <a:off x="5887407" y="3285400"/>
                <a:ext cx="3770160" cy="73727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ts val="800"/>
                  </a:spcAft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V = π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i="1"/>
                        </m:ctrlPr>
                      </m:naryPr>
                      <m:sub>
                        <m:r>
                          <a:rPr lang="en-US" i="1"/>
                          <m:t>𝑎</m:t>
                        </m:r>
                      </m:sub>
                      <m:sup>
                        <m:r>
                          <a:rPr lang="en-US" i="1"/>
                          <m:t>𝑏</m:t>
                        </m:r>
                      </m:sup>
                      <m:e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𝑦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</m:e>
                    </m:nary>
                    <m:r>
                      <a:rPr lang="en-US" i="1"/>
                      <m:t>𝑑𝑥</m:t>
                    </m:r>
                    <m:r>
                      <a:rPr lang="en-US" i="1"/>
                      <m:t>= </m:t>
                    </m:r>
                    <m:r>
                      <a:rPr lang="en-US" i="1"/>
                      <m:t>𝜋</m:t>
                    </m:r>
                    <m:nary>
                      <m:naryPr>
                        <m:limLoc m:val="undOvr"/>
                        <m:ctrlPr>
                          <a:rPr lang="en-US" i="1"/>
                        </m:ctrlPr>
                      </m:naryPr>
                      <m:sub>
                        <m:r>
                          <a:rPr lang="en-US" i="1"/>
                          <m:t>𝑎</m:t>
                        </m:r>
                      </m:sub>
                      <m:sup>
                        <m:r>
                          <a:rPr lang="en-US" i="1"/>
                          <m:t>𝑏</m:t>
                        </m:r>
                      </m:sup>
                      <m:e>
                        <m:r>
                          <a:rPr lang="en-US" i="1"/>
                          <m:t>{</m:t>
                        </m:r>
                        <m:r>
                          <a:rPr lang="en-US" i="1"/>
                          <m:t>𝑓</m:t>
                        </m:r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𝑥</m:t>
                            </m:r>
                          </m:e>
                        </m:d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}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  <m:r>
                          <a:rPr lang="en-US" i="1"/>
                          <m:t>𝑑𝑥</m:t>
                        </m:r>
                      </m:e>
                    </m:nary>
                  </m:oMath>
                </a14:m>
                <a:endParaRPr lang="en-US" dirty="0"/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87407" y="3285400"/>
                <a:ext cx="3770160" cy="737274"/>
              </a:xfrm>
              <a:prstGeom prst="rect">
                <a:avLst/>
              </a:prstGeom>
              <a:blipFill rotWithShape="0">
                <a:blip r:embed="rId3"/>
                <a:stretch>
                  <a:fillRect t="-63415" b="-70732"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934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Tentukan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daerah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dibatasai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f(x) = 4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x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sumbu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diputar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mengelilingi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sumbu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sejauh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360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marL="0" indent="0">
              <a:lnSpc>
                <a:spcPct val="150000"/>
              </a:lnSpc>
              <a:buNone/>
            </a:pPr>
            <a:endParaRPr lang="en-US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8351" y="2905620"/>
            <a:ext cx="3038475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38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(2)</a:t>
            </a:r>
            <a:br>
              <a:rPr lang="en-US" dirty="0"/>
            </a:br>
            <a:r>
              <a:rPr lang="en-US" dirty="0" err="1"/>
              <a:t>Menghitung</a:t>
            </a:r>
            <a:r>
              <a:rPr lang="en-US" dirty="0"/>
              <a:t> Volume Benda </a:t>
            </a:r>
            <a:r>
              <a:rPr lang="en-US" dirty="0" err="1"/>
              <a:t>Putar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0812" y="394208"/>
            <a:ext cx="7315200" cy="512064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daerah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dibatasi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f(x)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g(x),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garis-garis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b (a &lt; b)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diputar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sejauh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360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mengelilingi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sumbu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volume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1912" y="1890304"/>
            <a:ext cx="4953000" cy="1257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1768" y="3424428"/>
            <a:ext cx="4600575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82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/>
              <a:t>1. </a:t>
            </a:r>
            <a:r>
              <a:rPr lang="en-US" dirty="0" err="1"/>
              <a:t>Hitunglah</a:t>
            </a:r>
            <a:r>
              <a:rPr lang="en-US" dirty="0"/>
              <a:t> volume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putar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/>
              <a:t>dibatasi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y = x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x + y = 2 </a:t>
            </a:r>
            <a:r>
              <a:rPr lang="en-US" dirty="0" err="1"/>
              <a:t>diputar</a:t>
            </a:r>
            <a:r>
              <a:rPr lang="en-US" dirty="0"/>
              <a:t> </a:t>
            </a:r>
            <a:r>
              <a:rPr lang="en-US" dirty="0" err="1"/>
              <a:t>mengelilingi</a:t>
            </a:r>
            <a:r>
              <a:rPr lang="en-US" dirty="0"/>
              <a:t> </a:t>
            </a:r>
            <a:r>
              <a:rPr lang="en-US" dirty="0" err="1"/>
              <a:t>sumbu</a:t>
            </a:r>
            <a:r>
              <a:rPr lang="en-US" dirty="0"/>
              <a:t> </a:t>
            </a:r>
            <a:r>
              <a:rPr lang="en-US" dirty="0" smtClean="0"/>
              <a:t>x </a:t>
            </a:r>
            <a:r>
              <a:rPr lang="en-US" dirty="0" err="1"/>
              <a:t>sejauh</a:t>
            </a:r>
            <a:r>
              <a:rPr lang="en-US" dirty="0"/>
              <a:t> </a:t>
            </a:r>
            <a:r>
              <a:rPr lang="en-US" dirty="0" smtClean="0"/>
              <a:t>360</a:t>
            </a:r>
            <a:r>
              <a:rPr lang="en-US" baseline="30000" dirty="0" smtClean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0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(2)</a:t>
            </a:r>
            <a:br>
              <a:rPr lang="en-US" dirty="0"/>
            </a:br>
            <a:r>
              <a:rPr lang="en-US" dirty="0" err="1"/>
              <a:t>Menghitung</a:t>
            </a:r>
            <a:r>
              <a:rPr lang="en-US" dirty="0"/>
              <a:t> Volume Benda </a:t>
            </a:r>
            <a:r>
              <a:rPr lang="en-US" dirty="0" err="1"/>
              <a:t>Putar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C. </a:t>
            </a:r>
            <a:r>
              <a:rPr lang="en-US" b="1" dirty="0" err="1"/>
              <a:t>Diputar</a:t>
            </a:r>
            <a:r>
              <a:rPr lang="en-US" b="1" dirty="0"/>
              <a:t> </a:t>
            </a:r>
            <a:r>
              <a:rPr lang="en-US" b="1" dirty="0" err="1"/>
              <a:t>mengelilingi</a:t>
            </a:r>
            <a:r>
              <a:rPr lang="en-US" b="1" dirty="0"/>
              <a:t> </a:t>
            </a:r>
            <a:r>
              <a:rPr lang="en-US" b="1" dirty="0" err="1"/>
              <a:t>Sumbu</a:t>
            </a:r>
            <a:r>
              <a:rPr lang="en-US" b="1" dirty="0"/>
              <a:t> </a:t>
            </a:r>
            <a:r>
              <a:rPr lang="en-US" b="1" dirty="0" smtClean="0"/>
              <a:t>Y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/>
              <a:t>dibatasi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x = f(y), </a:t>
            </a:r>
            <a:r>
              <a:rPr lang="en-US" dirty="0" err="1"/>
              <a:t>sumbu</a:t>
            </a:r>
            <a:r>
              <a:rPr lang="en-US" dirty="0"/>
              <a:t> Y,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garis-garis</a:t>
            </a:r>
            <a:r>
              <a:rPr lang="en-US" dirty="0"/>
              <a:t> y = a </a:t>
            </a:r>
            <a:r>
              <a:rPr lang="en-US" dirty="0" err="1"/>
              <a:t>dan</a:t>
            </a:r>
            <a:r>
              <a:rPr lang="en-US" dirty="0"/>
              <a:t> y = b (a &lt; b) </a:t>
            </a:r>
            <a:r>
              <a:rPr lang="en-US" dirty="0" err="1"/>
              <a:t>diputar</a:t>
            </a:r>
            <a:r>
              <a:rPr lang="en-US" dirty="0"/>
              <a:t> </a:t>
            </a:r>
            <a:r>
              <a:rPr lang="en-US" dirty="0" err="1"/>
              <a:t>sejauh</a:t>
            </a:r>
            <a:r>
              <a:rPr lang="en-US" dirty="0"/>
              <a:t> 360</a:t>
            </a:r>
            <a:r>
              <a:rPr lang="en-US" baseline="30000" dirty="0"/>
              <a:t>o</a:t>
            </a:r>
            <a:r>
              <a:rPr lang="en-US" dirty="0"/>
              <a:t> </a:t>
            </a:r>
            <a:r>
              <a:rPr lang="en-US" dirty="0" err="1"/>
              <a:t>mengelilingi</a:t>
            </a:r>
            <a:r>
              <a:rPr lang="en-US" dirty="0"/>
              <a:t> </a:t>
            </a:r>
            <a:r>
              <a:rPr lang="en-US" dirty="0" err="1"/>
              <a:t>sumbu</a:t>
            </a:r>
            <a:r>
              <a:rPr lang="en-US" dirty="0"/>
              <a:t> Y, </a:t>
            </a:r>
            <a:r>
              <a:rPr lang="en-US" dirty="0" err="1"/>
              <a:t>maka</a:t>
            </a:r>
            <a:r>
              <a:rPr lang="en-US" dirty="0"/>
              <a:t> volume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putar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  <a:endParaRPr lang="en-US" b="1" dirty="0"/>
          </a:p>
          <a:p>
            <a:pPr marL="0" lvl="0" indent="0">
              <a:lnSpc>
                <a:spcPct val="150000"/>
              </a:lnSpc>
              <a:buNone/>
            </a:pPr>
            <a:endParaRPr lang="en-US" b="1" i="1" dirty="0" smtClean="0"/>
          </a:p>
          <a:p>
            <a:pPr marL="0" lvl="0" indent="0">
              <a:buNone/>
            </a:pPr>
            <a:endParaRPr lang="en-US" b="1" i="1" dirty="0"/>
          </a:p>
          <a:p>
            <a:pPr marL="0" lvl="0" indent="0">
              <a:buNone/>
            </a:pPr>
            <a:r>
              <a:rPr lang="en-US" b="1" dirty="0" err="1" smtClean="0"/>
              <a:t>Ilustrasi</a:t>
            </a:r>
            <a:r>
              <a:rPr lang="en-US" b="1" dirty="0" smtClean="0"/>
              <a:t> :</a:t>
            </a:r>
          </a:p>
          <a:p>
            <a:pPr marL="0" lv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7568" y="3211829"/>
            <a:ext cx="4166784" cy="82549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85192" y="4126865"/>
            <a:ext cx="2781935" cy="2731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370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dirty="0" smtClean="0"/>
              <a:t>Daerah </a:t>
            </a:r>
            <a:r>
              <a:rPr lang="en-US" dirty="0"/>
              <a:t>yang </a:t>
            </a:r>
            <a:r>
              <a:rPr lang="en-US" dirty="0" err="1"/>
              <a:t>dibatasi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x = 1, x = 3, y = 2, y = 5, </a:t>
            </a:r>
            <a:r>
              <a:rPr lang="en-US" dirty="0" err="1"/>
              <a:t>diputar</a:t>
            </a:r>
            <a:r>
              <a:rPr lang="en-US" dirty="0"/>
              <a:t> </a:t>
            </a:r>
            <a:r>
              <a:rPr lang="en-US" dirty="0" err="1"/>
              <a:t>mengelilingi</a:t>
            </a:r>
            <a:r>
              <a:rPr lang="en-US" dirty="0"/>
              <a:t> </a:t>
            </a:r>
            <a:r>
              <a:rPr lang="en-US" dirty="0" err="1"/>
              <a:t>sumbu</a:t>
            </a:r>
            <a:r>
              <a:rPr lang="en-US" dirty="0"/>
              <a:t> Y </a:t>
            </a:r>
            <a:r>
              <a:rPr lang="en-US" dirty="0" err="1"/>
              <a:t>sejauh</a:t>
            </a:r>
            <a:r>
              <a:rPr lang="en-US" dirty="0"/>
              <a:t> 360</a:t>
            </a:r>
            <a:r>
              <a:rPr lang="en-US" baseline="30000" dirty="0"/>
              <a:t>o</a:t>
            </a:r>
            <a:r>
              <a:rPr lang="en-US" dirty="0"/>
              <a:t>. Volume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...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endParaRPr lang="en-US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endParaRPr lang="en-US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959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(2)</a:t>
            </a:r>
            <a:br>
              <a:rPr lang="en-US" dirty="0"/>
            </a:br>
            <a:r>
              <a:rPr lang="en-US" dirty="0" err="1"/>
              <a:t>Menghitung</a:t>
            </a:r>
            <a:r>
              <a:rPr lang="en-US" dirty="0"/>
              <a:t> Volume Benda </a:t>
            </a:r>
            <a:r>
              <a:rPr lang="en-US" dirty="0" err="1"/>
              <a:t>Putar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7039" y="123879"/>
            <a:ext cx="7315200" cy="5120640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US" dirty="0" smtClean="0"/>
              <a:t>D.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/>
              <a:t>dibatasi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x</a:t>
            </a:r>
            <a:r>
              <a:rPr lang="en-US" baseline="-25000" dirty="0"/>
              <a:t> 1</a:t>
            </a:r>
            <a:r>
              <a:rPr lang="en-US" dirty="0"/>
              <a:t> = f(y) </a:t>
            </a:r>
            <a:r>
              <a:rPr lang="en-US" dirty="0" err="1"/>
              <a:t>dan</a:t>
            </a:r>
            <a:r>
              <a:rPr lang="en-US" dirty="0"/>
              <a:t> x</a:t>
            </a:r>
            <a:r>
              <a:rPr lang="en-US" baseline="-25000" dirty="0"/>
              <a:t> 2</a:t>
            </a:r>
            <a:r>
              <a:rPr lang="en-US" dirty="0"/>
              <a:t> = g(y),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garis-garis</a:t>
            </a:r>
            <a:r>
              <a:rPr lang="en-US" dirty="0"/>
              <a:t> y = a </a:t>
            </a:r>
            <a:r>
              <a:rPr lang="en-US" dirty="0" err="1"/>
              <a:t>dan</a:t>
            </a:r>
            <a:r>
              <a:rPr lang="en-US" dirty="0"/>
              <a:t> y = b (a &lt; b) </a:t>
            </a:r>
            <a:r>
              <a:rPr lang="en-US" dirty="0" err="1"/>
              <a:t>diputar</a:t>
            </a:r>
            <a:r>
              <a:rPr lang="en-US" dirty="0"/>
              <a:t> </a:t>
            </a:r>
            <a:r>
              <a:rPr lang="en-US" dirty="0" err="1"/>
              <a:t>sejauh</a:t>
            </a:r>
            <a:r>
              <a:rPr lang="en-US" dirty="0"/>
              <a:t> 360</a:t>
            </a:r>
            <a:r>
              <a:rPr lang="en-US" baseline="30000" dirty="0"/>
              <a:t>o</a:t>
            </a:r>
            <a:r>
              <a:rPr lang="en-US" dirty="0"/>
              <a:t> </a:t>
            </a:r>
            <a:r>
              <a:rPr lang="en-US" dirty="0" err="1"/>
              <a:t>mengelilingi</a:t>
            </a:r>
            <a:r>
              <a:rPr lang="en-US" dirty="0"/>
              <a:t> </a:t>
            </a:r>
            <a:r>
              <a:rPr lang="en-US" dirty="0" err="1"/>
              <a:t>sumbu</a:t>
            </a:r>
            <a:r>
              <a:rPr lang="en-US" dirty="0"/>
              <a:t> Y </a:t>
            </a:r>
            <a:r>
              <a:rPr lang="en-US" dirty="0" err="1"/>
              <a:t>maka</a:t>
            </a:r>
            <a:r>
              <a:rPr lang="en-US" dirty="0"/>
              <a:t> volume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putar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 err="1" smtClean="0"/>
              <a:t>Ilustrasinya</a:t>
            </a:r>
            <a:r>
              <a:rPr lang="en-US" dirty="0" smtClean="0"/>
              <a:t> :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9587" y="1891129"/>
            <a:ext cx="4772025" cy="126682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9271" y="3362786"/>
            <a:ext cx="2921000" cy="3124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003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lnSpc>
                <a:spcPct val="150000"/>
              </a:lnSpc>
              <a:buAutoNum type="arabicPeriod"/>
            </a:pPr>
            <a:r>
              <a:rPr lang="en-US" dirty="0" smtClean="0"/>
              <a:t>Volume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putar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y</a:t>
            </a:r>
            <a:r>
              <a:rPr lang="en-US" baseline="30000" dirty="0"/>
              <a:t>2</a:t>
            </a:r>
            <a:r>
              <a:rPr lang="en-US" dirty="0"/>
              <a:t> = 4x </a:t>
            </a:r>
            <a:r>
              <a:rPr lang="en-US" dirty="0" err="1"/>
              <a:t>dan</a:t>
            </a:r>
            <a:r>
              <a:rPr lang="en-US" dirty="0"/>
              <a:t> y = x </a:t>
            </a:r>
            <a:r>
              <a:rPr lang="en-US" dirty="0" err="1"/>
              <a:t>diputar</a:t>
            </a:r>
            <a:r>
              <a:rPr lang="en-US" dirty="0"/>
              <a:t> </a:t>
            </a:r>
            <a:r>
              <a:rPr lang="en-US" dirty="0" err="1"/>
              <a:t>mengelilingi</a:t>
            </a:r>
            <a:r>
              <a:rPr lang="en-US" dirty="0"/>
              <a:t> </a:t>
            </a:r>
            <a:r>
              <a:rPr lang="en-US" dirty="0" err="1"/>
              <a:t>sumbu</a:t>
            </a:r>
            <a:r>
              <a:rPr lang="en-US" dirty="0"/>
              <a:t> Y </a:t>
            </a:r>
            <a:r>
              <a:rPr lang="en-US" dirty="0" err="1"/>
              <a:t>adalah</a:t>
            </a:r>
            <a:r>
              <a:rPr lang="en-US" dirty="0" smtClean="0"/>
              <a:t>…</a:t>
            </a:r>
          </a:p>
          <a:p>
            <a:pPr marL="0" lvl="0" indent="0">
              <a:lnSpc>
                <a:spcPct val="150000"/>
              </a:lnSpc>
              <a:buNone/>
            </a:pPr>
            <a:endParaRPr lang="en-US" dirty="0"/>
          </a:p>
          <a:p>
            <a:pPr marL="0" lvl="0" indent="0">
              <a:lnSpc>
                <a:spcPct val="150000"/>
              </a:lnSpc>
              <a:buNone/>
            </a:pPr>
            <a:endParaRPr lang="en-US" dirty="0" smtClean="0"/>
          </a:p>
          <a:p>
            <a:pPr marL="0" lvl="0" indent="0">
              <a:lnSpc>
                <a:spcPct val="150000"/>
              </a:lnSpc>
              <a:buNone/>
            </a:pPr>
            <a:endParaRPr lang="en-US" dirty="0"/>
          </a:p>
          <a:p>
            <a:pPr marL="0" lvl="0" indent="0">
              <a:lnSpc>
                <a:spcPct val="150000"/>
              </a:lnSpc>
              <a:buNone/>
            </a:pPr>
            <a:endParaRPr lang="en-US" dirty="0" smtClean="0"/>
          </a:p>
          <a:p>
            <a:pPr marL="0" lvl="0" indent="0">
              <a:lnSpc>
                <a:spcPct val="150000"/>
              </a:lnSpc>
              <a:buNone/>
            </a:pP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07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59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Daerah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 smtClean="0"/>
              <a:t>Menghitung</a:t>
            </a:r>
            <a:r>
              <a:rPr lang="en-US" dirty="0" smtClean="0"/>
              <a:t> Volume Benda </a:t>
            </a:r>
            <a:r>
              <a:rPr lang="en-US" dirty="0" err="1" smtClean="0"/>
              <a:t>Putar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4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Penerapan</a:t>
            </a:r>
            <a:r>
              <a:rPr lang="en-US" dirty="0" smtClean="0"/>
              <a:t> Integral </a:t>
            </a:r>
            <a:r>
              <a:rPr lang="en-US" dirty="0" err="1" smtClean="0"/>
              <a:t>Tertentu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Integral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volume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putar</a:t>
            </a:r>
            <a:r>
              <a:rPr lang="en-US" dirty="0"/>
              <a:t>.</a:t>
            </a:r>
          </a:p>
          <a:p>
            <a:r>
              <a:rPr lang="en-US" dirty="0"/>
              <a:t>Tips 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Gambarlah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dulu</a:t>
            </a:r>
            <a:r>
              <a:rPr lang="en-US" dirty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perpotongan</a:t>
            </a:r>
            <a:r>
              <a:rPr lang="en-US" dirty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Hitunglah</a:t>
            </a:r>
            <a:r>
              <a:rPr lang="en-US" dirty="0"/>
              <a:t> </a:t>
            </a:r>
            <a:r>
              <a:rPr lang="en-US" dirty="0" err="1"/>
              <a:t>solusinya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/volume yang </a:t>
            </a:r>
            <a:r>
              <a:rPr lang="en-US" dirty="0" err="1"/>
              <a:t>sesuai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540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(1)</a:t>
            </a:r>
            <a:br>
              <a:rPr lang="en-US" b="1" dirty="0" smtClean="0"/>
            </a:br>
            <a:r>
              <a:rPr lang="en-US" b="1" dirty="0" err="1" smtClean="0"/>
              <a:t>Menghitung</a:t>
            </a:r>
            <a:r>
              <a:rPr lang="en-US" b="1" dirty="0" smtClean="0"/>
              <a:t> </a:t>
            </a:r>
            <a:r>
              <a:rPr lang="en-US" b="1" dirty="0" err="1"/>
              <a:t>luas</a:t>
            </a:r>
            <a:r>
              <a:rPr lang="en-US" b="1" dirty="0"/>
              <a:t> </a:t>
            </a:r>
            <a:r>
              <a:rPr lang="en-US" b="1" dirty="0" err="1"/>
              <a:t>daerah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/>
              <a:t>kurva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225467"/>
            <a:ext cx="7315200" cy="6475957"/>
          </a:xfrm>
        </p:spPr>
        <p:txBody>
          <a:bodyPr/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en-US" b="1" dirty="0" smtClean="0"/>
              <a:t>A. Daerah </a:t>
            </a:r>
            <a:r>
              <a:rPr lang="en-US" b="1" dirty="0" err="1"/>
              <a:t>diatas</a:t>
            </a:r>
            <a:r>
              <a:rPr lang="en-US" b="1" dirty="0"/>
              <a:t> </a:t>
            </a:r>
            <a:r>
              <a:rPr lang="en-US" b="1" dirty="0" err="1"/>
              <a:t>sumbu</a:t>
            </a:r>
            <a:r>
              <a:rPr lang="en-US" b="1" dirty="0"/>
              <a:t> </a:t>
            </a:r>
            <a:r>
              <a:rPr lang="en-US" b="1" dirty="0" smtClean="0"/>
              <a:t>x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dirty="0" err="1"/>
              <a:t>kurva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sumbu</a:t>
            </a:r>
            <a:r>
              <a:rPr lang="en-US" b="1" dirty="0"/>
              <a:t> </a:t>
            </a:r>
            <a:r>
              <a:rPr lang="en-US" b="1" dirty="0" smtClean="0"/>
              <a:t>x</a:t>
            </a:r>
            <a:endParaRPr lang="en-US" b="1" dirty="0"/>
          </a:p>
          <a:p>
            <a:pPr algn="just">
              <a:lnSpc>
                <a:spcPct val="150000"/>
              </a:lnSpc>
            </a:pPr>
            <a:r>
              <a:rPr lang="en-US" dirty="0" err="1"/>
              <a:t>Jika</a:t>
            </a:r>
            <a:r>
              <a:rPr lang="en-US" dirty="0"/>
              <a:t> f(x) &gt; </a:t>
            </a:r>
            <a:r>
              <a:rPr lang="en-US" dirty="0" smtClean="0"/>
              <a:t>0 </a:t>
            </a:r>
            <a:r>
              <a:rPr lang="en-US" dirty="0"/>
              <a:t>(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sb</a:t>
            </a:r>
            <a:r>
              <a:rPr lang="en-US" dirty="0"/>
              <a:t> x)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/>
              <a:t>dibatasi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f(x), </a:t>
            </a:r>
            <a:r>
              <a:rPr lang="en-US" dirty="0" err="1"/>
              <a:t>sb</a:t>
            </a:r>
            <a:r>
              <a:rPr lang="en-US" dirty="0"/>
              <a:t> x, </a:t>
            </a:r>
            <a:r>
              <a:rPr lang="en-US" dirty="0" err="1"/>
              <a:t>garis</a:t>
            </a:r>
            <a:r>
              <a:rPr lang="en-US" dirty="0"/>
              <a:t> x = a </a:t>
            </a:r>
            <a:r>
              <a:rPr lang="en-US" dirty="0" err="1"/>
              <a:t>dan</a:t>
            </a:r>
            <a:r>
              <a:rPr lang="en-US" dirty="0"/>
              <a:t> x = b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1523" y="2706283"/>
            <a:ext cx="3395345" cy="2372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3"/>
              <p:cNvSpPr>
                <a:spLocks noChangeArrowheads="1"/>
              </p:cNvSpPr>
              <p:nvPr/>
            </p:nvSpPr>
            <p:spPr bwMode="auto">
              <a:xfrm>
                <a:off x="8195735" y="2930810"/>
                <a:ext cx="1666875" cy="159861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Luas</a:t>
                </a: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r>
                  <a:rPr kumimoji="0" lang="en-US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daerah</a:t>
                </a: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r>
                  <a:rPr kumimoji="0" lang="en-US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yg</a:t>
                </a: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r>
                  <a:rPr kumimoji="0" lang="en-US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diarsir</a:t>
                </a: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:</a:t>
                </a:r>
              </a:p>
              <a:p>
                <a:pPr defTabSz="914400" eaLnBrk="0" fontAlgn="base" hangingPunct="0">
                  <a:spcBef>
                    <a:spcPct val="0"/>
                  </a:spcBef>
                  <a:spcAft>
                    <a:spcPts val="800"/>
                  </a:spcAft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L =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1600" dirty="0"/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95735" y="2930810"/>
                <a:ext cx="1666875" cy="1598612"/>
              </a:xfrm>
              <a:prstGeom prst="rect">
                <a:avLst/>
              </a:prstGeom>
              <a:blipFill rotWithShape="0">
                <a:blip r:embed="rId3"/>
                <a:stretch>
                  <a:fillRect l="-3623" t="-758" b="-6818"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931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28692" cy="4601183"/>
          </a:xfrm>
        </p:spPr>
        <p:txBody>
          <a:bodyPr/>
          <a:lstStyle/>
          <a:p>
            <a:pPr algn="ctr"/>
            <a:r>
              <a:rPr lang="en-US" dirty="0" err="1" smtClean="0"/>
              <a:t>Contoh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563671"/>
            <a:ext cx="7315200" cy="629432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Hitung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daerah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diarsir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dibawah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Hitunglah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daerah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dibatasi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= x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sumbu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3!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Tentukan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daerah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dibatasi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y = 3x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+ 4x + 1,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3!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6949" y="1222115"/>
            <a:ext cx="4509266" cy="2340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7039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(1)</a:t>
            </a:r>
            <a:br>
              <a:rPr lang="en-US" b="1" dirty="0"/>
            </a:br>
            <a:r>
              <a:rPr lang="en-US" b="1" dirty="0" err="1"/>
              <a:t>Menghitung</a:t>
            </a:r>
            <a:r>
              <a:rPr lang="en-US" b="1" dirty="0"/>
              <a:t> </a:t>
            </a:r>
            <a:r>
              <a:rPr lang="en-US" b="1" dirty="0" err="1"/>
              <a:t>luas</a:t>
            </a:r>
            <a:r>
              <a:rPr lang="en-US" b="1" dirty="0"/>
              <a:t> </a:t>
            </a:r>
            <a:r>
              <a:rPr lang="en-US" b="1" dirty="0" err="1"/>
              <a:t>daerah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/>
              <a:t>kurva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Daerah di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bawah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sumbu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kurva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sumbu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f(x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&lt; 0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dibawah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sumbu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daerah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dibatasi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f(x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sumbu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b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803" y="3106455"/>
            <a:ext cx="3910695" cy="2618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2"/>
              <p:cNvSpPr>
                <a:spLocks noChangeArrowheads="1"/>
              </p:cNvSpPr>
              <p:nvPr/>
            </p:nvSpPr>
            <p:spPr bwMode="auto">
              <a:xfrm>
                <a:off x="8397888" y="3795560"/>
                <a:ext cx="1690687" cy="17938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Luas</a:t>
                </a: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r>
                  <a:rPr kumimoji="0" lang="en-US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daerah</a:t>
                </a: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r>
                  <a:rPr kumimoji="0" lang="en-US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yg</a:t>
                </a: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r>
                  <a:rPr kumimoji="0" lang="en-US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diarsir</a:t>
                </a: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:</a:t>
                </a:r>
              </a:p>
              <a:p>
                <a:pPr lvl="0" defTabSz="914400" eaLnBrk="0" fontAlgn="base" hangingPunct="0">
                  <a:spcBef>
                    <a:spcPct val="0"/>
                  </a:spcBef>
                  <a:spcAft>
                    <a:spcPts val="800"/>
                  </a:spcAft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L = </a:t>
                </a:r>
                <a14:m>
                  <m:oMath xmlns:m="http://schemas.openxmlformats.org/officeDocument/2006/math">
                    <m:r>
                      <a:rPr lang="en-US" i="1"/>
                      <m:t>−</m:t>
                    </m:r>
                    <m:nary>
                      <m:naryPr>
                        <m:limLoc m:val="undOvr"/>
                        <m:ctrlPr>
                          <a:rPr lang="en-US" i="1"/>
                        </m:ctrlPr>
                      </m:naryPr>
                      <m:sub>
                        <m:r>
                          <a:rPr lang="en-US" i="1"/>
                          <m:t>𝑎</m:t>
                        </m:r>
                      </m:sub>
                      <m:sup>
                        <m:r>
                          <a:rPr lang="en-US" i="1"/>
                          <m:t>𝑏</m:t>
                        </m:r>
                      </m:sup>
                      <m:e>
                        <m:r>
                          <a:rPr lang="en-US" i="1"/>
                          <m:t>𝑓</m:t>
                        </m:r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𝑥</m:t>
                            </m:r>
                          </m:e>
                        </m:d>
                        <m:r>
                          <a:rPr lang="en-US" i="1"/>
                          <m:t>𝑑𝑥</m:t>
                        </m:r>
                      </m:e>
                    </m:nary>
                  </m:oMath>
                </a14:m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97888" y="3795560"/>
                <a:ext cx="1690687" cy="1793875"/>
              </a:xfrm>
              <a:prstGeom prst="rect">
                <a:avLst/>
              </a:prstGeom>
              <a:blipFill rotWithShape="0">
                <a:blip r:embed="rId3"/>
                <a:stretch>
                  <a:fillRect l="-1792" t="-676" b="-3716"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053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Tentukan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daerah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dibatasi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= x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16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-3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3!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Tentukan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daerah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dibatasi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= x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sumbu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x!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Tentukan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daerah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dibatasi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= x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sumbu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invertal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– 2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2!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11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(1)</a:t>
            </a:r>
            <a:br>
              <a:rPr lang="en-US" b="1" dirty="0"/>
            </a:br>
            <a:r>
              <a:rPr lang="en-US" b="1" dirty="0" err="1"/>
              <a:t>Menghitung</a:t>
            </a:r>
            <a:r>
              <a:rPr lang="en-US" b="1" dirty="0"/>
              <a:t> </a:t>
            </a:r>
            <a:r>
              <a:rPr lang="en-US" b="1" dirty="0" err="1"/>
              <a:t>luas</a:t>
            </a:r>
            <a:r>
              <a:rPr lang="en-US" b="1" dirty="0"/>
              <a:t> </a:t>
            </a:r>
            <a:r>
              <a:rPr lang="en-US" b="1" dirty="0" err="1"/>
              <a:t>daerah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/>
              <a:t>kurva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daerah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kurva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Daerah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dibatasi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f(x)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g(x)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interval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tertutup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ditentukan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f(x)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g(x)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9905" y="1971088"/>
            <a:ext cx="3726127" cy="251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2"/>
              <p:cNvSpPr>
                <a:spLocks noChangeArrowheads="1"/>
              </p:cNvSpPr>
              <p:nvPr/>
            </p:nvSpPr>
            <p:spPr bwMode="auto">
              <a:xfrm>
                <a:off x="8384831" y="2129599"/>
                <a:ext cx="2130838" cy="16908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Luas</a:t>
                </a: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r>
                  <a:rPr kumimoji="0" lang="en-US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daerah</a:t>
                </a: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r>
                  <a:rPr kumimoji="0" lang="en-US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yg</a:t>
                </a: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r>
                  <a:rPr kumimoji="0" lang="en-US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diarsir</a:t>
                </a: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:</a:t>
                </a:r>
              </a:p>
              <a:p>
                <a:pPr lvl="0" defTabSz="914400" eaLnBrk="0" fontAlgn="base" hangingPunct="0">
                  <a:spcBef>
                    <a:spcPct val="0"/>
                  </a:spcBef>
                  <a:spcAft>
                    <a:spcPts val="800"/>
                  </a:spcAft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L =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i="1"/>
                        </m:ctrlPr>
                      </m:naryPr>
                      <m:sub>
                        <m:r>
                          <a:rPr lang="en-US" i="1"/>
                          <m:t>𝑎</m:t>
                        </m:r>
                      </m:sub>
                      <m:sup>
                        <m:r>
                          <a:rPr lang="en-US" i="1"/>
                          <m:t>𝑏</m:t>
                        </m:r>
                      </m:sup>
                      <m:e>
                        <m:r>
                          <a:rPr lang="en-US" i="1"/>
                          <m:t>[</m:t>
                        </m:r>
                        <m:r>
                          <a:rPr lang="en-US" i="1"/>
                          <m:t>𝑓</m:t>
                        </m:r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𝑥</m:t>
                            </m:r>
                          </m:e>
                        </m:d>
                        <m:r>
                          <a:rPr lang="en-US" i="1"/>
                          <m:t>−</m:t>
                        </m:r>
                        <m:r>
                          <a:rPr lang="en-US" i="1"/>
                          <m:t>𝑔</m:t>
                        </m:r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𝑥</m:t>
                            </m:r>
                          </m:e>
                        </m:d>
                        <m:r>
                          <a:rPr lang="en-US" i="1"/>
                          <m:t>]</m:t>
                        </m:r>
                      </m:e>
                    </m:nary>
                  </m:oMath>
                </a14:m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4831" y="2129599"/>
                <a:ext cx="2130838" cy="1690840"/>
              </a:xfrm>
              <a:prstGeom prst="rect">
                <a:avLst/>
              </a:prstGeom>
              <a:blipFill rotWithShape="0">
                <a:blip r:embed="rId3"/>
                <a:stretch>
                  <a:fillRect l="-5682" t="-7500"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298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7" y="864108"/>
            <a:ext cx="7729833" cy="512064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err="1" smtClean="0"/>
              <a:t>Hitunglah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yang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y =-x</a:t>
            </a:r>
            <a:r>
              <a:rPr lang="en-US" baseline="30000" dirty="0" smtClean="0"/>
              <a:t>2</a:t>
            </a:r>
            <a:r>
              <a:rPr lang="en-US" dirty="0" smtClean="0"/>
              <a:t> + 4x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y = x</a:t>
            </a:r>
            <a:r>
              <a:rPr lang="en-US" baseline="30000" dirty="0" smtClean="0"/>
              <a:t>2 </a:t>
            </a:r>
            <a:r>
              <a:rPr lang="en-US" dirty="0" smtClean="0"/>
              <a:t>!</a:t>
            </a:r>
          </a:p>
          <a:p>
            <a:pPr marL="457200" indent="-457200">
              <a:buAutoNum type="arabicPeriod"/>
            </a:pPr>
            <a:endParaRPr lang="en-US" baseline="30000" dirty="0"/>
          </a:p>
          <a:p>
            <a:pPr marL="457200" indent="-457200">
              <a:buAutoNum type="arabicPeriod"/>
            </a:pPr>
            <a:endParaRPr lang="en-US" baseline="30000" dirty="0" smtClean="0"/>
          </a:p>
          <a:p>
            <a:pPr marL="457200" indent="-457200">
              <a:buAutoNum type="arabicPeriod"/>
            </a:pPr>
            <a:endParaRPr lang="en-US" baseline="30000" dirty="0"/>
          </a:p>
          <a:p>
            <a:pPr marL="457200" indent="-457200">
              <a:buAutoNum type="arabicPeriod"/>
            </a:pPr>
            <a:endParaRPr lang="en-US" baseline="30000" dirty="0" smtClean="0"/>
          </a:p>
          <a:p>
            <a:pPr marL="457200" indent="-457200">
              <a:buAutoNum type="arabicPeriod"/>
            </a:pPr>
            <a:endParaRPr lang="en-US" baseline="30000" dirty="0"/>
          </a:p>
          <a:p>
            <a:pPr marL="457200" indent="-457200">
              <a:buAutoNum type="arabicPeriod"/>
            </a:pPr>
            <a:endParaRPr lang="en-US" baseline="30000" dirty="0" smtClean="0"/>
          </a:p>
          <a:p>
            <a:pPr marL="457200" indent="-457200">
              <a:buAutoNum type="arabicPeriod"/>
            </a:pPr>
            <a:endParaRPr lang="en-US" baseline="30000" dirty="0"/>
          </a:p>
          <a:p>
            <a:pPr marL="457200" indent="-457200">
              <a:buAutoNum type="arabicPeriod"/>
            </a:pPr>
            <a:endParaRPr lang="en-US" baseline="30000" dirty="0" smtClean="0"/>
          </a:p>
          <a:p>
            <a:pPr marL="457200" indent="-457200">
              <a:buAutoNum type="arabicPeriod"/>
            </a:pPr>
            <a:endParaRPr lang="en-US" baseline="30000" dirty="0"/>
          </a:p>
          <a:p>
            <a:pPr marL="0" indent="0">
              <a:buNone/>
            </a:pPr>
            <a:r>
              <a:rPr lang="en-US" baseline="30000" dirty="0" smtClean="0"/>
              <a:t> 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59682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912</TotalTime>
  <Words>772</Words>
  <Application>Microsoft Office PowerPoint</Application>
  <PresentationFormat>Widescreen</PresentationFormat>
  <Paragraphs>124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Cambria Math</vt:lpstr>
      <vt:lpstr>Corbel</vt:lpstr>
      <vt:lpstr>Times New Roman</vt:lpstr>
      <vt:lpstr>Wingdings</vt:lpstr>
      <vt:lpstr>Wingdings 2</vt:lpstr>
      <vt:lpstr>Frame</vt:lpstr>
      <vt:lpstr>Penerapan Integral Tertentu</vt:lpstr>
      <vt:lpstr>Agenda</vt:lpstr>
      <vt:lpstr>Penerapan Integral Tertentu</vt:lpstr>
      <vt:lpstr>(1) Menghitung luas daerah antara dua kurva</vt:lpstr>
      <vt:lpstr>Contoh </vt:lpstr>
      <vt:lpstr>(1) Menghitung luas daerah antara dua kurva</vt:lpstr>
      <vt:lpstr>Contoh</vt:lpstr>
      <vt:lpstr>(1) Menghitung luas daerah antara dua kurva</vt:lpstr>
      <vt:lpstr>Contoh</vt:lpstr>
      <vt:lpstr>(1) Menghitung luas daerah antara dua kurva</vt:lpstr>
      <vt:lpstr>(2) Menghitung Volume Benda Putar</vt:lpstr>
      <vt:lpstr>Contoh</vt:lpstr>
      <vt:lpstr>(2) Menghitung Volume Benda Putar</vt:lpstr>
      <vt:lpstr>Contoh</vt:lpstr>
      <vt:lpstr>(2) Menghitung Volume Benda Putar</vt:lpstr>
      <vt:lpstr>Contoh</vt:lpstr>
      <vt:lpstr>(2) Menghitung Volume Benda Putar</vt:lpstr>
      <vt:lpstr>Contoh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Penerapan Integral Tertentu</dc:title>
  <dc:creator>ismail - [2010]</dc:creator>
  <cp:lastModifiedBy>ismail - [2010]</cp:lastModifiedBy>
  <cp:revision>22</cp:revision>
  <dcterms:created xsi:type="dcterms:W3CDTF">2015-12-14T12:19:39Z</dcterms:created>
  <dcterms:modified xsi:type="dcterms:W3CDTF">2015-12-15T03:32:31Z</dcterms:modified>
</cp:coreProperties>
</file>