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2"/>
  </p:notesMasterIdLst>
  <p:sldIdLst>
    <p:sldId id="256" r:id="rId2"/>
    <p:sldId id="265" r:id="rId3"/>
    <p:sldId id="289" r:id="rId4"/>
    <p:sldId id="290" r:id="rId5"/>
    <p:sldId id="321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59" r:id="rId15"/>
    <p:sldId id="299" r:id="rId16"/>
    <p:sldId id="261" r:id="rId17"/>
    <p:sldId id="286" r:id="rId18"/>
    <p:sldId id="287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22" r:id="rId36"/>
    <p:sldId id="323" r:id="rId37"/>
    <p:sldId id="317" r:id="rId38"/>
    <p:sldId id="318" r:id="rId39"/>
    <p:sldId id="319" r:id="rId40"/>
    <p:sldId id="320" r:id="rId41"/>
    <p:sldId id="324" r:id="rId42"/>
    <p:sldId id="269" r:id="rId43"/>
    <p:sldId id="270" r:id="rId44"/>
    <p:sldId id="271" r:id="rId45"/>
    <p:sldId id="272" r:id="rId46"/>
    <p:sldId id="268" r:id="rId47"/>
    <p:sldId id="273" r:id="rId48"/>
    <p:sldId id="274" r:id="rId49"/>
    <p:sldId id="275" r:id="rId50"/>
    <p:sldId id="276" r:id="rId51"/>
    <p:sldId id="277" r:id="rId52"/>
    <p:sldId id="278" r:id="rId53"/>
    <p:sldId id="279" r:id="rId54"/>
    <p:sldId id="280" r:id="rId55"/>
    <p:sldId id="281" r:id="rId56"/>
    <p:sldId id="282" r:id="rId57"/>
    <p:sldId id="283" r:id="rId58"/>
    <p:sldId id="284" r:id="rId59"/>
    <p:sldId id="285" r:id="rId60"/>
    <p:sldId id="260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17A68-9662-4CF2-A81F-B75341374F80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8B05C-C18B-42C7-AC46-0F1D75AE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47453-808B-4DE7-A3F8-5EBB32100A3F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12780-6C39-408D-9F3B-9B5BD85189B5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D7DF6-BF7E-40BC-9BA4-A0984A38F09E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31DEB-869C-4E2D-B8C9-F3EF91575B5E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BFCCA-5CED-4A97-93E6-58D8FBC3BB7C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C9798-E345-4E9B-BC60-95CB0394CB61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7D76F-EA30-4885-8C76-8CF762748CDD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766AE-A59C-40BD-8BCE-56B602FB0C66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7E992-1978-4506-AB8D-4A68DB06E722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F6B86-2494-43AF-A5AA-5DEF24D766FE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EFF9CE-62D0-438F-B27E-8546562C73CC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F7631-9ED5-419D-ABB8-58BEA90F0C21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B05C-C18B-42C7-AC46-0F1D75AEC93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5E219-A1A1-4C5C-857E-4F1BA4B74968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C627F-2E7B-48B6-8273-9CD5C1CABD07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BA7D3-75CA-44FA-BF41-2554E95F1CDC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9CBE6-F9FF-41D0-A112-AC0C5C41B216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DA3AC-633C-4ED6-9DFC-9A5BABB45EDD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C7149-4C82-4B17-97BB-16A1E73D5429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5520E-8121-4972-8998-64DF4B239E4F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62755C-FB1A-47CD-97C3-725FECCFF6C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32945-E2CD-42F3-A0B7-843A8D2D5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Riri irawati, m.Kom</a:t>
            </a:r>
          </a:p>
          <a:p>
            <a:r>
              <a:rPr lang="id-ID" i="1" dirty="0" smtClean="0"/>
              <a:t>Logika matematika</a:t>
            </a:r>
          </a:p>
          <a:p>
            <a:r>
              <a:rPr lang="id-ID" i="1" dirty="0" smtClean="0"/>
              <a:t>3 sks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ALJABAR BOOLE</a:t>
            </a:r>
            <a:r>
              <a:rPr lang="id-ID" b="1" u="sng" dirty="0" smtClean="0"/>
              <a:t>AN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OPERASI INVERS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 eaLnBrk="1" hangingPunct="1"/>
            <a:r>
              <a:rPr lang="id-ID" sz="2800" dirty="0" smtClean="0">
                <a:effectLst/>
              </a:rPr>
              <a:t>Yaitu operasi logika yang mengubah logika 1 menjadi 0 atau sebaliknya.</a:t>
            </a:r>
          </a:p>
          <a:p>
            <a:pPr eaLnBrk="1" hangingPunct="1"/>
            <a:r>
              <a:rPr lang="id-ID" sz="2800" dirty="0" smtClean="0">
                <a:effectLst/>
              </a:rPr>
              <a:t>Jika suatu variabel x, maka invers x (dibaca : bukan x, x-invers, x-not, x-bar)</a:t>
            </a:r>
          </a:p>
          <a:p>
            <a:pPr eaLnBrk="1" hangingPunct="1"/>
            <a:r>
              <a:rPr lang="id-ID" sz="3600" dirty="0" smtClean="0">
                <a:effectLst/>
              </a:rPr>
              <a:t> </a:t>
            </a:r>
            <a:r>
              <a:rPr lang="en-US" dirty="0" smtClean="0">
                <a:effectLst/>
              </a:rPr>
              <a:t>x </a:t>
            </a:r>
            <a:r>
              <a:rPr lang="id-ID" dirty="0" smtClean="0">
                <a:effectLst/>
              </a:rPr>
              <a:t>= </a:t>
            </a:r>
            <a:r>
              <a:rPr lang="en-US" dirty="0" smtClean="0">
                <a:effectLst/>
              </a:rPr>
              <a:t>x’ = </a:t>
            </a:r>
            <a:r>
              <a:rPr lang="id-ID" dirty="0" smtClean="0">
                <a:effectLst/>
              </a:rPr>
              <a:t>x-invers</a:t>
            </a:r>
          </a:p>
          <a:p>
            <a:pPr eaLnBrk="1" hangingPunct="1"/>
            <a:r>
              <a:rPr lang="id-ID" dirty="0" smtClean="0">
                <a:effectLst/>
              </a:rPr>
              <a:t> </a:t>
            </a:r>
            <a:r>
              <a:rPr lang="en-US" dirty="0" smtClean="0">
                <a:effectLst/>
              </a:rPr>
              <a:t>A </a:t>
            </a:r>
            <a:r>
              <a:rPr lang="id-ID" dirty="0" smtClean="0">
                <a:effectLst/>
              </a:rPr>
              <a:t>= </a:t>
            </a:r>
            <a:r>
              <a:rPr lang="en-US" dirty="0" smtClean="0">
                <a:effectLst/>
              </a:rPr>
              <a:t>A’ = </a:t>
            </a:r>
            <a:r>
              <a:rPr lang="id-ID" dirty="0" smtClean="0">
                <a:effectLst/>
              </a:rPr>
              <a:t>A-invers</a:t>
            </a:r>
            <a:endParaRPr lang="en-US" dirty="0" smtClean="0">
              <a:effectLst/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9144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914400" y="4276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76600"/>
            <a:ext cx="254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08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  <p:bldP spid="80900" grpId="0" animBg="1"/>
      <p:bldP spid="809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OPERASI AND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smtClean="0">
                <a:effectLst/>
              </a:rPr>
              <a:t>Operasi AND antara 2 </a:t>
            </a:r>
            <a:r>
              <a:rPr lang="en-US" sz="2800" smtClean="0">
                <a:effectLst/>
              </a:rPr>
              <a:t>(dua) </a:t>
            </a:r>
            <a:r>
              <a:rPr lang="id-ID" sz="2800" smtClean="0">
                <a:effectLst/>
              </a:rPr>
              <a:t>variabel A dan B ditulis A . B (dibaca: A and B)</a:t>
            </a:r>
            <a:r>
              <a:rPr lang="en-US" smtClean="0"/>
              <a:t> </a:t>
            </a:r>
            <a:endParaRPr lang="id-ID" sz="2800" smtClean="0">
              <a:effectLst/>
            </a:endParaRP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 </a:t>
            </a:r>
            <a:r>
              <a:rPr lang="id-ID" sz="2800" smtClean="0">
                <a:effectLst/>
              </a:rPr>
              <a:t>A . B bernilai 1, hanya jika A dan B bernilai 1</a:t>
            </a:r>
          </a:p>
          <a:p>
            <a:pPr eaLnBrk="1" hangingPunct="1">
              <a:defRPr/>
            </a:pPr>
            <a:r>
              <a:rPr lang="id-ID" sz="2800" smtClean="0">
                <a:effectLst/>
              </a:rPr>
              <a:t> </a:t>
            </a:r>
            <a:r>
              <a:rPr lang="en-US" sz="2800" smtClean="0">
                <a:effectLst/>
              </a:rPr>
              <a:t>Tabel kebenaran A . B</a:t>
            </a:r>
            <a:endParaRPr lang="id-ID" sz="2800" smtClean="0">
              <a:effectLst/>
            </a:endParaRPr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048000"/>
            <a:ext cx="27892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9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OPERASI OR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>
                <a:effectLst/>
              </a:rPr>
              <a:t>Operasi OR antara 2 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effectLst/>
              </a:rPr>
              <a:t>dua</a:t>
            </a:r>
            <a:r>
              <a:rPr lang="en-US" sz="2800" dirty="0" smtClean="0">
                <a:effectLst/>
              </a:rPr>
              <a:t>) </a:t>
            </a:r>
            <a:r>
              <a:rPr lang="id-ID" sz="2800" dirty="0" smtClean="0">
                <a:effectLst/>
              </a:rPr>
              <a:t>variabel A dan B ditulis A + B (dibaca: A or B)</a:t>
            </a:r>
            <a:r>
              <a:rPr lang="id-ID" dirty="0" smtClean="0"/>
              <a:t> </a:t>
            </a:r>
            <a:endParaRPr lang="id-ID" sz="2800" dirty="0" smtClean="0">
              <a:effectLst/>
            </a:endParaRP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 </a:t>
            </a:r>
            <a:r>
              <a:rPr lang="id-ID" sz="2800" dirty="0" smtClean="0">
                <a:effectLst/>
              </a:rPr>
              <a:t>A </a:t>
            </a:r>
            <a:r>
              <a:rPr lang="en-US" sz="2800" dirty="0" smtClean="0">
                <a:effectLst/>
              </a:rPr>
              <a:t>+</a:t>
            </a:r>
            <a:r>
              <a:rPr lang="id-ID" sz="2800" dirty="0" smtClean="0">
                <a:effectLst/>
              </a:rPr>
              <a:t> B bernilai </a:t>
            </a:r>
            <a:r>
              <a:rPr lang="id-ID" sz="2800" dirty="0" smtClean="0"/>
              <a:t>0</a:t>
            </a:r>
            <a:r>
              <a:rPr lang="id-ID" sz="2800" dirty="0" smtClean="0">
                <a:effectLst/>
              </a:rPr>
              <a:t>, hanya jika A dan B bernilai </a:t>
            </a:r>
            <a:r>
              <a:rPr lang="en-US" sz="2800" dirty="0" smtClean="0">
                <a:effectLst/>
              </a:rPr>
              <a:t>0</a:t>
            </a:r>
            <a:endParaRPr lang="id-ID" sz="2800" dirty="0" smtClean="0">
              <a:effectLst/>
            </a:endParaRPr>
          </a:p>
          <a:p>
            <a:pPr eaLnBrk="1" hangingPunct="1">
              <a:defRPr/>
            </a:pPr>
            <a:r>
              <a:rPr lang="id-ID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Tabel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kebenaran</a:t>
            </a:r>
            <a:r>
              <a:rPr lang="en-US" sz="2800" dirty="0" smtClean="0">
                <a:effectLst/>
              </a:rPr>
              <a:t> A + B</a:t>
            </a:r>
            <a:endParaRPr lang="id-ID" sz="2800" dirty="0" smtClean="0">
              <a:effectLst/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048000"/>
            <a:ext cx="27336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49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13335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POSTULAT BOOLE</a:t>
            </a:r>
            <a:r>
              <a:rPr lang="en-US" sz="3200" smtClean="0"/>
              <a:t> 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  <a:noFill/>
        </p:spPr>
        <p:txBody>
          <a:bodyPr/>
          <a:lstStyle/>
          <a:p>
            <a:pPr eaLnBrk="1" hangingPunct="1"/>
            <a:r>
              <a:rPr lang="en-US" sz="2800" smtClean="0">
                <a:effectLst/>
              </a:rPr>
              <a:t>Postulat-postulat yang berlaku dalam aljabar boole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id-ID" sz="2800" smtClean="0">
                <a:effectLst/>
              </a:rPr>
              <a:t>P1	:	</a:t>
            </a:r>
            <a:r>
              <a:rPr lang="en-US" sz="2800" smtClean="0">
                <a:effectLst/>
              </a:rPr>
              <a:t>A</a:t>
            </a:r>
            <a:r>
              <a:rPr lang="id-ID" sz="2800" smtClean="0">
                <a:effectLst/>
              </a:rPr>
              <a:t> = 0 atau </a:t>
            </a:r>
            <a:r>
              <a:rPr lang="en-US" sz="2800" smtClean="0">
                <a:effectLst/>
              </a:rPr>
              <a:t>A</a:t>
            </a:r>
            <a:r>
              <a:rPr lang="id-ID" sz="2800" smtClean="0">
                <a:effectLst/>
              </a:rPr>
              <a:t>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id-ID" sz="2800" smtClean="0">
                <a:effectLst/>
              </a:rPr>
              <a:t>P2 	:	0 + 0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id-ID" sz="2800" smtClean="0">
                <a:effectLst/>
              </a:rPr>
              <a:t>P3 	:	1 + 1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id-ID" sz="2800" smtClean="0">
                <a:effectLst/>
              </a:rPr>
              <a:t>P4 	:	0 . 0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id-ID" sz="2800" smtClean="0">
                <a:effectLst/>
              </a:rPr>
              <a:t>P5 	:	1 . 1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id-ID" sz="2800" smtClean="0">
                <a:effectLst/>
              </a:rPr>
              <a:t>P6	:	1 . 0 = 0 . 1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id-ID" sz="2800" smtClean="0">
                <a:effectLst/>
              </a:rPr>
              <a:t>P7	:	1 + 0 = 0 + 1 = 1</a:t>
            </a:r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67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6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4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1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Hukum-hukum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Teorema</a:t>
            </a:r>
            <a:r>
              <a:rPr lang="en-US" sz="2800" dirty="0" smtClean="0"/>
              <a:t>- </a:t>
            </a:r>
            <a:r>
              <a:rPr lang="en-US" sz="2800" dirty="0" err="1" smtClean="0"/>
              <a:t>teorema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Boole</a:t>
            </a:r>
            <a:r>
              <a:rPr lang="id-ID" sz="2800" dirty="0" smtClean="0"/>
              <a:t>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33550"/>
            <a:ext cx="86868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PENYEDEHANAAN FUNGSI BOOLE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/>
              <a:t>Untuk pertimbangan ekonomis</a:t>
            </a:r>
            <a:r>
              <a:rPr lang="en-US" sz="2800" dirty="0" smtClean="0"/>
              <a:t>. </a:t>
            </a:r>
            <a:r>
              <a:rPr lang="id-ID" sz="2800" dirty="0" smtClean="0"/>
              <a:t>Jika lebih sederhana, biayanya lebih murah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u="sng" dirty="0" err="1" smtClean="0"/>
              <a:t>Contoh</a:t>
            </a:r>
            <a:r>
              <a:rPr lang="en-US" sz="2800" i="1" u="sng" dirty="0" smtClean="0"/>
              <a:t> :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Sederhanakan</a:t>
            </a:r>
            <a:r>
              <a:rPr lang="en-US" sz="2800" dirty="0" smtClean="0"/>
              <a:t>: </a:t>
            </a:r>
            <a:r>
              <a:rPr lang="id-ID" sz="2800" dirty="0" smtClean="0"/>
              <a:t>A + A .</a:t>
            </a:r>
            <a:r>
              <a:rPr lang="en-US" sz="2800" dirty="0" smtClean="0"/>
              <a:t> B’</a:t>
            </a:r>
            <a:r>
              <a:rPr lang="id-ID" sz="2800" dirty="0" smtClean="0"/>
              <a:t>  +  </a:t>
            </a:r>
            <a:r>
              <a:rPr lang="en-US" sz="2800" dirty="0" smtClean="0"/>
              <a:t>A’ </a:t>
            </a:r>
            <a:r>
              <a:rPr lang="id-ID" sz="2800" dirty="0" smtClean="0"/>
              <a:t>. 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id-ID" sz="2800" dirty="0" smtClean="0"/>
              <a:t>= A + A .</a:t>
            </a:r>
            <a:r>
              <a:rPr lang="en-US" sz="2800" dirty="0" smtClean="0"/>
              <a:t> B’</a:t>
            </a:r>
            <a:r>
              <a:rPr lang="id-ID" sz="2800" dirty="0" smtClean="0"/>
              <a:t>  +  </a:t>
            </a:r>
            <a:r>
              <a:rPr lang="en-US" sz="2800" dirty="0" smtClean="0"/>
              <a:t>A’ </a:t>
            </a:r>
            <a:r>
              <a:rPr lang="id-ID" sz="2800" dirty="0" smtClean="0"/>
              <a:t>. 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id-ID" sz="2800" dirty="0" smtClean="0"/>
              <a:t>= A . ( 1 + </a:t>
            </a:r>
            <a:r>
              <a:rPr lang="en-US" sz="2800" dirty="0" smtClean="0"/>
              <a:t>B’</a:t>
            </a:r>
            <a:r>
              <a:rPr lang="id-ID" sz="2800" dirty="0" smtClean="0"/>
              <a:t> ) +  </a:t>
            </a:r>
            <a:r>
              <a:rPr lang="en-US" sz="2800" dirty="0" smtClean="0"/>
              <a:t>A’ </a:t>
            </a:r>
            <a:r>
              <a:rPr lang="id-ID" sz="2800" dirty="0" smtClean="0"/>
              <a:t>. 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id-ID" sz="2800" dirty="0" smtClean="0"/>
              <a:t>= A . 1 +  </a:t>
            </a:r>
            <a:r>
              <a:rPr lang="en-US" sz="2800" dirty="0" smtClean="0"/>
              <a:t>A’</a:t>
            </a:r>
            <a:r>
              <a:rPr lang="id-ID" sz="2800" dirty="0" smtClean="0"/>
              <a:t>. 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id-ID" sz="2800" dirty="0" smtClean="0"/>
              <a:t>= A +  </a:t>
            </a:r>
            <a:r>
              <a:rPr lang="en-US" sz="2800" dirty="0" smtClean="0"/>
              <a:t>A’ </a:t>
            </a:r>
            <a:r>
              <a:rPr lang="id-ID" sz="2800" dirty="0" smtClean="0"/>
              <a:t>. 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69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05800" cy="45689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1. </a:t>
            </a:r>
            <a:r>
              <a:rPr lang="en-US" dirty="0" smtClean="0"/>
              <a:t>A(A.B + B) = A.AB + A.B </a:t>
            </a:r>
          </a:p>
          <a:p>
            <a:pPr marL="514350" indent="-514350">
              <a:buNone/>
            </a:pPr>
            <a:r>
              <a:rPr lang="en-US" dirty="0" smtClean="0"/>
              <a:t>                      </a:t>
            </a:r>
            <a:r>
              <a:rPr lang="id-ID" dirty="0" smtClean="0"/>
              <a:t>   </a:t>
            </a:r>
            <a:r>
              <a:rPr lang="en-US" dirty="0" smtClean="0"/>
              <a:t>= A.B + A.B = A.B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2.  AC + ABC = AC(1 + B)</a:t>
            </a:r>
            <a:endParaRPr lang="id-ID" dirty="0" smtClean="0"/>
          </a:p>
          <a:p>
            <a:pPr>
              <a:spcBef>
                <a:spcPts val="2400"/>
              </a:spcBef>
              <a:buNone/>
            </a:pPr>
            <a:r>
              <a:rPr lang="id-ID" dirty="0" smtClean="0"/>
              <a:t>		          </a:t>
            </a:r>
            <a:r>
              <a:rPr lang="en-US" dirty="0" smtClean="0"/>
              <a:t> = AC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3. ABC + AB’C + ABC’ = AC(B + B’) +  ABC’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    </a:t>
            </a:r>
            <a:r>
              <a:rPr lang="id-ID" dirty="0" smtClean="0"/>
              <a:t>			     </a:t>
            </a:r>
            <a:r>
              <a:rPr lang="en-US" dirty="0" smtClean="0"/>
              <a:t>= AC + ABC’</a:t>
            </a:r>
            <a:endParaRPr lang="id-ID" dirty="0" smtClean="0"/>
          </a:p>
          <a:p>
            <a:pPr>
              <a:spcBef>
                <a:spcPts val="2400"/>
              </a:spcBef>
              <a:buNone/>
            </a:pPr>
            <a:r>
              <a:rPr lang="id-ID" dirty="0" smtClean="0"/>
              <a:t>				     </a:t>
            </a:r>
            <a:r>
              <a:rPr lang="en-US" dirty="0" smtClean="0"/>
              <a:t>= A(C + BC’) 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    </a:t>
            </a:r>
            <a:r>
              <a:rPr lang="id-ID" dirty="0" smtClean="0"/>
              <a:t>	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Sederhanakan A + A’B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Penyelesaian:</a:t>
            </a:r>
          </a:p>
          <a:p>
            <a:pPr>
              <a:buNone/>
            </a:pPr>
            <a:r>
              <a:rPr lang="id-ID" dirty="0" smtClean="0"/>
              <a:t>	A + A’B = (A + A B) + A’ B 		(Penyerapan)</a:t>
            </a:r>
          </a:p>
          <a:p>
            <a:pPr>
              <a:buNone/>
            </a:pPr>
            <a:r>
              <a:rPr lang="id-ID" dirty="0" smtClean="0"/>
              <a:t>		     = A + (A B + A’ B) 		(Asosiatif)</a:t>
            </a:r>
          </a:p>
          <a:p>
            <a:pPr>
              <a:buNone/>
            </a:pPr>
            <a:r>
              <a:rPr lang="id-ID" dirty="0" smtClean="0"/>
              <a:t>		     = A + (A + A’) B 		(Distributif)</a:t>
            </a:r>
          </a:p>
          <a:p>
            <a:pPr>
              <a:buNone/>
            </a:pPr>
            <a:r>
              <a:rPr lang="id-ID" dirty="0" smtClean="0"/>
              <a:t>	       	     = A + 1 • B			(Komplemen)</a:t>
            </a:r>
          </a:p>
          <a:p>
            <a:pPr>
              <a:buNone/>
            </a:pPr>
            <a:r>
              <a:rPr lang="id-ID" dirty="0" smtClean="0"/>
              <a:t>		     = A + B 				(Identitas)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Sederhanakan :</a:t>
            </a:r>
          </a:p>
          <a:p>
            <a:pPr>
              <a:buNone/>
            </a:pPr>
            <a:r>
              <a:rPr lang="id-ID" dirty="0" smtClean="0"/>
              <a:t>1.  A + A.B’+A’.B=?</a:t>
            </a:r>
          </a:p>
          <a:p>
            <a:pPr>
              <a:buNone/>
            </a:pPr>
            <a:r>
              <a:rPr lang="id-ID" dirty="0" smtClean="0"/>
              <a:t>2. (A.B)’.B = ?</a:t>
            </a:r>
          </a:p>
          <a:p>
            <a:pPr>
              <a:buNone/>
            </a:pPr>
            <a:r>
              <a:rPr lang="id-ID" dirty="0" smtClean="0"/>
              <a:t>3. </a:t>
            </a:r>
            <a:r>
              <a:rPr lang="en-US" dirty="0" smtClean="0"/>
              <a:t>A’ </a:t>
            </a:r>
            <a:r>
              <a:rPr lang="id-ID" dirty="0" smtClean="0"/>
              <a:t>. B + A . B</a:t>
            </a:r>
            <a:r>
              <a:rPr lang="id-ID" i="1" dirty="0" smtClean="0"/>
              <a:t> </a:t>
            </a:r>
            <a:r>
              <a:rPr lang="id-ID" dirty="0" smtClean="0"/>
              <a:t>+  </a:t>
            </a:r>
            <a:r>
              <a:rPr lang="en-US" dirty="0" smtClean="0"/>
              <a:t>A’ </a:t>
            </a:r>
            <a:r>
              <a:rPr lang="id-ID" dirty="0" smtClean="0"/>
              <a:t>.</a:t>
            </a:r>
            <a:r>
              <a:rPr lang="en-US" dirty="0" smtClean="0"/>
              <a:t> B’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4. </a:t>
            </a:r>
            <a:r>
              <a:rPr lang="en-US" dirty="0" smtClean="0"/>
              <a:t>A B C + C A B + A B + A 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TABEL KEBENARAN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dirty="0" err="1" smtClean="0">
                <a:effectLst/>
              </a:rPr>
              <a:t>Sala</a:t>
            </a:r>
            <a:r>
              <a:rPr lang="es-ES" dirty="0" smtClean="0">
                <a:effectLst/>
              </a:rPr>
              <a:t>h </a:t>
            </a:r>
            <a:r>
              <a:rPr lang="es-ES" dirty="0" err="1" smtClean="0">
                <a:effectLst/>
              </a:rPr>
              <a:t>satu</a:t>
            </a:r>
            <a:r>
              <a:rPr lang="es-ES" dirty="0" smtClean="0">
                <a:effectLst/>
              </a:rPr>
              <a:t> cara </a:t>
            </a:r>
            <a:r>
              <a:rPr lang="es-ES" dirty="0" err="1" smtClean="0">
                <a:effectLst/>
              </a:rPr>
              <a:t>untuk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menguji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kebenaran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dari</a:t>
            </a:r>
            <a:r>
              <a:rPr lang="es-ES" dirty="0" smtClean="0">
                <a:effectLst/>
              </a:rPr>
              <a:t> teorema </a:t>
            </a:r>
            <a:r>
              <a:rPr lang="es-ES" dirty="0" err="1" smtClean="0">
                <a:effectLst/>
              </a:rPr>
              <a:t>aljabar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boole</a:t>
            </a:r>
            <a:r>
              <a:rPr lang="id-ID" dirty="0" smtClean="0">
                <a:effectLst/>
              </a:rPr>
              <a:t>.</a:t>
            </a:r>
            <a:endParaRPr lang="es-ES" dirty="0" smtClean="0">
              <a:effectLst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ES" dirty="0" err="1" smtClean="0">
                <a:effectLst/>
              </a:rPr>
              <a:t>Dalam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tabel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kebenaran</a:t>
            </a:r>
            <a:r>
              <a:rPr lang="es-ES" dirty="0" smtClean="0">
                <a:effectLst/>
              </a:rPr>
              <a:t>, </a:t>
            </a:r>
            <a:r>
              <a:rPr lang="es-ES" dirty="0" err="1" smtClean="0">
                <a:effectLst/>
              </a:rPr>
              <a:t>setiap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kondisi</a:t>
            </a:r>
            <a:r>
              <a:rPr lang="es-ES" dirty="0" smtClean="0">
                <a:effectLst/>
              </a:rPr>
              <a:t>/ </a:t>
            </a:r>
            <a:r>
              <a:rPr lang="es-ES" dirty="0" err="1" smtClean="0">
                <a:effectLst/>
              </a:rPr>
              <a:t>kombinasi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variabel</a:t>
            </a:r>
            <a:r>
              <a:rPr lang="es-ES" dirty="0" smtClean="0">
                <a:effectLst/>
              </a:rPr>
              <a:t> yang </a:t>
            </a:r>
            <a:r>
              <a:rPr lang="es-ES" dirty="0" err="1" smtClean="0">
                <a:effectLst/>
              </a:rPr>
              <a:t>ada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harus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didaftarkan</a:t>
            </a:r>
            <a:r>
              <a:rPr lang="es-ES" dirty="0" smtClean="0">
                <a:effectLst/>
              </a:rPr>
              <a:t> juga </a:t>
            </a:r>
            <a:r>
              <a:rPr lang="es-ES" dirty="0" err="1" smtClean="0">
                <a:effectLst/>
              </a:rPr>
              <a:t>hasil</a:t>
            </a:r>
            <a:r>
              <a:rPr lang="es-ES" dirty="0" smtClean="0">
                <a:effectLst/>
              </a:rPr>
              <a:t> output </a:t>
            </a:r>
            <a:r>
              <a:rPr lang="es-ES" dirty="0" err="1" smtClean="0">
                <a:effectLst/>
              </a:rPr>
              <a:t>untuk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setiap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kombinasi</a:t>
            </a:r>
            <a:r>
              <a:rPr lang="es-ES" dirty="0" smtClean="0">
                <a:effectLst/>
              </a:rPr>
              <a:t> input.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9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id-ID" dirty="0" smtClean="0"/>
              <a:t>SISTEM BILANGAN  DESIMAL, BINER, OCTAL,  HEXADESIMAL</a:t>
            </a:r>
          </a:p>
          <a:p>
            <a:r>
              <a:rPr lang="id-ID" dirty="0" smtClean="0"/>
              <a:t>DEFINISI ALJABAR BOOLEAN</a:t>
            </a:r>
          </a:p>
          <a:p>
            <a:r>
              <a:rPr lang="id-ID" dirty="0" smtClean="0"/>
              <a:t>TABEL KEBENARAN ALJABAR BOOLEAN</a:t>
            </a:r>
          </a:p>
          <a:p>
            <a:r>
              <a:rPr lang="id-ID" dirty="0" smtClean="0"/>
              <a:t>OPERASI-OPERASI ALJABAR BOOLEAN</a:t>
            </a:r>
          </a:p>
          <a:p>
            <a:r>
              <a:rPr lang="id-ID" dirty="0" smtClean="0"/>
              <a:t>HUKUM-HUKUM &amp; TEOREMA ALJABAR BOOLEAN</a:t>
            </a:r>
          </a:p>
          <a:p>
            <a:r>
              <a:rPr lang="id-ID" dirty="0" smtClean="0"/>
              <a:t>GERBANG-GERBANG LOGIKA</a:t>
            </a:r>
          </a:p>
          <a:p>
            <a:r>
              <a:rPr lang="id-ID" dirty="0" smtClean="0"/>
              <a:t>DNF (Disjunctive Normal Form) &amp; CNF (Conjunctive Normal Form)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Contoh</a:t>
            </a:r>
            <a:r>
              <a:rPr lang="en-US" sz="4000" dirty="0" smtClean="0"/>
              <a:t> (1)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83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400" dirty="0" err="1" smtClean="0"/>
              <a:t>Buatlah</a:t>
            </a:r>
            <a:r>
              <a:rPr lang="es-ES" sz="2400" dirty="0" smtClean="0"/>
              <a:t> </a:t>
            </a:r>
            <a:r>
              <a:rPr lang="es-ES" sz="2400" dirty="0" err="1" smtClean="0"/>
              <a:t>tabel</a:t>
            </a:r>
            <a:r>
              <a:rPr lang="es-ES" sz="2400" dirty="0" smtClean="0"/>
              <a:t> </a:t>
            </a:r>
            <a:r>
              <a:rPr lang="es-ES" sz="2400" dirty="0" err="1" smtClean="0"/>
              <a:t>kebenaran</a:t>
            </a:r>
            <a:r>
              <a:rPr lang="es-ES" sz="2400" dirty="0" smtClean="0"/>
              <a:t> </a:t>
            </a:r>
            <a:r>
              <a:rPr lang="es-ES" sz="2400" dirty="0" err="1" smtClean="0"/>
              <a:t>untuk</a:t>
            </a:r>
            <a:r>
              <a:rPr lang="es-ES" sz="2400" dirty="0" smtClean="0"/>
              <a:t> </a:t>
            </a:r>
            <a:r>
              <a:rPr lang="es-ES" sz="2400" dirty="0" err="1" smtClean="0"/>
              <a:t>Fungsi</a:t>
            </a:r>
            <a:r>
              <a:rPr lang="es-ES" sz="2400" dirty="0" smtClean="0"/>
              <a:t> </a:t>
            </a:r>
            <a:r>
              <a:rPr lang="es-ES" sz="2400" dirty="0" err="1" smtClean="0"/>
              <a:t>Boole</a:t>
            </a:r>
            <a:r>
              <a:rPr lang="es-ES" sz="2400" dirty="0" smtClean="0"/>
              <a:t> </a:t>
            </a:r>
            <a:r>
              <a:rPr lang="es-ES" sz="2400" dirty="0" err="1" smtClean="0"/>
              <a:t>berikut</a:t>
            </a:r>
            <a:r>
              <a:rPr lang="es-ES" sz="2400" dirty="0" smtClean="0"/>
              <a:t> </a:t>
            </a:r>
            <a:r>
              <a:rPr lang="es-ES" sz="2400" dirty="0" err="1" smtClean="0"/>
              <a:t>ini</a:t>
            </a:r>
            <a:r>
              <a:rPr lang="es-ES" sz="2400" dirty="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/>
              <a:t>	</a:t>
            </a:r>
            <a:r>
              <a:rPr lang="pt-BR" sz="2400" dirty="0" smtClean="0"/>
              <a:t>F  = ( A  +  B )   .   ( B  +  C )</a:t>
            </a:r>
            <a:endParaRPr lang="en-US" sz="2400" dirty="0" smtClean="0"/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0"/>
            <a:ext cx="6248400" cy="427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1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963"/>
            <a:ext cx="8229600" cy="7318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smtClean="0"/>
              <a:t>Latihan - 2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124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" smtClean="0"/>
              <a:t>Gunakan tabel kebenaran untuk membuktikan apakah pernyataan berikut ini benar.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XY + X’Y + XY’ = X’ + Y’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ABC + AC + BC = A + B + C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7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731838"/>
          </a:xfrm>
        </p:spPr>
        <p:txBody>
          <a:bodyPr>
            <a:normAutofit/>
          </a:bodyPr>
          <a:lstStyle/>
          <a:p>
            <a:pPr eaLnBrk="1" hangingPunct="1"/>
            <a:r>
              <a:rPr lang="id-ID" sz="2400" dirty="0" smtClean="0">
                <a:effectLst/>
              </a:rPr>
              <a:t>GERBANG-GERBANG LOGIKA (</a:t>
            </a:r>
            <a:r>
              <a:rPr lang="id-ID" sz="2400" i="1" dirty="0" smtClean="0">
                <a:effectLst/>
              </a:rPr>
              <a:t>LOGIC GATES</a:t>
            </a:r>
            <a:r>
              <a:rPr lang="id-ID" sz="2400" dirty="0" smtClean="0">
                <a:effectLst/>
              </a:rPr>
              <a:t>)</a:t>
            </a:r>
            <a:r>
              <a:rPr lang="en-US" sz="2400" dirty="0" smtClean="0">
                <a:effectLst/>
              </a:rPr>
              <a:t>-1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/>
              <a:t>Gerbang logika adalah piranti dua-keadaan, yaitu mempunyai keluaran dua keadaan</a:t>
            </a:r>
            <a:r>
              <a:rPr lang="en-US" sz="2800" dirty="0" smtClean="0"/>
              <a:t>,</a:t>
            </a:r>
            <a:r>
              <a:rPr lang="id-ID" dirty="0" smtClean="0"/>
              <a:t> </a:t>
            </a:r>
            <a:endParaRPr lang="en-US" dirty="0" smtClean="0"/>
          </a:p>
          <a:p>
            <a:pPr lvl="1" eaLnBrk="1" hangingPunct="1">
              <a:defRPr/>
            </a:pPr>
            <a:r>
              <a:rPr lang="id-ID" sz="2400" dirty="0" smtClean="0"/>
              <a:t>Keluaran dengan nol volt yang menyatakan logika 0 (atau rendah)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id-ID" sz="2400" dirty="0" smtClean="0"/>
              <a:t>keluaran dengan tegangan tetap yang menyatakan logika 1 (atau tinggi).</a:t>
            </a:r>
            <a:r>
              <a:rPr lang="id-ID" dirty="0" smtClean="0"/>
              <a:t>  </a:t>
            </a:r>
          </a:p>
          <a:p>
            <a:pPr eaLnBrk="1" hangingPunct="1">
              <a:defRPr/>
            </a:pPr>
            <a:r>
              <a:rPr lang="id-ID" sz="2800" dirty="0" smtClean="0"/>
              <a:t>Gerbang logika dapat mempunyai beberapa masukan yang masing-masing mempunyai salah satu dari dua keadaan logika, yaitu 0 atau 1.</a:t>
            </a:r>
            <a:r>
              <a:rPr lang="id-ID" dirty="0" smtClean="0"/>
              <a:t>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6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82563"/>
            <a:ext cx="8763000" cy="7318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smtClean="0">
                <a:effectLst/>
              </a:rPr>
              <a:t>GERBANG-GERBANG LOGIKA (</a:t>
            </a:r>
            <a:r>
              <a:rPr lang="id-ID" sz="3200" i="1" smtClean="0">
                <a:effectLst/>
              </a:rPr>
              <a:t>LOGIC GATES</a:t>
            </a:r>
            <a:r>
              <a:rPr lang="id-ID" sz="3200" smtClean="0">
                <a:effectLst/>
              </a:rPr>
              <a:t>)</a:t>
            </a:r>
            <a:r>
              <a:rPr lang="en-US" sz="3200" smtClean="0">
                <a:effectLst/>
              </a:rPr>
              <a:t>-2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800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id-ID" sz="2800" dirty="0" smtClean="0"/>
              <a:t>Gerbang logika dapat digunakan untuk melakukan fungsi-fungsi khusus, misalnya NOT, AND, OR, NAND, NOR, EX-OR (XOR)</a:t>
            </a:r>
            <a:r>
              <a:rPr lang="en-US" sz="2800" dirty="0" smtClean="0"/>
              <a:t> </a:t>
            </a:r>
            <a:r>
              <a:rPr lang="id-ID" sz="2800" dirty="0" smtClean="0"/>
              <a:t>atau EX-</a:t>
            </a:r>
            <a:r>
              <a:rPr lang="en-US" sz="2800" dirty="0" smtClean="0"/>
              <a:t>N</a:t>
            </a:r>
            <a:r>
              <a:rPr lang="id-ID" sz="2800" dirty="0" smtClean="0"/>
              <a:t>OR</a:t>
            </a:r>
            <a:r>
              <a:rPr lang="en-US" sz="2800" dirty="0" smtClean="0"/>
              <a:t> (XNOR).</a:t>
            </a:r>
          </a:p>
          <a:p>
            <a:pPr marL="609600" indent="-609600" eaLnBrk="1" hangingPunct="1">
              <a:defRPr/>
            </a:pPr>
            <a:r>
              <a:rPr lang="id-ID" sz="2800" dirty="0" smtClean="0"/>
              <a:t>Komputer digital pada dasarnya tersusun dari rangkaian gerbang-gerbang logika yang sudah diintegrasikan (IC)</a:t>
            </a:r>
          </a:p>
          <a:p>
            <a:pPr marL="609600" indent="-609600" eaLnBrk="1" hangingPunct="1">
              <a:defRPr/>
            </a:pPr>
            <a:r>
              <a:rPr lang="id-ID" sz="2800" dirty="0" smtClean="0"/>
              <a:t>Bagian-bagian yang membentuk IC terdiri dari transistor-transistor, dioda-dioda dan komponen zat padat lainnya.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93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200" smtClean="0"/>
              <a:t>GERBANG-GERBANG LOGIKA (</a:t>
            </a:r>
            <a:r>
              <a:rPr lang="id-ID" sz="3200" i="1" smtClean="0"/>
              <a:t>LOGIC GATES</a:t>
            </a:r>
            <a:r>
              <a:rPr lang="id-ID" sz="3200" smtClean="0"/>
              <a:t>)</a:t>
            </a:r>
            <a:endParaRPr lang="en-US" sz="320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4572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NOT</a:t>
            </a:r>
          </a:p>
          <a:p>
            <a:pPr eaLnBrk="1" hangingPunct="1">
              <a:defRPr/>
            </a:pPr>
            <a:r>
              <a:rPr lang="en-US" smtClean="0"/>
              <a:t>AND</a:t>
            </a:r>
          </a:p>
          <a:p>
            <a:pPr eaLnBrk="1" hangingPunct="1">
              <a:defRPr/>
            </a:pPr>
            <a:r>
              <a:rPr lang="en-US" smtClean="0"/>
              <a:t>OR</a:t>
            </a:r>
          </a:p>
          <a:p>
            <a:pPr eaLnBrk="1" hangingPunct="1">
              <a:defRPr/>
            </a:pPr>
            <a:r>
              <a:rPr lang="en-US" smtClean="0"/>
              <a:t>NAND (Not AND)</a:t>
            </a:r>
          </a:p>
          <a:p>
            <a:pPr eaLnBrk="1" hangingPunct="1">
              <a:defRPr/>
            </a:pPr>
            <a:r>
              <a:rPr lang="en-US" smtClean="0"/>
              <a:t>NOR (Not OR)</a:t>
            </a:r>
          </a:p>
          <a:p>
            <a:pPr eaLnBrk="1" hangingPunct="1">
              <a:defRPr/>
            </a:pPr>
            <a:r>
              <a:rPr lang="en-US" smtClean="0"/>
              <a:t>XOR (Eksklusif OR)</a:t>
            </a:r>
          </a:p>
          <a:p>
            <a:pPr eaLnBrk="1" hangingPunct="1">
              <a:defRPr/>
            </a:pPr>
            <a:r>
              <a:rPr lang="en-US" smtClean="0"/>
              <a:t>XNOR (Not XOR)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85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GERBANG LOGIKA NOT</a:t>
            </a:r>
            <a:endParaRPr lang="en-US" smtClean="0">
              <a:effectLst/>
            </a:endParaRP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5867400" cy="304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id-ID" sz="2000" dirty="0" smtClean="0">
                <a:effectLst/>
              </a:rPr>
              <a:t>Gerbang NOT merupakan gerbang satu-masukan yang berfungsi sebagai pembalik (</a:t>
            </a:r>
            <a:r>
              <a:rPr lang="id-ID" sz="2000" i="1" dirty="0" smtClean="0">
                <a:effectLst/>
              </a:rPr>
              <a:t>inverter</a:t>
            </a:r>
            <a:r>
              <a:rPr lang="id-ID" sz="2000" dirty="0" smtClean="0">
                <a:effectLst/>
              </a:rPr>
              <a:t>). Jika masukannya tinggi, maka keluarannya rendah, dan sebaliknya.</a:t>
            </a:r>
            <a:r>
              <a:rPr lang="en-US" sz="2000" dirty="0" smtClean="0"/>
              <a:t> </a:t>
            </a: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24000"/>
            <a:ext cx="25622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49434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13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GERBANG LOGIKA AND</a:t>
            </a:r>
            <a:endParaRPr lang="en-US" dirty="0" smtClean="0">
              <a:effectLst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48400" cy="22098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effectLst/>
              </a:rPr>
              <a:t>Gerbang AND digunakan untuk menghasilkan logika 1 jika semua masukan mempunyai logika 1, jika tidak maka akan dihasilkan logika 0.  </a:t>
            </a:r>
            <a:endParaRPr lang="en-US" dirty="0" smtClean="0"/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600200"/>
            <a:ext cx="20955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038600"/>
            <a:ext cx="42672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467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GERBANG LOGIKA OR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6172200" cy="251460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id-ID" sz="2800" dirty="0" smtClean="0">
                <a:effectLst/>
              </a:rPr>
              <a:t>Gerbang OR akan memberikan keluaran 1 jika salah satu dari masukannya pada keadaan 1.  Jika diinginkan keluaran bernilai 0, maka semua masukan harus dalam keadaan 0.</a:t>
            </a:r>
            <a:r>
              <a:rPr lang="en-US" dirty="0" smtClean="0"/>
              <a:t> </a:t>
            </a: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676400"/>
            <a:ext cx="20097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038600"/>
            <a:ext cx="5181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34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/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GERBANG LOGIKA NAND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324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effectLst/>
              </a:rPr>
              <a:t>Kata NAND merupakan kependekan dari NOT-AND, yang merupakan ingkaran dari gerbang AND.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effectLst/>
              </a:rPr>
              <a:t>Gerbang NAND akan mempunyai keluaran 0 bila semua masukan pada logika 1. </a:t>
            </a:r>
            <a:endParaRPr lang="en-US" sz="24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effectLst/>
              </a:rPr>
              <a:t>Sebaliknya, jika ada sebuah logika 0 pada sembarang masukan pada gerbang NAND, maka keluarannya akan bernilai 1.</a:t>
            </a:r>
            <a:r>
              <a:rPr lang="id-ID" sz="2500" dirty="0" smtClean="0">
                <a:effectLst/>
              </a:rPr>
              <a:t> </a:t>
            </a:r>
            <a:endParaRPr lang="en-US" sz="2500" dirty="0" smtClean="0"/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52575"/>
            <a:ext cx="20764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343400"/>
            <a:ext cx="46958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44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92100"/>
            <a:ext cx="8229600" cy="622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GERBANG LOGIKA NOR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6477000" cy="3276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id-ID" sz="2400" dirty="0" smtClean="0"/>
              <a:t>Kata NOR merupakan kependekan dari NOT-OR, yang merupakan ingkaran dari gerbang OR. </a:t>
            </a:r>
            <a:endParaRPr lang="en-US" sz="24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d-ID" sz="2400" dirty="0" smtClean="0"/>
              <a:t>Gerbang NOR akan memberikan keluaran 0 jika salah satu dari masukannya pada keadaan 1. </a:t>
            </a:r>
            <a:endParaRPr lang="en-US" sz="24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d-ID" sz="2400" dirty="0" smtClean="0"/>
              <a:t>Jika diinginkan keluaran bernilai 1, maka semua masukan harus dalam keadaan 0. </a:t>
            </a:r>
            <a:endParaRPr lang="en-US" sz="2400" dirty="0" smtClean="0"/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5" y="1981200"/>
            <a:ext cx="23907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038600"/>
            <a:ext cx="5181600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54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2563"/>
            <a:ext cx="8229600" cy="80803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Sistem Bilangan (1)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desimal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id-ID" dirty="0" smtClean="0"/>
              <a:t>Sistem bilangan yang terdiri dari 10 simbol yang berbeda yaitu angka 0 – 9, yang dikenal dengan sistem berbasis 10.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= (0, 1, 2, 3, 4, 5, 6, 7, 8, 9)</a:t>
            </a:r>
          </a:p>
          <a:p>
            <a:pPr lvl="1" eaLnBrk="1" hangingPunct="1">
              <a:buFontTx/>
              <a:buNone/>
              <a:defRPr/>
            </a:pPr>
            <a:r>
              <a:rPr lang="es-ES" dirty="0" smtClean="0"/>
              <a:t>	</a:t>
            </a:r>
            <a:endParaRPr lang="en-US" dirty="0" smtClean="0"/>
          </a:p>
          <a:p>
            <a:pPr eaLnBrk="1" hangingPunct="1">
              <a:defRPr/>
            </a:pPr>
            <a:r>
              <a:rPr lang="es-ES" sz="2800" dirty="0" err="1" smtClean="0"/>
              <a:t>Sistem</a:t>
            </a:r>
            <a:r>
              <a:rPr lang="es-ES" sz="2800" dirty="0" smtClean="0"/>
              <a:t> </a:t>
            </a:r>
            <a:r>
              <a:rPr lang="es-ES" sz="2800" dirty="0" err="1" smtClean="0"/>
              <a:t>bilangan</a:t>
            </a:r>
            <a:r>
              <a:rPr lang="es-ES" sz="2800" dirty="0" smtClean="0"/>
              <a:t> </a:t>
            </a:r>
            <a:r>
              <a:rPr lang="es-ES" sz="2800" dirty="0" err="1" smtClean="0"/>
              <a:t>biner</a:t>
            </a:r>
            <a:endParaRPr lang="es-ES" sz="2800" dirty="0" smtClean="0"/>
          </a:p>
          <a:p>
            <a:pPr lvl="1" eaLnBrk="1" hangingPunct="1">
              <a:defRPr/>
            </a:pPr>
            <a:r>
              <a:rPr lang="id-ID" dirty="0" smtClean="0"/>
              <a:t>Suatu sistem bilangan yang hanya mempunyai angka / bilangan 0 dan 1.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= (0, 1)</a:t>
            </a:r>
            <a:r>
              <a:rPr lang="es-ES" dirty="0" smtClean="0"/>
              <a:t>	</a:t>
            </a:r>
            <a:r>
              <a:rPr lang="es-ES" sz="2400" dirty="0" smtClean="0"/>
              <a:t>	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22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GERBANG LOGIKA XOR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6248400" cy="2895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id-ID" sz="2000" dirty="0" smtClean="0"/>
              <a:t>Gerbang XOR (dari kata </a:t>
            </a:r>
            <a:r>
              <a:rPr lang="id-ID" sz="2000" i="1" dirty="0" smtClean="0"/>
              <a:t>exclusive-or</a:t>
            </a:r>
            <a:r>
              <a:rPr lang="id-ID" sz="2000" dirty="0" smtClean="0"/>
              <a:t>) akan memberikan keluaran 1, jika masukan-masukannya mempunyai keadaan yang berbeda. </a:t>
            </a:r>
            <a:endParaRPr lang="en-US" sz="2000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id-ID" sz="2000" dirty="0" smtClean="0"/>
              <a:t>Dari tabel tersebut dapat dilihat bahwa keluaran pada gerbang XOR merupakan penjumlahan biner dari masukannya.</a:t>
            </a:r>
            <a:r>
              <a:rPr lang="en-US" sz="2000" dirty="0" smtClean="0"/>
              <a:t> </a:t>
            </a:r>
          </a:p>
        </p:txBody>
      </p:sp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0"/>
            <a:ext cx="23907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67200"/>
            <a:ext cx="54102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64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  <p:bldP spid="10650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GERBANG LOGIKA X-NOR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6629400" cy="2438400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70000"/>
              </a:lnSpc>
              <a:defRPr/>
            </a:pPr>
            <a:r>
              <a:rPr lang="id-ID" sz="2800" dirty="0" smtClean="0"/>
              <a:t>Kata </a:t>
            </a:r>
            <a:r>
              <a:rPr lang="en-US" sz="2800" dirty="0" smtClean="0"/>
              <a:t>X-</a:t>
            </a:r>
            <a:r>
              <a:rPr lang="id-ID" sz="2800" dirty="0" smtClean="0"/>
              <a:t>NOR merupakan kependekan dari NOT-</a:t>
            </a:r>
            <a:r>
              <a:rPr lang="en-US" sz="2800" dirty="0" smtClean="0"/>
              <a:t>X</a:t>
            </a:r>
            <a:r>
              <a:rPr lang="id-ID" sz="2800" dirty="0" smtClean="0"/>
              <a:t>OR, yang merupakan ingkaran dari gerbang </a:t>
            </a:r>
            <a:r>
              <a:rPr lang="en-US" sz="2800" dirty="0" smtClean="0"/>
              <a:t>X</a:t>
            </a:r>
            <a:r>
              <a:rPr lang="id-ID" sz="2800" dirty="0" smtClean="0"/>
              <a:t>OR. </a:t>
            </a:r>
            <a:endParaRPr lang="en-US" sz="2800" dirty="0" smtClean="0"/>
          </a:p>
          <a:p>
            <a:pPr algn="just" eaLnBrk="1" hangingPunct="1">
              <a:lnSpc>
                <a:spcPct val="170000"/>
              </a:lnSpc>
              <a:defRPr/>
            </a:pPr>
            <a:r>
              <a:rPr lang="id-ID" sz="2800" dirty="0" smtClean="0"/>
              <a:t>Gerbang </a:t>
            </a:r>
            <a:r>
              <a:rPr lang="en-US" sz="2800" dirty="0" smtClean="0"/>
              <a:t>X-</a:t>
            </a:r>
            <a:r>
              <a:rPr lang="id-ID" sz="2800" dirty="0" smtClean="0"/>
              <a:t>NOR akan memberikan keluaran </a:t>
            </a:r>
            <a:r>
              <a:rPr lang="en-US" sz="2800" dirty="0" smtClean="0"/>
              <a:t>1</a:t>
            </a:r>
            <a:r>
              <a:rPr lang="id-ID" sz="2800" dirty="0" smtClean="0"/>
              <a:t> jika </a:t>
            </a:r>
            <a:r>
              <a:rPr lang="en-US" sz="2800" dirty="0" err="1" smtClean="0"/>
              <a:t>masukan-masukannya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id-ID" sz="2800" dirty="0" smtClean="0"/>
              <a:t>. </a:t>
            </a:r>
            <a:endParaRPr lang="en-US" sz="2800" dirty="0" smtClean="0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752600"/>
            <a:ext cx="22066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038600"/>
            <a:ext cx="53340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75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/>
      <p:bldP spid="10752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NOTASI/UNGKAPAN BOOLE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id-ID" sz="2800" dirty="0" smtClean="0">
                <a:effectLst/>
              </a:rPr>
              <a:t>Keluaran dari satu atau kombinasi beberapa buah gerbang dapat dinyatakan dalam suatu ungkapan logika yang disebut </a:t>
            </a:r>
            <a:r>
              <a:rPr lang="id-ID" sz="2800" i="1" dirty="0" smtClean="0">
                <a:effectLst/>
              </a:rPr>
              <a:t>ungkapan Boole.</a:t>
            </a:r>
            <a:r>
              <a:rPr lang="id-ID" sz="2800" dirty="0" smtClean="0">
                <a:effectLst/>
              </a:rPr>
              <a:t> </a:t>
            </a:r>
            <a:endParaRPr lang="en-US" sz="2800" dirty="0" smtClean="0">
              <a:effectLst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id-ID" sz="2800" dirty="0" smtClean="0">
                <a:effectLst/>
              </a:rPr>
              <a:t>Teknik ini memanfaatkan aljabar Boole dengan notasi-notasi khusus dan aturan-aturan yang berlaku untuk elemen-elemen logika termasuk gerbang logika.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NOTASI / UNGKAPAN BOOLE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15720"/>
            <a:ext cx="5510213" cy="513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5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sz="2400" dirty="0" smtClean="0">
                <a:effectLst/>
              </a:rPr>
              <a:t>MERANCANG DIAGRAM NALAR DARI FUNGSI BOOLE</a:t>
            </a:r>
            <a:endParaRPr lang="en-US" sz="2400" dirty="0" smtClean="0">
              <a:effectLst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50000"/>
              </a:lnSpc>
              <a:defRPr/>
            </a:pPr>
            <a:r>
              <a:rPr lang="id-ID" sz="2800" dirty="0" smtClean="0"/>
              <a:t>Mengimplementasikan persamaan-persamaan fungsi logika ke dalam untai elektronika logika</a:t>
            </a:r>
            <a:r>
              <a:rPr lang="en-US" sz="2800" dirty="0" smtClean="0"/>
              <a:t>/</a:t>
            </a:r>
            <a:r>
              <a:rPr lang="en-US" sz="2800" dirty="0" err="1" smtClean="0"/>
              <a:t>gerbang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609600" indent="-609600" eaLnBrk="1" hangingPunct="1">
              <a:lnSpc>
                <a:spcPct val="150000"/>
              </a:lnSpc>
              <a:defRPr/>
            </a:pPr>
            <a:r>
              <a:rPr lang="pl-PL" sz="2800" i="1" u="sng" dirty="0" smtClean="0"/>
              <a:t>Contoh :</a:t>
            </a:r>
            <a:r>
              <a:rPr lang="pl-PL" sz="2800" u="sng" dirty="0" smtClean="0"/>
              <a:t> </a:t>
            </a:r>
            <a:endParaRPr lang="id-ID" sz="2800" dirty="0" smtClean="0"/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id-ID" sz="2800" dirty="0" smtClean="0"/>
              <a:t>Gambarkan gerbang logikanya :</a:t>
            </a:r>
            <a:endParaRPr lang="en-US" sz="2800" dirty="0" smtClean="0"/>
          </a:p>
          <a:p>
            <a:pPr marL="990600" lvl="1" indent="-5334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id-ID" sz="3200" dirty="0" smtClean="0"/>
              <a:t>1. </a:t>
            </a:r>
            <a:r>
              <a:rPr lang="en-US" sz="3200" dirty="0" smtClean="0"/>
              <a:t>F =</a:t>
            </a:r>
            <a:r>
              <a:rPr lang="id-ID" sz="3200" dirty="0" smtClean="0"/>
              <a:t> A . B’</a:t>
            </a:r>
          </a:p>
          <a:p>
            <a:pPr marL="990600" lvl="1" indent="-5334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id-ID" sz="3200" dirty="0" smtClean="0"/>
              <a:t>2. F = A’ + B</a:t>
            </a:r>
          </a:p>
          <a:p>
            <a:pPr marL="990600" lvl="1" indent="-533400">
              <a:lnSpc>
                <a:spcPct val="150000"/>
              </a:lnSpc>
              <a:buNone/>
              <a:defRPr/>
            </a:pPr>
            <a:r>
              <a:rPr lang="id-ID" sz="3200" dirty="0" smtClean="0"/>
              <a:t>3. F = </a:t>
            </a:r>
            <a:r>
              <a:rPr lang="en-US" sz="3200" dirty="0" smtClean="0"/>
              <a:t>(A + B) . C’</a:t>
            </a:r>
            <a:endParaRPr lang="id-ID" sz="3200" dirty="0" smtClean="0"/>
          </a:p>
          <a:p>
            <a:pPr marL="990600" lvl="1" indent="-533400">
              <a:lnSpc>
                <a:spcPct val="150000"/>
              </a:lnSpc>
              <a:buNone/>
              <a:defRPr/>
            </a:pPr>
            <a:r>
              <a:rPr lang="id-ID" sz="3200" dirty="0" smtClean="0"/>
              <a:t>4. F = (AB) + (A’B’)</a:t>
            </a:r>
          </a:p>
          <a:p>
            <a:pPr marL="990600" lvl="1" indent="-533400">
              <a:lnSpc>
                <a:spcPct val="150000"/>
              </a:lnSpc>
              <a:buNone/>
              <a:defRPr/>
            </a:pPr>
            <a:r>
              <a:rPr lang="id-ID" sz="3200" dirty="0" smtClean="0"/>
              <a:t>5</a:t>
            </a:r>
            <a:r>
              <a:rPr lang="id-ID" sz="3400" dirty="0" smtClean="0"/>
              <a:t>. F = (A+C)</a:t>
            </a:r>
            <a:r>
              <a:rPr lang="en-US" sz="3400" dirty="0" smtClean="0">
                <a:sym typeface="Symbol" pitchFamily="18" charset="2"/>
              </a:rPr>
              <a:t> </a:t>
            </a:r>
            <a:r>
              <a:rPr lang="id-ID" sz="3400" dirty="0" smtClean="0">
                <a:sym typeface="Symbol" pitchFamily="18" charset="2"/>
              </a:rPr>
              <a:t> B’D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2400" dirty="0" smtClean="0"/>
              <a:t>Gambarkan gerbang logikanya : F = X’Y + XZ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1478" y="2362200"/>
            <a:ext cx="697572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2800" dirty="0" smtClean="0"/>
              <a:t>Gambarkan gerbang logikanya : 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676399"/>
            <a:ext cx="2971800" cy="31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133600"/>
            <a:ext cx="617220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MENENTUKAN FUNGSI BOOLE DARI GERBANG LOGIKA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Tentukan persamaan boole-nya!</a:t>
            </a:r>
          </a:p>
        </p:txBody>
      </p:sp>
      <p:sp>
        <p:nvSpPr>
          <p:cNvPr id="142365" name="Text Box 29"/>
          <p:cNvSpPr txBox="1">
            <a:spLocks noChangeArrowheads="1"/>
          </p:cNvSpPr>
          <p:nvPr/>
        </p:nvSpPr>
        <p:spPr bwMode="auto">
          <a:xfrm>
            <a:off x="4543425" y="3024188"/>
            <a:ext cx="178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 = X’ Y Z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838200" y="2590800"/>
            <a:ext cx="3638550" cy="1195388"/>
            <a:chOff x="528" y="1632"/>
            <a:chExt cx="2292" cy="753"/>
          </a:xfrm>
        </p:grpSpPr>
        <p:sp>
          <p:nvSpPr>
            <p:cNvPr id="38929" name="AutoShape 20"/>
            <p:cNvSpPr>
              <a:spLocks noChangeArrowheads="1"/>
            </p:cNvSpPr>
            <p:nvPr/>
          </p:nvSpPr>
          <p:spPr bwMode="auto">
            <a:xfrm>
              <a:off x="1470" y="1665"/>
              <a:ext cx="576" cy="720"/>
            </a:xfrm>
            <a:prstGeom prst="flowChartDelay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30" name="Line 21"/>
            <p:cNvSpPr>
              <a:spLocks noChangeShapeType="1"/>
            </p:cNvSpPr>
            <p:nvPr/>
          </p:nvSpPr>
          <p:spPr bwMode="auto">
            <a:xfrm>
              <a:off x="2052" y="201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931" name="Line 22"/>
            <p:cNvSpPr>
              <a:spLocks noChangeShapeType="1"/>
            </p:cNvSpPr>
            <p:nvPr/>
          </p:nvSpPr>
          <p:spPr bwMode="auto">
            <a:xfrm>
              <a:off x="1305" y="1809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932" name="Line 23"/>
            <p:cNvSpPr>
              <a:spLocks noChangeShapeType="1"/>
            </p:cNvSpPr>
            <p:nvPr/>
          </p:nvSpPr>
          <p:spPr bwMode="auto">
            <a:xfrm>
              <a:off x="684" y="2061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933" name="Line 24"/>
            <p:cNvSpPr>
              <a:spLocks noChangeShapeType="1"/>
            </p:cNvSpPr>
            <p:nvPr/>
          </p:nvSpPr>
          <p:spPr bwMode="auto">
            <a:xfrm>
              <a:off x="681" y="2271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934" name="Text Box 26"/>
            <p:cNvSpPr txBox="1">
              <a:spLocks noChangeArrowheads="1"/>
            </p:cNvSpPr>
            <p:nvPr/>
          </p:nvSpPr>
          <p:spPr bwMode="auto">
            <a:xfrm>
              <a:off x="548" y="1673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38935" name="Text Box 27"/>
            <p:cNvSpPr txBox="1">
              <a:spLocks noChangeArrowheads="1"/>
            </p:cNvSpPr>
            <p:nvPr/>
          </p:nvSpPr>
          <p:spPr bwMode="auto">
            <a:xfrm>
              <a:off x="528" y="1935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38936" name="Text Box 28"/>
            <p:cNvSpPr txBox="1">
              <a:spLocks noChangeArrowheads="1"/>
            </p:cNvSpPr>
            <p:nvPr/>
          </p:nvSpPr>
          <p:spPr bwMode="auto">
            <a:xfrm>
              <a:off x="528" y="2148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38937" name="AutoShape 30"/>
            <p:cNvSpPr>
              <a:spLocks noChangeArrowheads="1"/>
            </p:cNvSpPr>
            <p:nvPr/>
          </p:nvSpPr>
          <p:spPr bwMode="auto">
            <a:xfrm rot="5400000">
              <a:off x="960" y="1632"/>
              <a:ext cx="336" cy="336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38" name="Line 31"/>
            <p:cNvSpPr>
              <a:spLocks noChangeShapeType="1"/>
            </p:cNvSpPr>
            <p:nvPr/>
          </p:nvSpPr>
          <p:spPr bwMode="auto">
            <a:xfrm>
              <a:off x="672" y="180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914400" y="4648200"/>
            <a:ext cx="3638550" cy="1143000"/>
            <a:chOff x="576" y="2928"/>
            <a:chExt cx="2292" cy="720"/>
          </a:xfrm>
        </p:grpSpPr>
        <p:sp>
          <p:nvSpPr>
            <p:cNvPr id="38920" name="AutoShape 5"/>
            <p:cNvSpPr>
              <a:spLocks noChangeArrowheads="1"/>
            </p:cNvSpPr>
            <p:nvPr/>
          </p:nvSpPr>
          <p:spPr bwMode="auto">
            <a:xfrm>
              <a:off x="1518" y="2928"/>
              <a:ext cx="576" cy="720"/>
            </a:xfrm>
            <a:prstGeom prst="flowChartDelay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21" name="Line 6"/>
            <p:cNvSpPr>
              <a:spLocks noChangeShapeType="1"/>
            </p:cNvSpPr>
            <p:nvPr/>
          </p:nvSpPr>
          <p:spPr bwMode="auto">
            <a:xfrm>
              <a:off x="2100" y="3279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922" name="Line 7"/>
            <p:cNvSpPr>
              <a:spLocks noChangeShapeType="1"/>
            </p:cNvSpPr>
            <p:nvPr/>
          </p:nvSpPr>
          <p:spPr bwMode="auto">
            <a:xfrm>
              <a:off x="750" y="3072"/>
              <a:ext cx="7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923" name="Line 8"/>
            <p:cNvSpPr>
              <a:spLocks noChangeShapeType="1"/>
            </p:cNvSpPr>
            <p:nvPr/>
          </p:nvSpPr>
          <p:spPr bwMode="auto">
            <a:xfrm>
              <a:off x="732" y="332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924" name="Line 9"/>
            <p:cNvSpPr>
              <a:spLocks noChangeShapeType="1"/>
            </p:cNvSpPr>
            <p:nvPr/>
          </p:nvSpPr>
          <p:spPr bwMode="auto">
            <a:xfrm>
              <a:off x="729" y="353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925" name="AutoShape 13"/>
            <p:cNvSpPr>
              <a:spLocks noChangeArrowheads="1"/>
            </p:cNvSpPr>
            <p:nvPr/>
          </p:nvSpPr>
          <p:spPr bwMode="auto">
            <a:xfrm>
              <a:off x="1410" y="3024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596" y="2936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576" y="3198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576" y="3411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</p:grpSp>
      <p:sp>
        <p:nvSpPr>
          <p:cNvPr id="142369" name="Text Box 33"/>
          <p:cNvSpPr txBox="1">
            <a:spLocks noChangeArrowheads="1"/>
          </p:cNvSpPr>
          <p:nvPr/>
        </p:nvSpPr>
        <p:spPr bwMode="auto">
          <a:xfrm>
            <a:off x="4572000" y="4953000"/>
            <a:ext cx="178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 = X’ Y 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2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  <p:bldP spid="142365" grpId="0"/>
      <p:bldP spid="14236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MENENTUKAN FUNGSI BOOLE DARI GERBANG LOGIKA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Tentukan persamaan boole-nya!</a:t>
            </a: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 b="16101"/>
          <a:stretch>
            <a:fillRect/>
          </a:stretch>
        </p:blipFill>
        <p:spPr bwMode="auto">
          <a:xfrm>
            <a:off x="1447800" y="2514600"/>
            <a:ext cx="4343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32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2" grpId="0" build="p"/>
      <p:bldP spid="5325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smtClean="0"/>
              <a:t>Latihan - 4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Tentukan fungsi boole dari gerbang logika berikut ini</a:t>
            </a: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743200"/>
            <a:ext cx="7696200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52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2563"/>
            <a:ext cx="8229600" cy="80803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Sistem Bilangan (2)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/>
              <a:t>Sistem bilangan Octal</a:t>
            </a:r>
          </a:p>
          <a:p>
            <a:pPr lvl="1" eaLnBrk="1" hangingPunct="1">
              <a:defRPr/>
            </a:pPr>
            <a:r>
              <a:rPr lang="id-ID" smtClean="0"/>
              <a:t>Suatu sistem bilangan berbasis 8, mempunyai angka / bilangan 0, 1, 2, ... 7.</a:t>
            </a:r>
            <a:endParaRPr lang="en-US" smtClean="0"/>
          </a:p>
          <a:p>
            <a:pPr lvl="1" eaLnBrk="1" hangingPunct="1">
              <a:defRPr/>
            </a:pPr>
            <a:r>
              <a:rPr lang="es-ES" smtClean="0"/>
              <a:t>Bilangan Octal = (0, 1, 2, 3, 4, 5, 6, 7)</a:t>
            </a:r>
          </a:p>
          <a:p>
            <a:pPr lvl="1" eaLnBrk="1" hangingPunct="1">
              <a:buFontTx/>
              <a:buNone/>
              <a:defRPr/>
            </a:pPr>
            <a:endParaRPr lang="es-ES" smtClean="0"/>
          </a:p>
          <a:p>
            <a:pPr eaLnBrk="1" hangingPunct="1">
              <a:defRPr/>
            </a:pPr>
            <a:r>
              <a:rPr lang="es-ES" sz="2800" smtClean="0"/>
              <a:t>Sistem bilangan hexadesimal</a:t>
            </a:r>
          </a:p>
          <a:p>
            <a:pPr lvl="1" eaLnBrk="1" hangingPunct="1">
              <a:defRPr/>
            </a:pPr>
            <a:r>
              <a:rPr lang="id-ID" smtClean="0"/>
              <a:t>Suatu sistem bilangan berbasis 16, mempunyai angka / bilangan 0, 1, 2, ... F</a:t>
            </a:r>
            <a:r>
              <a:rPr lang="en-US" smtClean="0"/>
              <a:t>.</a:t>
            </a:r>
          </a:p>
          <a:p>
            <a:pPr lvl="1" eaLnBrk="1" hangingPunct="1">
              <a:defRPr/>
            </a:pPr>
            <a:r>
              <a:rPr lang="es-ES" smtClean="0"/>
              <a:t>Bilangan Hexadesimal = (0, 1, 2, 3, 4, 5, 6, 7, 8, 9, A, B, C, D, E, F)		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u="sng" smtClean="0"/>
              <a:t>Latihan - 5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5257800"/>
          </a:xfrm>
        </p:spPr>
        <p:txBody>
          <a:bodyPr/>
          <a:lstStyle/>
          <a:p>
            <a:pPr marL="609600" indent="-609600" eaLnBrk="1" hangingPunct="1"/>
            <a:r>
              <a:rPr lang="en-US" sz="2800" dirty="0" err="1" smtClean="0">
                <a:effectLst/>
              </a:rPr>
              <a:t>Tentukan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keluaran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gerbang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logika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untuk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masukan-masukan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diberikan</a:t>
            </a:r>
            <a:endParaRPr lang="en-US" sz="2800" dirty="0" smtClean="0">
              <a:effectLst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dirty="0" err="1" smtClean="0">
                <a:effectLst/>
              </a:rPr>
              <a:t>Masukan</a:t>
            </a:r>
            <a:r>
              <a:rPr lang="en-US" dirty="0" smtClean="0">
                <a:effectLst/>
              </a:rPr>
              <a:t> : P = 0; Q = 1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dirty="0" err="1" smtClean="0">
                <a:effectLst/>
              </a:rPr>
              <a:t>Masukan</a:t>
            </a:r>
            <a:r>
              <a:rPr lang="en-US" dirty="0" smtClean="0">
                <a:effectLst/>
              </a:rPr>
              <a:t> : P = 1; Q = 0; R =1</a:t>
            </a:r>
          </a:p>
        </p:txBody>
      </p:sp>
      <p:pic>
        <p:nvPicPr>
          <p:cNvPr id="4198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55900"/>
            <a:ext cx="42672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800600"/>
            <a:ext cx="57150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43600" y="2209800"/>
            <a:ext cx="2590800" cy="327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>
                <a:effectLst/>
              </a:rPr>
              <a:t>LATIHAN - 3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id-ID" sz="2800" dirty="0" smtClean="0"/>
              <a:t>Gambarkan gerbang logikanya &amp; nilai outputnya!</a:t>
            </a:r>
            <a:endParaRPr lang="en-US" sz="2800" dirty="0" smtClean="0"/>
          </a:p>
          <a:p>
            <a:pPr marL="990600" lvl="1" indent="-533400" eaLnBrk="1" hangingPunct="1">
              <a:lnSpc>
                <a:spcPct val="150000"/>
              </a:lnSpc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1. F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id-ID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id-ID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id-ID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id-ID" dirty="0" smtClean="0">
                <a:solidFill>
                  <a:schemeClr val="tx1"/>
                </a:solidFill>
              </a:rPr>
              <a:t>)(</a:t>
            </a:r>
            <a:r>
              <a:rPr lang="en-US" dirty="0" smtClean="0">
                <a:solidFill>
                  <a:schemeClr val="tx1"/>
                </a:solidFill>
              </a:rPr>
              <a:t>A’BC’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+ AB’</a:t>
            </a:r>
          </a:p>
          <a:p>
            <a:pPr marL="990600" lvl="1" indent="-533400" eaLnBrk="1" hangingPunct="1">
              <a:lnSpc>
                <a:spcPct val="150000"/>
              </a:lnSpc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2. F</a:t>
            </a:r>
            <a:r>
              <a:rPr lang="en-US" dirty="0" smtClean="0">
                <a:solidFill>
                  <a:schemeClr val="tx1"/>
                </a:solidFill>
              </a:rPr>
              <a:t> = XY’(Z + Y’) + X’Z	</a:t>
            </a:r>
          </a:p>
          <a:p>
            <a:pPr marL="990600" lvl="1" indent="-533400" eaLnBrk="1" hangingPunct="1">
              <a:lnSpc>
                <a:spcPct val="150000"/>
              </a:lnSpc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3. F</a:t>
            </a:r>
            <a:r>
              <a:rPr lang="en-US" dirty="0" smtClean="0">
                <a:solidFill>
                  <a:schemeClr val="tx1"/>
                </a:solidFill>
              </a:rPr>
              <a:t> = (A . (B + C)</a:t>
            </a:r>
            <a:r>
              <a:rPr lang="id-ID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 + A’ . B) . C</a:t>
            </a:r>
          </a:p>
          <a:p>
            <a:pPr marL="990600" lvl="1" indent="-533400">
              <a:lnSpc>
                <a:spcPct val="150000"/>
              </a:lnSpc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4. F = </a:t>
            </a:r>
            <a:r>
              <a:rPr lang="en-US" dirty="0" smtClean="0">
                <a:solidFill>
                  <a:schemeClr val="tx1"/>
                </a:solidFill>
              </a:rPr>
              <a:t>A.B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 B.C’</a:t>
            </a:r>
          </a:p>
          <a:p>
            <a:pPr marL="990600" lvl="1" indent="-533400">
              <a:lnSpc>
                <a:spcPct val="150000"/>
              </a:lnSpc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5. F = (</a:t>
            </a:r>
            <a:r>
              <a:rPr lang="en-US" dirty="0" smtClean="0">
                <a:solidFill>
                  <a:schemeClr val="tx1"/>
                </a:solidFill>
              </a:rPr>
              <a:t>(A+B).C’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</a:t>
            </a:r>
            <a:r>
              <a:rPr lang="id-ID" dirty="0" smtClean="0">
                <a:solidFill>
                  <a:schemeClr val="tx1"/>
                </a:solidFill>
                <a:sym typeface="Symbol" pitchFamily="18" charset="2"/>
              </a:rPr>
              <a:t>(DB’+A’C)</a:t>
            </a:r>
            <a:endParaRPr lang="en-US" dirty="0" smtClean="0">
              <a:solidFill>
                <a:schemeClr val="tx1"/>
              </a:solidFill>
            </a:endParaRPr>
          </a:p>
          <a:p>
            <a:pPr marL="990600" lvl="1" indent="-533400" eaLnBrk="1" hangingPunct="1">
              <a:lnSpc>
                <a:spcPct val="150000"/>
              </a:lnSpc>
              <a:buNone/>
              <a:defRPr/>
            </a:pPr>
            <a:r>
              <a:rPr lang="id-ID" dirty="0" smtClean="0">
                <a:solidFill>
                  <a:schemeClr val="tx1"/>
                </a:solidFill>
                <a:sym typeface="Symbol" pitchFamily="18" charset="2"/>
              </a:rPr>
              <a:t>6. F =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A.B’ + (AB)’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2286000"/>
            <a:ext cx="236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Input:</a:t>
            </a:r>
          </a:p>
          <a:p>
            <a:r>
              <a:rPr lang="id-ID" sz="2400" dirty="0" smtClean="0"/>
              <a:t>A = 1</a:t>
            </a:r>
          </a:p>
          <a:p>
            <a:r>
              <a:rPr lang="id-ID" sz="2400" dirty="0" smtClean="0"/>
              <a:t>B = 0</a:t>
            </a:r>
          </a:p>
          <a:p>
            <a:r>
              <a:rPr lang="id-ID" sz="2400" dirty="0" smtClean="0"/>
              <a:t>C = 1</a:t>
            </a:r>
          </a:p>
          <a:p>
            <a:r>
              <a:rPr lang="id-ID" sz="2400" dirty="0" smtClean="0"/>
              <a:t>D = 1</a:t>
            </a:r>
          </a:p>
          <a:p>
            <a:r>
              <a:rPr lang="id-ID" sz="2400" dirty="0" smtClean="0"/>
              <a:t>X = 1</a:t>
            </a:r>
          </a:p>
          <a:p>
            <a:r>
              <a:rPr lang="id-ID" sz="2400" dirty="0" smtClean="0"/>
              <a:t>Y = 0</a:t>
            </a:r>
          </a:p>
          <a:p>
            <a:r>
              <a:rPr lang="id-ID" sz="2400" dirty="0" smtClean="0"/>
              <a:t>Z = 1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DNF &amp; CNF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Mengapa bentuk normal?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-  Pembuatan tabel kebenaran tidak terlalu praktis , bahkan dengan bantuan komputer,  terutama untuk jumlah variabel yang besar.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-  Prosedur yang lebih mudah adalah dengan  mereduksi ke bentuk-bentuk normal.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Bentuk Normal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1. Disjunctive Normal Form (DNF) atau Sum of Products (SOP) atau Minterm.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2. Conjuctive Normal Form (CNF) atau Product of Sums (POS) atau Maxterm.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1. DNF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DNF terdiri dari penjumlahan dari beberapa perkalian (sum of products = SOP).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Dalam tabel kebenaran, DNF merupakan perkalian-perkalian yang menghasilkan nilai 1.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Contoh: xy + x’y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Setiap suku (term) disebut minterm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2. CNF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CNF terdiri dari perkalian dari beberapa penjumlahan (product of sum = POS).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Dalam tabel kebenaran, CNF merupakan penjumlahan-penjumlahan yang menghasilkan nilai 0.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Contoh: (x+y) . (x’+y)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Setiap suku (term) disebut maxterm.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Tabel Minterm dan Maxterm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28" y="2133600"/>
            <a:ext cx="8331672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Tabel Minterm dan Maxterm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269998" cy="4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82752"/>
          </a:xfrm>
        </p:spPr>
        <p:txBody>
          <a:bodyPr/>
          <a:lstStyle/>
          <a:p>
            <a:r>
              <a:rPr lang="nl-NL" dirty="0" smtClean="0"/>
              <a:t>Nyatakan dalam bentuk SOP dan POS</a:t>
            </a:r>
            <a:endParaRPr lang="id-ID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2333625" cy="248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SOP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Kombinasi nilai-nilai peubah yang menghasilkan nilai fungsi sama dengan 1 adalah 01, maka fungsi Booleannya dalam bentuk SOP: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			      f(x, y) = x’y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			            atau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			f(x, y) = m1 = ∑ (1)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Definisi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33095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id-ID" sz="1900" dirty="0" smtClean="0"/>
              <a:t>Aljabar Boolean adalah aljabar  logika.</a:t>
            </a:r>
          </a:p>
          <a:p>
            <a:pPr algn="just">
              <a:lnSpc>
                <a:spcPct val="170000"/>
              </a:lnSpc>
            </a:pPr>
            <a:r>
              <a:rPr lang="id-ID" sz="1900" dirty="0" smtClean="0"/>
              <a:t>Aljabar </a:t>
            </a:r>
            <a:r>
              <a:rPr lang="id-ID" sz="1900" i="1" dirty="0" smtClean="0"/>
              <a:t>boole</a:t>
            </a:r>
            <a:r>
              <a:rPr lang="id-ID" sz="1900" dirty="0" smtClean="0"/>
              <a:t> adalah suatu teknik matematika yang dipakai untuk menyelesaikan masalah-masalah logika atau menyederhanakan persamaan logika. </a:t>
            </a:r>
            <a:endParaRPr lang="en-US" sz="1900" dirty="0" smtClean="0"/>
          </a:p>
          <a:p>
            <a:pPr algn="just">
              <a:lnSpc>
                <a:spcPct val="170000"/>
              </a:lnSpc>
            </a:pPr>
            <a:r>
              <a:rPr lang="id-ID" sz="1900" dirty="0" smtClean="0"/>
              <a:t>Aljabar </a:t>
            </a:r>
            <a:r>
              <a:rPr lang="id-ID" sz="1900" i="1" dirty="0" smtClean="0"/>
              <a:t>boole</a:t>
            </a:r>
            <a:r>
              <a:rPr lang="id-ID" sz="1900" dirty="0" smtClean="0"/>
              <a:t> mendasari operasi-operasi aritmatika yang dilakukan oleh komputer dan juga bermanfaat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id-ID" sz="1900" dirty="0" smtClean="0"/>
              <a:t>menganalisis dan mendesain rangkaian yang menjadi dasar bagi pembentuk</a:t>
            </a:r>
            <a:r>
              <a:rPr lang="en-US" sz="1900" dirty="0" smtClean="0"/>
              <a:t>k</a:t>
            </a:r>
            <a:r>
              <a:rPr lang="id-ID" sz="1900" dirty="0" smtClean="0"/>
              <a:t>an komputer sendiri.</a:t>
            </a:r>
          </a:p>
          <a:p>
            <a:pPr algn="just">
              <a:lnSpc>
                <a:spcPct val="170000"/>
              </a:lnSpc>
            </a:pPr>
            <a:r>
              <a:rPr lang="en-US" sz="1900" dirty="0" err="1" smtClean="0"/>
              <a:t>Aljabar</a:t>
            </a:r>
            <a:r>
              <a:rPr lang="en-US" sz="1900" dirty="0" smtClean="0"/>
              <a:t> Boole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suatu</a:t>
            </a:r>
            <a:r>
              <a:rPr lang="en-US" sz="1900" dirty="0" smtClean="0"/>
              <a:t> </a:t>
            </a:r>
            <a:r>
              <a:rPr lang="en-US" sz="1900" dirty="0" err="1" smtClean="0"/>
              <a:t>bentuk</a:t>
            </a:r>
            <a:r>
              <a:rPr lang="en-US" sz="1900" dirty="0" smtClean="0"/>
              <a:t> </a:t>
            </a:r>
            <a:r>
              <a:rPr lang="en-US" sz="1900" dirty="0" err="1" smtClean="0"/>
              <a:t>aljabar</a:t>
            </a:r>
            <a:r>
              <a:rPr lang="en-US" sz="1900" dirty="0" smtClean="0"/>
              <a:t> </a:t>
            </a:r>
            <a:r>
              <a:rPr lang="en-US" sz="1900" dirty="0" err="1" smtClean="0"/>
              <a:t>dimana</a:t>
            </a:r>
            <a:r>
              <a:rPr lang="en-US" sz="1900" dirty="0" smtClean="0"/>
              <a:t> </a:t>
            </a:r>
            <a:r>
              <a:rPr lang="en-US" sz="1900" dirty="0" err="1" smtClean="0"/>
              <a:t>variabel-variabel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fungsi-fungsinya</a:t>
            </a:r>
            <a:r>
              <a:rPr lang="en-US" sz="1900" dirty="0" smtClean="0"/>
              <a:t> </a:t>
            </a:r>
            <a:r>
              <a:rPr lang="en-US" sz="1900" dirty="0" err="1" smtClean="0"/>
              <a:t>memiliki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0  </a:t>
            </a:r>
            <a:r>
              <a:rPr lang="en-US" sz="1900" dirty="0" err="1" smtClean="0"/>
              <a:t>dan</a:t>
            </a:r>
            <a:r>
              <a:rPr lang="en-US" sz="1900" dirty="0" smtClean="0"/>
              <a:t> 1. </a:t>
            </a:r>
          </a:p>
          <a:p>
            <a:pPr algn="just">
              <a:lnSpc>
                <a:spcPct val="170000"/>
              </a:lnSpc>
            </a:pPr>
            <a:r>
              <a:rPr lang="id-ID" sz="1900" dirty="0" smtClean="0"/>
              <a:t>Pelopornya adalah George Boole.</a:t>
            </a:r>
          </a:p>
          <a:p>
            <a:pPr algn="just">
              <a:lnSpc>
                <a:spcPct val="170000"/>
              </a:lnSpc>
            </a:pPr>
            <a:endParaRPr lang="id-ID" sz="19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POS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Kombinasi nilai-nilai peubah yang menghasilkan nilai fungsi sama dengan 0 adalah 00, 10, 11, maka fungsi Booleannya dalam bentuk POS: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		     f(x,y)=(x+y)(x’+y)(x’+y’)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				atau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	        f(x, y) = M0 M2 M3 = ∏(0, 2, 3)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Nyatakan dalam bentuk SOP dan POS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2590800" cy="389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SOP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Kombinasi nilai-nilai peubah yang menghasilkan nilai fungsi sama dengan 1 adalah 001, 100, dan 111, maka fungsi Booleannya dalam bentuk SOP:</a:t>
            </a:r>
          </a:p>
          <a:p>
            <a:pPr>
              <a:buNone/>
            </a:pPr>
            <a:r>
              <a:rPr lang="id-ID" dirty="0" smtClean="0"/>
              <a:t>	f(x, y, z) = x’y’z + xy’z’ + xyz</a:t>
            </a:r>
          </a:p>
          <a:p>
            <a:pPr>
              <a:buNone/>
            </a:pPr>
            <a:r>
              <a:rPr lang="id-ID" dirty="0" smtClean="0"/>
              <a:t>			atau</a:t>
            </a:r>
          </a:p>
          <a:p>
            <a:pPr>
              <a:buNone/>
            </a:pPr>
            <a:r>
              <a:rPr lang="id-ID" dirty="0" smtClean="0"/>
              <a:t>	f(x, y, z) = m1 + m4 + m7 = ∑ (1, 4, 7)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POS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Kombinasi nilai-nilai peubah yang menghasilkan nilai fungsi sama dengan 0 adalah 000, 010, 011, 101, dan 110, maka fungsi Booleannya dalam bentuk POS:</a:t>
            </a:r>
          </a:p>
          <a:p>
            <a:pPr>
              <a:buNone/>
            </a:pPr>
            <a:r>
              <a:rPr lang="id-ID" dirty="0" smtClean="0"/>
              <a:t>	f(x,y,z)=(x+y+z)(x+y’+z)(x+y’+z’)(x’+y+z’)(x’+y’+z)</a:t>
            </a:r>
          </a:p>
          <a:p>
            <a:pPr>
              <a:buNone/>
            </a:pPr>
            <a:r>
              <a:rPr lang="id-ID" dirty="0" smtClean="0"/>
              <a:t>					atau</a:t>
            </a:r>
          </a:p>
          <a:p>
            <a:pPr>
              <a:buNone/>
            </a:pPr>
            <a:r>
              <a:rPr lang="id-ID" dirty="0" smtClean="0"/>
              <a:t>	f(x, y, z) = M0 M2 M3 M5 M6 = ∏(0, 2, 3, 5, 6)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Nyatakan fungsi Boolean f(x,y,z) = x + y’z ke dalam bentuk kanonik SOP dan POS.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SOP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x = x(y + y’)</a:t>
            </a:r>
          </a:p>
          <a:p>
            <a:pPr>
              <a:buNone/>
            </a:pPr>
            <a:r>
              <a:rPr lang="id-ID" dirty="0" smtClean="0"/>
              <a:t>	   = xy + xy’</a:t>
            </a:r>
          </a:p>
          <a:p>
            <a:pPr>
              <a:buNone/>
            </a:pPr>
            <a:r>
              <a:rPr lang="id-ID" dirty="0" smtClean="0"/>
              <a:t>	   = xy (z + z’) + xy’(z + z’)</a:t>
            </a:r>
          </a:p>
          <a:p>
            <a:pPr>
              <a:buNone/>
            </a:pPr>
            <a:r>
              <a:rPr lang="id-ID" dirty="0" smtClean="0"/>
              <a:t>	   = xyz + xyz’ + xy’z + xy’z’</a:t>
            </a:r>
          </a:p>
          <a:p>
            <a:pPr>
              <a:buNone/>
            </a:pPr>
            <a:r>
              <a:rPr lang="id-ID" dirty="0" smtClean="0"/>
              <a:t> y’z = y’z (x + x’)</a:t>
            </a:r>
          </a:p>
          <a:p>
            <a:pPr>
              <a:buNone/>
            </a:pPr>
            <a:r>
              <a:rPr lang="id-ID" dirty="0" smtClean="0"/>
              <a:t>	   = xy’z + x’y’z</a:t>
            </a:r>
          </a:p>
          <a:p>
            <a:pPr>
              <a:buNone/>
            </a:pPr>
            <a:r>
              <a:rPr lang="id-ID" dirty="0" smtClean="0"/>
              <a:t>Jadi f(x, y, z) = x + y’z</a:t>
            </a:r>
          </a:p>
          <a:p>
            <a:pPr>
              <a:buNone/>
            </a:pPr>
            <a:r>
              <a:rPr lang="id-ID" dirty="0" smtClean="0"/>
              <a:t>			 = xyz + xyz’ + xy’z + xy’z’ + xy’z + x’y’z</a:t>
            </a:r>
          </a:p>
          <a:p>
            <a:pPr>
              <a:buNone/>
            </a:pPr>
            <a:r>
              <a:rPr lang="id-ID" dirty="0" smtClean="0"/>
              <a:t>			 = x’y’z + xy’z’ + xy’z + xyz’ + xyz</a:t>
            </a:r>
          </a:p>
          <a:p>
            <a:pPr>
              <a:buNone/>
            </a:pPr>
            <a:r>
              <a:rPr lang="id-ID" dirty="0" smtClean="0"/>
              <a:t>atau f(x, y, z) = m1 + m4 + m5 + m6 + m7 = </a:t>
            </a:r>
            <a:r>
              <a:rPr lang="el-GR" dirty="0" smtClean="0"/>
              <a:t>Σ(1,4,5,6,7)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POS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f(x, y, z) = x + y’z</a:t>
            </a:r>
          </a:p>
          <a:p>
            <a:pPr>
              <a:buNone/>
            </a:pPr>
            <a:r>
              <a:rPr lang="id-ID" dirty="0" smtClean="0"/>
              <a:t>		        = (x + y’)(x + z)</a:t>
            </a:r>
          </a:p>
          <a:p>
            <a:pPr>
              <a:buNone/>
            </a:pPr>
            <a:r>
              <a:rPr lang="id-ID" dirty="0" smtClean="0"/>
              <a:t>        x + y’ = x + y’ + zz’</a:t>
            </a:r>
          </a:p>
          <a:p>
            <a:pPr>
              <a:buNone/>
            </a:pPr>
            <a:r>
              <a:rPr lang="id-ID" dirty="0" smtClean="0"/>
              <a:t>		        = (x + y’ + z)(x + y’ + z’)</a:t>
            </a:r>
          </a:p>
          <a:p>
            <a:pPr>
              <a:buNone/>
            </a:pPr>
            <a:r>
              <a:rPr lang="id-ID" dirty="0" smtClean="0"/>
              <a:t>          x + z = x + z + yy’</a:t>
            </a:r>
          </a:p>
          <a:p>
            <a:pPr>
              <a:buNone/>
            </a:pPr>
            <a:r>
              <a:rPr lang="id-ID" dirty="0" smtClean="0"/>
              <a:t>                    = (x + y + z)(x + y’ + z)</a:t>
            </a:r>
          </a:p>
          <a:p>
            <a:pPr>
              <a:buNone/>
            </a:pPr>
            <a:r>
              <a:rPr lang="id-ID" dirty="0" smtClean="0"/>
              <a:t>	Jadi, f(x, y, z) = (x+y’+z)(x+y’+z’)(x+y+z)(x+y’+ z)</a:t>
            </a:r>
          </a:p>
          <a:p>
            <a:pPr>
              <a:buNone/>
            </a:pPr>
            <a:r>
              <a:rPr lang="id-ID" dirty="0" smtClean="0"/>
              <a:t>        		       = (x + y + z)(x + y’ + z)(x + y’ + z’)</a:t>
            </a:r>
          </a:p>
          <a:p>
            <a:pPr>
              <a:buNone/>
            </a:pPr>
            <a:r>
              <a:rPr lang="id-ID" dirty="0" smtClean="0"/>
              <a:t>	atau f(x, y, z) = M0 M2 M3 = ∏(0, 2, 3)</a:t>
            </a:r>
            <a:endParaRPr lang="id-ID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Konversi antar Bentuk Normal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dirty="0" smtClean="0"/>
              <a:t>Misalkan f(x, y, z) = </a:t>
            </a:r>
            <a:r>
              <a:rPr lang="el-GR" dirty="0" smtClean="0"/>
              <a:t>Σ (1, 4, 5, 6, 7) </a:t>
            </a:r>
            <a:r>
              <a:rPr lang="id-ID" dirty="0" smtClean="0"/>
              <a:t>dan f’ adalah fungsi komplemen dari f, maka </a:t>
            </a:r>
          </a:p>
          <a:p>
            <a:pPr>
              <a:lnSpc>
                <a:spcPct val="150000"/>
              </a:lnSpc>
              <a:buNone/>
            </a:pPr>
            <a:r>
              <a:rPr lang="id-ID" dirty="0" smtClean="0"/>
              <a:t>	f’(x, y, z) = </a:t>
            </a:r>
            <a:r>
              <a:rPr lang="el-GR" dirty="0" smtClean="0"/>
              <a:t>Σ (0, 2, 3) = </a:t>
            </a:r>
            <a:r>
              <a:rPr lang="id-ID" dirty="0" smtClean="0"/>
              <a:t>m0+ m2 + m3</a:t>
            </a:r>
          </a:p>
          <a:p>
            <a:pPr>
              <a:lnSpc>
                <a:spcPct val="150000"/>
              </a:lnSpc>
            </a:pPr>
            <a:r>
              <a:rPr lang="id-ID" dirty="0" smtClean="0"/>
              <a:t>Dengan menggunakan hukum De Morgan, diperoleh fungsi f dalam bentuk POS.</a:t>
            </a:r>
            <a:endParaRPr lang="id-ID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f(x, y, z) = (f’(x, y, z))’ = (m 0 + m 2 + m 3)’= m0’ . m2’ . m3’</a:t>
            </a:r>
          </a:p>
          <a:p>
            <a:pPr>
              <a:buNone/>
            </a:pPr>
            <a:r>
              <a:rPr lang="id-ID" dirty="0" smtClean="0"/>
              <a:t>			             = (x’y’z’)’ (x’y z’)’ (x’y z)’</a:t>
            </a:r>
          </a:p>
          <a:p>
            <a:pPr>
              <a:buNone/>
            </a:pPr>
            <a:r>
              <a:rPr lang="id-ID" dirty="0" smtClean="0"/>
              <a:t>			             = (x + y + z) (x + y’ + z) (x + y’ + z’)</a:t>
            </a:r>
          </a:p>
          <a:p>
            <a:pPr>
              <a:buNone/>
            </a:pPr>
            <a:r>
              <a:rPr lang="id-ID" dirty="0" smtClean="0"/>
              <a:t>			             = M0M2M3</a:t>
            </a:r>
          </a:p>
          <a:p>
            <a:pPr>
              <a:buNone/>
            </a:pPr>
            <a:r>
              <a:rPr lang="id-ID" dirty="0" smtClean="0"/>
              <a:t>				 = ∏ (0,2,3)</a:t>
            </a:r>
          </a:p>
          <a:p>
            <a:r>
              <a:rPr lang="id-ID" dirty="0" smtClean="0"/>
              <a:t>Jadi, f(x, y, z) = </a:t>
            </a:r>
            <a:r>
              <a:rPr lang="el-GR" dirty="0" smtClean="0"/>
              <a:t>Σ (1, 4, 5, 6, 7) =</a:t>
            </a:r>
            <a:r>
              <a:rPr lang="id-ID" dirty="0" smtClean="0"/>
              <a:t> </a:t>
            </a:r>
            <a:r>
              <a:rPr lang="el-GR" dirty="0" smtClean="0"/>
              <a:t>∏ (0,2,3).</a:t>
            </a:r>
          </a:p>
          <a:p>
            <a:r>
              <a:rPr lang="id-ID" dirty="0" smtClean="0"/>
              <a:t>Kesimpulan: mj’ = Mj</a:t>
            </a:r>
            <a:endParaRPr lang="id-ID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Nyatakan f(x, y, z)=∏(0,2,4,5) dalam SOP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g(w, x, y, z)=</a:t>
            </a:r>
            <a:r>
              <a:rPr lang="el-GR" dirty="0" smtClean="0"/>
              <a:t>Σ(1,2,5,6,10,15) </a:t>
            </a:r>
            <a:r>
              <a:rPr lang="id-ID" dirty="0" smtClean="0"/>
              <a:t>dalam POS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Penyelesaian: 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f(x, y, z) = </a:t>
            </a:r>
            <a:r>
              <a:rPr lang="el-GR" dirty="0" smtClean="0"/>
              <a:t>Σ (1, 3, 6, 7) </a:t>
            </a:r>
            <a:endParaRPr lang="id-ID" dirty="0" smtClean="0"/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	g(w, x, y, z)= ∏ (0,3,4,7,8,9,11,12,13,14)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2563"/>
            <a:ext cx="8229600" cy="8080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Tabel kebenaran untuk 2 Variabel</a:t>
            </a: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44625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183880" cy="1051560"/>
          </a:xfrm>
        </p:spPr>
        <p:txBody>
          <a:bodyPr/>
          <a:lstStyle/>
          <a:p>
            <a:pPr algn="ctr"/>
            <a:r>
              <a:rPr lang="en-US" dirty="0" err="1" smtClean="0"/>
              <a:t>Selesai</a:t>
            </a:r>
            <a:r>
              <a:rPr lang="en-US" dirty="0" smtClean="0"/>
              <a:t>….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2563"/>
            <a:ext cx="8229600" cy="8080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Tabel kebenaran untuk 3 Variabel</a:t>
            </a:r>
          </a:p>
        </p:txBody>
      </p:sp>
      <p:pic>
        <p:nvPicPr>
          <p:cNvPr id="163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4438"/>
            <a:ext cx="66294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Tabel kebenaran untuk 4 Variabel</a:t>
            </a:r>
          </a:p>
        </p:txBody>
      </p:sp>
      <p:pic>
        <p:nvPicPr>
          <p:cNvPr id="165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413" y="762000"/>
            <a:ext cx="5818187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smtClean="0">
                <a:effectLst/>
              </a:rPr>
              <a:t>DEFINISI-DEFINISI DASAR ALJABAR </a:t>
            </a:r>
            <a:r>
              <a:rPr lang="id-ID" sz="3200" i="1" smtClean="0">
                <a:effectLst/>
              </a:rPr>
              <a:t>BOOLE</a:t>
            </a:r>
            <a:endParaRPr lang="en-US" sz="3200" i="1" smtClean="0">
              <a:effectLst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2971800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effectLst/>
              </a:rPr>
              <a:t>Operasi Invers/NOT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800" smtClean="0">
                <a:effectLst/>
              </a:rPr>
              <a:t> </a:t>
            </a:r>
            <a:endParaRPr lang="en-US" sz="2800" smtClean="0">
              <a:effectLst/>
            </a:endParaRPr>
          </a:p>
          <a:p>
            <a:pPr algn="just" eaLnBrk="1" hangingPunct="1"/>
            <a:r>
              <a:rPr lang="en-US" sz="2800" smtClean="0">
                <a:effectLst/>
              </a:rPr>
              <a:t>Operasi AND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effectLst/>
            </a:endParaRPr>
          </a:p>
          <a:p>
            <a:pPr algn="just" eaLnBrk="1" hangingPunct="1"/>
            <a:r>
              <a:rPr lang="en-US" sz="2800" smtClean="0">
                <a:effectLst/>
              </a:rPr>
              <a:t>Operasi 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88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9385</TotalTime>
  <Words>1710</Words>
  <Application>Microsoft Office PowerPoint</Application>
  <PresentationFormat>On-screen Show (4:3)</PresentationFormat>
  <Paragraphs>306</Paragraphs>
  <Slides>60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Civic</vt:lpstr>
      <vt:lpstr>ALJABAR BOOLEAN</vt:lpstr>
      <vt:lpstr>AGENDA</vt:lpstr>
      <vt:lpstr>Sistem Bilangan (1)</vt:lpstr>
      <vt:lpstr>Sistem Bilangan (2)</vt:lpstr>
      <vt:lpstr>Definisi</vt:lpstr>
      <vt:lpstr>Tabel kebenaran untuk 2 Variabel</vt:lpstr>
      <vt:lpstr>Tabel kebenaran untuk 3 Variabel</vt:lpstr>
      <vt:lpstr>Tabel kebenaran untuk 4 Variabel</vt:lpstr>
      <vt:lpstr>DEFINISI-DEFINISI DASAR ALJABAR BOOLE</vt:lpstr>
      <vt:lpstr>OPERASI INVERS</vt:lpstr>
      <vt:lpstr>OPERASI AND</vt:lpstr>
      <vt:lpstr>OPERASI OR</vt:lpstr>
      <vt:lpstr>POSTULAT BOOLE </vt:lpstr>
      <vt:lpstr>Hukum-hukum dan Teorema- teorema Aljabar Boolean sebagai berikut :</vt:lpstr>
      <vt:lpstr>PENYEDEHANAAN FUNGSI BOOLE</vt:lpstr>
      <vt:lpstr>Contoh soal penyelesaian dengan Aljabar Boole :</vt:lpstr>
      <vt:lpstr>Contoh</vt:lpstr>
      <vt:lpstr>Latihan</vt:lpstr>
      <vt:lpstr>TABEL KEBENARAN</vt:lpstr>
      <vt:lpstr>Contoh (1)</vt:lpstr>
      <vt:lpstr>Latihan - 2</vt:lpstr>
      <vt:lpstr>GERBANG-GERBANG LOGIKA (LOGIC GATES)-1</vt:lpstr>
      <vt:lpstr>GERBANG-GERBANG LOGIKA (LOGIC GATES)-2</vt:lpstr>
      <vt:lpstr>GERBANG-GERBANG LOGIKA (LOGIC GATES)</vt:lpstr>
      <vt:lpstr>GERBANG LOGIKA NOT</vt:lpstr>
      <vt:lpstr>GERBANG LOGIKA AND</vt:lpstr>
      <vt:lpstr>GERBANG LOGIKA OR</vt:lpstr>
      <vt:lpstr>GERBANG LOGIKA NAND</vt:lpstr>
      <vt:lpstr>GERBANG LOGIKA NOR</vt:lpstr>
      <vt:lpstr>GERBANG LOGIKA XOR</vt:lpstr>
      <vt:lpstr>GERBANG LOGIKA X-NOR</vt:lpstr>
      <vt:lpstr>NOTASI/UNGKAPAN BOOLE</vt:lpstr>
      <vt:lpstr>NOTASI / UNGKAPAN BOOLE</vt:lpstr>
      <vt:lpstr>MERANCANG DIAGRAM NALAR DARI FUNGSI BOOLE</vt:lpstr>
      <vt:lpstr>Contoh</vt:lpstr>
      <vt:lpstr>Contoh</vt:lpstr>
      <vt:lpstr>MENENTUKAN FUNGSI BOOLE DARI GERBANG LOGIKA</vt:lpstr>
      <vt:lpstr>MENENTUKAN FUNGSI BOOLE DARI GERBANG LOGIKA</vt:lpstr>
      <vt:lpstr>Latihan - 4</vt:lpstr>
      <vt:lpstr>Latihan - 5</vt:lpstr>
      <vt:lpstr>LATIHAN - 3</vt:lpstr>
      <vt:lpstr>DNF &amp; CNF</vt:lpstr>
      <vt:lpstr>Jenis Bentuk Normal</vt:lpstr>
      <vt:lpstr>1. DNF</vt:lpstr>
      <vt:lpstr>2. CNF</vt:lpstr>
      <vt:lpstr>Tabel Minterm dan Maxterm (1)</vt:lpstr>
      <vt:lpstr>Tabel Minterm dan Maxterm (2)</vt:lpstr>
      <vt:lpstr>Contoh</vt:lpstr>
      <vt:lpstr>Jawaban SOP</vt:lpstr>
      <vt:lpstr>Jawaban POS</vt:lpstr>
      <vt:lpstr>Contoh</vt:lpstr>
      <vt:lpstr>Jawaban SOP</vt:lpstr>
      <vt:lpstr>Jawaban POS</vt:lpstr>
      <vt:lpstr>Contoh</vt:lpstr>
      <vt:lpstr>Jawaban SOP</vt:lpstr>
      <vt:lpstr>Jawaban POS</vt:lpstr>
      <vt:lpstr>Konversi antar Bentuk Normal</vt:lpstr>
      <vt:lpstr>Slide 58</vt:lpstr>
      <vt:lpstr>Contoh</vt:lpstr>
      <vt:lpstr>Selesai…. Terima kasih.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</dc:title>
  <dc:creator>lukman</dc:creator>
  <cp:lastModifiedBy>ACER</cp:lastModifiedBy>
  <cp:revision>20</cp:revision>
  <dcterms:created xsi:type="dcterms:W3CDTF">2013-02-14T06:14:21Z</dcterms:created>
  <dcterms:modified xsi:type="dcterms:W3CDTF">2015-02-11T06:40:04Z</dcterms:modified>
</cp:coreProperties>
</file>