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4" r:id="rId1"/>
  </p:sldMasterIdLst>
  <p:notesMasterIdLst>
    <p:notesMasterId r:id="rId27"/>
  </p:notesMasterIdLst>
  <p:sldIdLst>
    <p:sldId id="256" r:id="rId2"/>
    <p:sldId id="351" r:id="rId3"/>
    <p:sldId id="322" r:id="rId4"/>
    <p:sldId id="352" r:id="rId5"/>
    <p:sldId id="353" r:id="rId6"/>
    <p:sldId id="354" r:id="rId7"/>
    <p:sldId id="355" r:id="rId8"/>
    <p:sldId id="356" r:id="rId9"/>
    <p:sldId id="324" r:id="rId10"/>
    <p:sldId id="359" r:id="rId11"/>
    <p:sldId id="316" r:id="rId12"/>
    <p:sldId id="332" r:id="rId13"/>
    <p:sldId id="338" r:id="rId14"/>
    <p:sldId id="334" r:id="rId15"/>
    <p:sldId id="336" r:id="rId16"/>
    <p:sldId id="339" r:id="rId17"/>
    <p:sldId id="337" r:id="rId18"/>
    <p:sldId id="360" r:id="rId19"/>
    <p:sldId id="361" r:id="rId20"/>
    <p:sldId id="362" r:id="rId21"/>
    <p:sldId id="364" r:id="rId22"/>
    <p:sldId id="365" r:id="rId23"/>
    <p:sldId id="366" r:id="rId24"/>
    <p:sldId id="357" r:id="rId25"/>
    <p:sldId id="35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4533" autoAdjust="0"/>
  </p:normalViewPr>
  <p:slideViewPr>
    <p:cSldViewPr snapToGrid="0">
      <p:cViewPr>
        <p:scale>
          <a:sx n="50" d="100"/>
          <a:sy n="50" d="100"/>
        </p:scale>
        <p:origin x="-134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0AC-21A0-4976-B7DE-200C1143956A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053B5-75DF-4E9D-A466-3B8094A1878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920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053B5-75DF-4E9D-A466-3B8094A18789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414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053B5-75DF-4E9D-A466-3B8094A1878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86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06DB-D1B2-4C26-997D-7BADB1B919B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7276E-6522-46AA-93DE-EF7D3A9AB2D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B1D5B-3E30-4B76-B6BB-B2E82ED60EB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D16BB-A817-4FB7-A56C-A382FF19755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C9F4C-6754-43C6-821E-48673E74EC5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55489F-FE05-4311-959B-C8ABBC534E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D28E-7FB8-41C9-A6E3-796E01044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0EDD-331D-4234-822C-2E3E244A4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BFA754-D5C3-4E66-96A6-867B257F58DC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7" r:id="rId12"/>
    <p:sldLayoutId id="2147483918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4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2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6.png"/><Relationship Id="rId5" Type="http://schemas.openxmlformats.org/officeDocument/2006/relationships/image" Target="../media/image23.wmf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pn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jpeg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6.wmf"/><Relationship Id="rId10" Type="http://schemas.openxmlformats.org/officeDocument/2006/relationships/image" Target="../media/image38.gif"/><Relationship Id="rId4" Type="http://schemas.openxmlformats.org/officeDocument/2006/relationships/oleObject" Target="../embeddings/oleObject16.bin"/><Relationship Id="rId9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oleObject" Target="../embeddings/oleObject18.bin"/><Relationship Id="rId7" Type="http://schemas.openxmlformats.org/officeDocument/2006/relationships/slide" Target="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9.wmf"/><Relationship Id="rId9" Type="http://schemas.openxmlformats.org/officeDocument/2006/relationships/image" Target="../media/image3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8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15.xml"/><Relationship Id="rId4" Type="http://schemas.openxmlformats.org/officeDocument/2006/relationships/slide" Target="slide20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oleObject" Target="../embeddings/oleObject20.bin"/><Relationship Id="rId7" Type="http://schemas.openxmlformats.org/officeDocument/2006/relationships/slide" Target="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1.wmf"/><Relationship Id="rId9" Type="http://schemas.openxmlformats.org/officeDocument/2006/relationships/image" Target="../media/image38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8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audio" Target="../media/audio2.wav"/><Relationship Id="rId5" Type="http://schemas.openxmlformats.org/officeDocument/2006/relationships/slide" Target="slide3.xml"/><Relationship Id="rId4" Type="http://schemas.openxmlformats.org/officeDocument/2006/relationships/image" Target="../media/image43.wmf"/><Relationship Id="rId9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" Target="slide3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8.gif"/><Relationship Id="rId4" Type="http://schemas.openxmlformats.org/officeDocument/2006/relationships/audio" Target="../media/audio2.wav"/><Relationship Id="rId9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9.png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.jpeg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799013" y="2659063"/>
            <a:ext cx="7392987" cy="2179637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d-ID" sz="6600" b="1" dirty="0" smtClean="0">
                <a:solidFill>
                  <a:srgbClr val="002060"/>
                </a:solidFill>
                <a:latin typeface="Harrington" panose="04040505050A02020702" pitchFamily="82" charset="0"/>
                <a:ea typeface="Batang" panose="02030600000101010101" pitchFamily="18" charset="-127"/>
              </a:rPr>
              <a:t>D e t e r m i n a n</a:t>
            </a:r>
            <a:endParaRPr lang="en-US" sz="6600" b="1" dirty="0">
              <a:solidFill>
                <a:srgbClr val="002060"/>
              </a:solidFill>
              <a:latin typeface="Harrington" panose="04040505050A02020702" pitchFamily="82" charset="0"/>
              <a:ea typeface="Batang" panose="02030600000101010101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3302000" y="1085850"/>
            <a:ext cx="8890000" cy="762000"/>
          </a:xfr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MATRIKS</a:t>
            </a:r>
            <a:r>
              <a:rPr lang="id-ID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 &amp; TRANSFORMASI LINIER</a:t>
            </a:r>
            <a:endParaRPr lang="en-US" b="1" dirty="0">
              <a:solidFill>
                <a:schemeClr val="bg1"/>
              </a:solidFill>
              <a:latin typeface="Harrington" panose="04040505050A02020702" pitchFamily="8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7120278" y="5562600"/>
            <a:ext cx="4385922" cy="635212"/>
          </a:xfrm>
          <a:prstGeom prst="round2Diag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Comic Sans MS" panose="030F0702030302020204" pitchFamily="66" charset="0"/>
              </a:rPr>
              <a:t>Riri Irawati, M.Kom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90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3950" y="1943100"/>
            <a:ext cx="9963150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400" dirty="0">
              <a:latin typeface="+mj-lt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606096" y="673703"/>
            <a:ext cx="8376104" cy="1021748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Determinan Matriks 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984248"/>
            <a:ext cx="10439400" cy="44546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Untuk menghitung determinan matriks berordo 2x2, 3x3, 4x4...mxn dapat dilakukan dengan menggunakan </a:t>
            </a:r>
            <a:r>
              <a:rPr lang="id-ID" b="1" dirty="0" smtClean="0"/>
              <a:t>Metode Sarrus</a:t>
            </a:r>
            <a:r>
              <a:rPr lang="id-ID" dirty="0" smtClean="0"/>
              <a:t> dan </a:t>
            </a:r>
            <a:r>
              <a:rPr lang="id-ID" b="1" dirty="0" smtClean="0"/>
              <a:t>Teorema Laplace.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80821928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987096" y="673703"/>
            <a:ext cx="8376104" cy="1021748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Menghitung Determinan Matriks</a:t>
            </a:r>
          </a:p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Berordo 2x2  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984248"/>
            <a:ext cx="7162800" cy="4873752"/>
          </a:xfrm>
        </p:spPr>
        <p:txBody>
          <a:bodyPr>
            <a:normAutofit/>
          </a:bodyPr>
          <a:lstStyle/>
          <a:p>
            <a:r>
              <a:rPr lang="id-ID" dirty="0" smtClean="0"/>
              <a:t>Dengan cara Metode Sarrus</a:t>
            </a:r>
          </a:p>
          <a:p>
            <a:endParaRPr lang="id-ID" dirty="0" smtClean="0"/>
          </a:p>
          <a:p>
            <a:endParaRPr lang="id-ID" dirty="0" smtClean="0"/>
          </a:p>
          <a:p>
            <a:pPr lvl="8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				  atau                         </a:t>
            </a:r>
          </a:p>
          <a:p>
            <a:pPr lvl="8">
              <a:buNone/>
            </a:pPr>
            <a:endParaRPr lang="id-ID" dirty="0" smtClean="0"/>
          </a:p>
          <a:p>
            <a:r>
              <a:rPr lang="id-ID" dirty="0" smtClean="0"/>
              <a:t>Dengan Teorema Laplace</a:t>
            </a:r>
          </a:p>
          <a:p>
            <a:endParaRPr lang="id-ID" dirty="0" smtClean="0"/>
          </a:p>
          <a:p>
            <a:endParaRPr lang="id-ID" dirty="0" smtClean="0"/>
          </a:p>
          <a:p>
            <a:pPr lvl="8">
              <a:buNone/>
            </a:pPr>
            <a:r>
              <a:rPr lang="id-ID" dirty="0" smtClean="0"/>
              <a:t>		</a:t>
            </a:r>
            <a:endParaRPr lang="id-ID" sz="2400" dirty="0" smtClean="0">
              <a:solidFill>
                <a:schemeClr val="tx1"/>
              </a:solidFill>
            </a:endParaRPr>
          </a:p>
          <a:p>
            <a:pPr lvl="8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3438" y="2547938"/>
            <a:ext cx="3923371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3913" y="4586288"/>
            <a:ext cx="3824287" cy="203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2273" name="Object 1"/>
          <p:cNvGraphicFramePr>
            <a:graphicFrameLocks noChangeAspect="1"/>
          </p:cNvGraphicFramePr>
          <p:nvPr/>
        </p:nvGraphicFramePr>
        <p:xfrm>
          <a:off x="6697663" y="2844800"/>
          <a:ext cx="34766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6" name="Equation" r:id="rId7" imgW="1473120" imgH="457200" progId="Equation.3">
                  <p:embed/>
                </p:oleObj>
              </mc:Choice>
              <mc:Fallback>
                <p:oleObj name="Equation" r:id="rId7" imgW="147312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2844800"/>
                        <a:ext cx="3476625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219286"/>
      </p:ext>
    </p:extLst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53150" y="2171700"/>
            <a:ext cx="123825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1995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70275" y="2247900"/>
          <a:ext cx="15113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4" imgW="723600" imgH="457200" progId="Equation.3">
                  <p:embed/>
                </p:oleObj>
              </mc:Choice>
              <mc:Fallback>
                <p:oleObj name="Equation" r:id="rId4" imgW="7236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2247900"/>
                        <a:ext cx="151130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1826684" y="2382838"/>
            <a:ext cx="131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: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1562100" y="4171950"/>
            <a:ext cx="6743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ea typeface="Batang" pitchFamily="18" charset="-127"/>
              </a:rPr>
              <a:t>Maka</a:t>
            </a:r>
            <a:r>
              <a:rPr lang="en-US" sz="2400" dirty="0">
                <a:ea typeface="Batang" pitchFamily="18" charset="-127"/>
              </a:rPr>
              <a:t> </a:t>
            </a:r>
            <a:r>
              <a:rPr lang="en-US" sz="2400" dirty="0" err="1">
                <a:ea typeface="Batang" pitchFamily="18" charset="-127"/>
              </a:rPr>
              <a:t>det</a:t>
            </a:r>
            <a:r>
              <a:rPr lang="en-US" sz="2400" dirty="0">
                <a:ea typeface="Batang" pitchFamily="18" charset="-127"/>
              </a:rPr>
              <a:t>(A) = 2.6 – 1.4 = </a:t>
            </a:r>
            <a:r>
              <a:rPr lang="id-ID" sz="2400" dirty="0" smtClean="0">
                <a:ea typeface="Batang" pitchFamily="18" charset="-127"/>
              </a:rPr>
              <a:t>12 – 4 = 8</a:t>
            </a:r>
            <a:endParaRPr lang="en-US" sz="2400" dirty="0">
              <a:ea typeface="Batang" pitchFamily="18" charset="-127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872796" y="749903"/>
            <a:ext cx="8376104" cy="1021748"/>
          </a:xfrm>
          <a:prstGeom prst="round2Diag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Determinan Matriks Ordo 2x2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7612063" y="2159000"/>
          <a:ext cx="34766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7" imgW="1473120" imgH="457200" progId="Equation.3">
                  <p:embed/>
                </p:oleObj>
              </mc:Choice>
              <mc:Fallback>
                <p:oleObj name="Equation" r:id="rId7" imgW="14731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2159000"/>
                        <a:ext cx="3476625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265334" y="2306638"/>
            <a:ext cx="1039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/>
              <a:t>Ingat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3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06600" y="4591051"/>
            <a:ext cx="1822450" cy="49529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Det (A) = ?</a:t>
            </a:r>
            <a:endParaRPr lang="id-ID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2"/>
          </p:nvPr>
        </p:nvSpPr>
        <p:spPr>
          <a:xfrm>
            <a:off x="5245100" y="4533901"/>
            <a:ext cx="1822450" cy="49529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Det (B) = ?</a:t>
            </a:r>
            <a:endParaRPr lang="id-ID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3"/>
          </p:nvPr>
        </p:nvSpPr>
        <p:spPr>
          <a:xfrm>
            <a:off x="8578850" y="4533901"/>
            <a:ext cx="1822450" cy="49529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Det (C) = ?</a:t>
            </a:r>
            <a:endParaRPr lang="id-ID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53596" y="673703"/>
            <a:ext cx="5232854" cy="983647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 Narrow" pitchFamily="34" charset="0"/>
              </a:rPr>
              <a:t>Contoh Soal ordo 2x2</a:t>
            </a:r>
            <a:endParaRPr lang="en-US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70658" name="Object 4"/>
          <p:cNvGraphicFramePr>
            <a:graphicFrameLocks noChangeAspect="1"/>
          </p:cNvGraphicFramePr>
          <p:nvPr/>
        </p:nvGraphicFramePr>
        <p:xfrm>
          <a:off x="1136650" y="2535238"/>
          <a:ext cx="279241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Equation" r:id="rId4" imgW="825480" imgH="457200" progId="Equation.3">
                  <p:embed/>
                </p:oleObj>
              </mc:Choice>
              <mc:Fallback>
                <p:oleObj name="Equation" r:id="rId4" imgW="8254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535238"/>
                        <a:ext cx="2792413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4194175" y="2497138"/>
          <a:ext cx="296386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6" imgW="876240" imgH="457200" progId="Equation.3">
                  <p:embed/>
                </p:oleObj>
              </mc:Choice>
              <mc:Fallback>
                <p:oleObj name="Equation" r:id="rId6" imgW="8762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2497138"/>
                        <a:ext cx="2963863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7527925" y="2573338"/>
          <a:ext cx="296386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Equation" r:id="rId8" imgW="876240" imgH="457200" progId="Equation.3">
                  <p:embed/>
                </p:oleObj>
              </mc:Choice>
              <mc:Fallback>
                <p:oleObj name="Equation" r:id="rId8" imgW="8762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925" y="2573338"/>
                        <a:ext cx="2963863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653596" y="673703"/>
            <a:ext cx="5213804" cy="1002697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Menghitung Determinan Matriks ordo 3x3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2190750"/>
            <a:ext cx="10382250" cy="3768725"/>
          </a:xfrm>
          <a:prstGeom prst="rect">
            <a:avLst/>
          </a:prstGeom>
        </p:spPr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(dengan menggunakan metode sarrus)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kali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diagonal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sejajar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diagonal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dikurangi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kali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diagonal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sejajar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diagonal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15" name="Object 18"/>
          <p:cNvGraphicFramePr>
            <a:graphicFrameLocks noChangeAspect="1"/>
          </p:cNvGraphicFramePr>
          <p:nvPr/>
        </p:nvGraphicFramePr>
        <p:xfrm>
          <a:off x="6769100" y="514351"/>
          <a:ext cx="4379384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Equation" r:id="rId4" imgW="1688760" imgH="711000" progId="Equation.3">
                  <p:embed/>
                </p:oleObj>
              </mc:Choice>
              <mc:Fallback>
                <p:oleObj name="Equation" r:id="rId4" imgW="1688760" imgH="711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514351"/>
                        <a:ext cx="4379384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7480300" y="514350"/>
            <a:ext cx="2641600" cy="15240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089900" y="514350"/>
            <a:ext cx="2540000" cy="1447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8902700" y="514350"/>
            <a:ext cx="2336800" cy="1371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305800" y="762000"/>
            <a:ext cx="1600200" cy="1123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429500" y="609600"/>
            <a:ext cx="2057400" cy="139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9086850" y="781050"/>
            <a:ext cx="1638300" cy="1123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82361" y="200608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-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7939611" y="19870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-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8777811" y="196798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10016061" y="19489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10530411" y="19489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+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11120961" y="189178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+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1" grpId="0"/>
      <p:bldP spid="12" grpId="0"/>
      <p:bldP spid="13" grpId="0"/>
      <p:bldP spid="14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25625" y="1905000"/>
          <a:ext cx="25320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4" imgW="1549080" imgH="711000" progId="Equation.3">
                  <p:embed/>
                </p:oleObj>
              </mc:Choice>
              <mc:Fallback>
                <p:oleObj name="Equation" r:id="rId4" imgW="15490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905000"/>
                        <a:ext cx="2532063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73838" y="1809750"/>
          <a:ext cx="3284537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6" imgW="1688760" imgH="711000" progId="Equation.3">
                  <p:embed/>
                </p:oleObj>
              </mc:Choice>
              <mc:Fallback>
                <p:oleObj name="Equation" r:id="rId6" imgW="1688760" imgH="711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809750"/>
                        <a:ext cx="3284537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22"/>
          <p:cNvSpPr>
            <a:spLocks noChangeShapeType="1"/>
          </p:cNvSpPr>
          <p:nvPr/>
        </p:nvSpPr>
        <p:spPr bwMode="auto">
          <a:xfrm>
            <a:off x="6737350" y="1809750"/>
            <a:ext cx="2641600" cy="15240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23"/>
          <p:cNvSpPr>
            <a:spLocks noChangeShapeType="1"/>
          </p:cNvSpPr>
          <p:nvPr/>
        </p:nvSpPr>
        <p:spPr bwMode="auto">
          <a:xfrm>
            <a:off x="7346950" y="1809750"/>
            <a:ext cx="2540000" cy="1447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24"/>
          <p:cNvSpPr>
            <a:spLocks noChangeShapeType="1"/>
          </p:cNvSpPr>
          <p:nvPr/>
        </p:nvSpPr>
        <p:spPr bwMode="auto">
          <a:xfrm>
            <a:off x="8159750" y="1809750"/>
            <a:ext cx="2336800" cy="1371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2" name="Text Box 29"/>
          <p:cNvSpPr txBox="1">
            <a:spLocks noChangeArrowheads="1"/>
          </p:cNvSpPr>
          <p:nvPr/>
        </p:nvSpPr>
        <p:spPr bwMode="auto">
          <a:xfrm>
            <a:off x="1295400" y="3448051"/>
            <a:ext cx="31623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det</a:t>
            </a:r>
            <a:r>
              <a:rPr lang="en-US" sz="2400" b="1" dirty="0"/>
              <a:t>(A</a:t>
            </a:r>
            <a:r>
              <a:rPr lang="en-US" sz="2400" b="1" dirty="0" smtClean="0"/>
              <a:t>)</a:t>
            </a:r>
            <a:r>
              <a:rPr lang="id-ID" sz="2400" b="1" dirty="0" smtClean="0"/>
              <a:t> :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1872796" y="749903"/>
            <a:ext cx="8376104" cy="602647"/>
          </a:xfrm>
          <a:prstGeom prst="round2Diag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Determinan Matriks Ordo 3x3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6" idx="0"/>
          </p:cNvCxnSpPr>
          <p:nvPr/>
        </p:nvCxnSpPr>
        <p:spPr>
          <a:xfrm flipH="1">
            <a:off x="7400823" y="2057400"/>
            <a:ext cx="1762227" cy="1263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686550" y="1905000"/>
            <a:ext cx="2057400" cy="139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198079" y="2008211"/>
            <a:ext cx="1702234" cy="1225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" y="5210174"/>
            <a:ext cx="998981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53711" y="333958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-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7270018" y="33205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-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8026331" y="330148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-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9254061" y="331001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9806511" y="318718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+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0435161" y="31681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51392" y="4343330"/>
            <a:ext cx="1019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37171" y="4463956"/>
            <a:ext cx="1085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29276" y="4472200"/>
            <a:ext cx="1276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47706" y="4527432"/>
            <a:ext cx="1314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57595" y="4526791"/>
            <a:ext cx="13239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64297" y="4576620"/>
            <a:ext cx="1276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5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19251" y="4604555"/>
            <a:ext cx="1304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47650" y="247650"/>
            <a:ext cx="5099504" cy="1097947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Contoh Soal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239963" y="1477963"/>
          <a:ext cx="260032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Equation" r:id="rId4" imgW="952200" imgH="711000" progId="Equation.3">
                  <p:embed/>
                </p:oleObj>
              </mc:Choice>
              <mc:Fallback>
                <p:oleObj name="Equation" r:id="rId4" imgW="9522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1477963"/>
                        <a:ext cx="2600325" cy="149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09268" y="1910834"/>
            <a:ext cx="11035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/>
              <a:t>Diketahui :							Tentukan determinan dari matriks A!</a:t>
            </a:r>
            <a:endParaRPr lang="en-US" sz="2400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038" y="2976563"/>
            <a:ext cx="5453062" cy="382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009650" y="2352675"/>
          <a:ext cx="382428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4" imgW="1130040" imgH="711000" progId="Equation.3">
                  <p:embed/>
                </p:oleObj>
              </mc:Choice>
              <mc:Fallback>
                <p:oleObj name="Equation" r:id="rId4" imgW="11300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352675"/>
                        <a:ext cx="3824288" cy="240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620434" y="5068888"/>
            <a:ext cx="155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Det</a:t>
            </a:r>
            <a:r>
              <a:rPr lang="en-US" sz="2400" dirty="0"/>
              <a:t> (B) </a:t>
            </a:r>
            <a:r>
              <a:rPr lang="en-US" sz="2400" dirty="0" smtClean="0"/>
              <a:t>=</a:t>
            </a:r>
            <a:r>
              <a:rPr lang="id-ID" sz="2400" dirty="0" smtClean="0"/>
              <a:t> ?</a:t>
            </a:r>
            <a:endParaRPr lang="en-US" sz="24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3130096" y="387953"/>
            <a:ext cx="5232854" cy="1364647"/>
          </a:xfrm>
          <a:prstGeom prst="round2Diag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Contoh soal ordo 3x3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6140450" y="2276475"/>
          <a:ext cx="3910013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7" imgW="1155600" imgH="711000" progId="Equation.3">
                  <p:embed/>
                </p:oleObj>
              </mc:Choice>
              <mc:Fallback>
                <p:oleObj name="Equation" r:id="rId7" imgW="11556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2276475"/>
                        <a:ext cx="3910013" cy="240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173384" y="5145088"/>
            <a:ext cx="1604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Det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D</a:t>
            </a:r>
            <a:r>
              <a:rPr lang="en-US" sz="2400" dirty="0" smtClean="0"/>
              <a:t>) =</a:t>
            </a:r>
            <a:r>
              <a:rPr lang="id-ID" sz="2400" dirty="0" smtClean="0"/>
              <a:t> 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152400"/>
            <a:ext cx="113792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FF9900"/>
                </a:solidFill>
              </a:rPr>
              <a:t>SIFAT - SIFAT DETERMINAN</a:t>
            </a:r>
            <a:endParaRPr lang="en-GB" sz="4000" u="sng" dirty="0" smtClean="0">
              <a:solidFill>
                <a:srgbClr val="FF99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11176000" cy="51816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err="1" smtClean="0">
                <a:solidFill>
                  <a:srgbClr val="FF0066"/>
                </a:solidFill>
                <a:latin typeface="Arial Black" pitchFamily="34" charset="0"/>
              </a:rPr>
              <a:t>Sifat</a:t>
            </a:r>
            <a:r>
              <a:rPr lang="en-US" sz="2800" b="1" u="sng" dirty="0" smtClean="0">
                <a:solidFill>
                  <a:srgbClr val="FF0066"/>
                </a:solidFill>
                <a:latin typeface="Arial Black" pitchFamily="34" charset="0"/>
              </a:rPr>
              <a:t> 1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				</a:t>
            </a:r>
            <a:r>
              <a:rPr lang="en-US" sz="2800" b="1" dirty="0" err="1" smtClean="0">
                <a:solidFill>
                  <a:schemeClr val="tx1"/>
                </a:solidFill>
              </a:rPr>
              <a:t>det</a:t>
            </a:r>
            <a:r>
              <a:rPr lang="en-US" sz="2800" b="1" dirty="0" smtClean="0">
                <a:solidFill>
                  <a:schemeClr val="tx1"/>
                </a:solidFill>
              </a:rPr>
              <a:t>(A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</a:rPr>
              <a:t>) = </a:t>
            </a:r>
            <a:r>
              <a:rPr lang="en-US" sz="2800" b="1" dirty="0" err="1" smtClean="0">
                <a:solidFill>
                  <a:schemeClr val="tx1"/>
                </a:solidFill>
              </a:rPr>
              <a:t>det</a:t>
            </a:r>
            <a:r>
              <a:rPr lang="en-US" sz="2800" b="1" dirty="0" smtClean="0">
                <a:solidFill>
                  <a:schemeClr val="tx1"/>
                </a:solidFill>
              </a:rPr>
              <a:t>(A)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Contoh</a:t>
            </a:r>
            <a:r>
              <a:rPr lang="en-US" sz="2400" dirty="0" smtClean="0"/>
              <a:t> 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	</a:t>
            </a:r>
            <a:r>
              <a:rPr lang="en-US" b="1" dirty="0" smtClean="0"/>
              <a:t>	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(A) = 7         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(A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) = 7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err="1" smtClean="0">
                <a:solidFill>
                  <a:srgbClr val="FF0066"/>
                </a:solidFill>
                <a:latin typeface="Arial Black" pitchFamily="34" charset="0"/>
              </a:rPr>
              <a:t>Sifat</a:t>
            </a:r>
            <a:r>
              <a:rPr lang="en-US" sz="2800" b="1" u="sng" dirty="0" smtClean="0">
                <a:solidFill>
                  <a:srgbClr val="FF0066"/>
                </a:solidFill>
                <a:latin typeface="Arial Black" pitchFamily="34" charset="0"/>
              </a:rPr>
              <a:t> 2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B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menukarkan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sebarang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maka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	</a:t>
            </a:r>
            <a:r>
              <a:rPr lang="id-ID" sz="2400" dirty="0" smtClean="0">
                <a:solidFill>
                  <a:schemeClr val="tx1"/>
                </a:solidFill>
              </a:rPr>
              <a:t>			</a:t>
            </a:r>
            <a:r>
              <a:rPr lang="en-US" sz="2800" b="1" dirty="0" err="1" smtClean="0">
                <a:solidFill>
                  <a:schemeClr val="tx1"/>
                </a:solidFill>
              </a:rPr>
              <a:t>det</a:t>
            </a:r>
            <a:r>
              <a:rPr lang="en-US" sz="2800" b="1" dirty="0" smtClean="0">
                <a:solidFill>
                  <a:schemeClr val="tx1"/>
                </a:solidFill>
              </a:rPr>
              <a:t>(B) = - </a:t>
            </a:r>
            <a:r>
              <a:rPr lang="en-US" sz="2800" b="1" dirty="0" err="1" smtClean="0">
                <a:solidFill>
                  <a:schemeClr val="tx1"/>
                </a:solidFill>
              </a:rPr>
              <a:t>det</a:t>
            </a:r>
            <a:r>
              <a:rPr lang="en-US" sz="2800" b="1" dirty="0" smtClean="0">
                <a:solidFill>
                  <a:schemeClr val="tx1"/>
                </a:solidFill>
              </a:rPr>
              <a:t>(A)</a:t>
            </a: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00350" y="2399454"/>
          <a:ext cx="2787650" cy="132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2" name="Equation" r:id="rId4" imgW="723600" imgH="457200" progId="Equation.3">
                  <p:embed/>
                </p:oleObj>
              </mc:Choice>
              <mc:Fallback>
                <p:oleObj name="Equation" r:id="rId4" imgW="723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2399454"/>
                        <a:ext cx="2787650" cy="132323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791200" y="2895600"/>
            <a:ext cx="12192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277100" y="2403681"/>
          <a:ext cx="3054350" cy="133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3" name="Equation" r:id="rId6" imgW="787320" imgH="457200" progId="Equation.3">
                  <p:embed/>
                </p:oleObj>
              </mc:Choice>
              <mc:Fallback>
                <p:oleObj name="Equation" r:id="rId6" imgW="7873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2403681"/>
                        <a:ext cx="3054350" cy="133329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AutoShape 8">
            <a:hlinkClick r:id="rId8" action="ppaction://hlinksldjump" highlightClick="1">
              <a:snd r:embed="rId9" name="click.wav"/>
            </a:hlinkClick>
          </p:cNvPr>
          <p:cNvSpPr>
            <a:spLocks noChangeArrowheads="1"/>
          </p:cNvSpPr>
          <p:nvPr/>
        </p:nvSpPr>
        <p:spPr bwMode="auto">
          <a:xfrm>
            <a:off x="10668000" y="6096000"/>
            <a:ext cx="406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0248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60000" y="6096000"/>
            <a:ext cx="406400" cy="304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0249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76000" y="6096000"/>
            <a:ext cx="406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pic>
        <p:nvPicPr>
          <p:cNvPr id="10" name="Picture 12" descr="lineblue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V="1">
            <a:off x="-3357879" y="3296922"/>
            <a:ext cx="6858001" cy="26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152400"/>
            <a:ext cx="46736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/>
              <a:t>Contoh</a:t>
            </a:r>
            <a:endParaRPr lang="en-GB" sz="4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11684000" cy="53340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0" dirty="0" err="1" smtClean="0">
                <a:solidFill>
                  <a:schemeClr val="tx1"/>
                </a:solidFill>
              </a:rPr>
              <a:t>Diberikan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matriks</a:t>
            </a:r>
            <a:r>
              <a:rPr lang="id-ID" sz="2400" b="0" dirty="0" smtClean="0">
                <a:solidFill>
                  <a:schemeClr val="tx1"/>
                </a:solidFill>
              </a:rPr>
              <a:t>					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det</a:t>
            </a:r>
            <a:r>
              <a:rPr lang="en-US" sz="2400" b="0" dirty="0" smtClean="0">
                <a:solidFill>
                  <a:schemeClr val="tx1"/>
                </a:solidFill>
              </a:rPr>
              <a:t>(A) = 6.</a:t>
            </a:r>
            <a:endParaRPr lang="id-ID" sz="2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			      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det</a:t>
            </a:r>
            <a:r>
              <a:rPr lang="en-US" sz="2400" b="0" dirty="0" smtClean="0">
                <a:solidFill>
                  <a:schemeClr val="tx1"/>
                </a:solidFill>
              </a:rPr>
              <a:t>(B) = -</a:t>
            </a:r>
            <a:r>
              <a:rPr lang="en-US" sz="2400" b="0" dirty="0" err="1" smtClean="0">
                <a:solidFill>
                  <a:schemeClr val="tx1"/>
                </a:solidFill>
              </a:rPr>
              <a:t>det</a:t>
            </a:r>
            <a:r>
              <a:rPr lang="en-US" sz="2400" b="0" dirty="0" smtClean="0">
                <a:solidFill>
                  <a:schemeClr val="tx1"/>
                </a:solidFill>
              </a:rPr>
              <a:t>(A) = -6.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0" dirty="0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181350" y="647701"/>
          <a:ext cx="2724150" cy="1524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6" name="Equation" r:id="rId3" imgW="952200" imgH="711000" progId="Equation.3">
                  <p:embed/>
                </p:oleObj>
              </mc:Choice>
              <mc:Fallback>
                <p:oleObj name="Equation" r:id="rId3" imgW="95220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647701"/>
                        <a:ext cx="2724150" cy="152482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62050" y="2912549"/>
          <a:ext cx="2419350" cy="1355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7" name="Equation" r:id="rId5" imgW="952200" imgH="711000" progId="Equation.3">
                  <p:embed/>
                </p:oleObj>
              </mc:Choice>
              <mc:Fallback>
                <p:oleObj name="Equation" r:id="rId5" imgW="95220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912549"/>
                        <a:ext cx="2419350" cy="135515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AutoShape 8">
            <a:hlinkClick r:id="rId7" action="ppaction://hlinksldjump" highlightClick="1">
              <a:snd r:embed="rId8" name="click.wav"/>
            </a:hlinkClick>
          </p:cNvPr>
          <p:cNvSpPr>
            <a:spLocks noChangeArrowheads="1"/>
          </p:cNvSpPr>
          <p:nvPr/>
        </p:nvSpPr>
        <p:spPr bwMode="auto">
          <a:xfrm>
            <a:off x="10668000" y="6096000"/>
            <a:ext cx="406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127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60000" y="6096000"/>
            <a:ext cx="406400" cy="304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127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76000" y="6096000"/>
            <a:ext cx="406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pic>
        <p:nvPicPr>
          <p:cNvPr id="9" name="Picture 12" descr="lineblue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V="1">
            <a:off x="-3357879" y="3296922"/>
            <a:ext cx="6858001" cy="26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1717220" y="1874156"/>
            <a:ext cx="4150180" cy="5225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B050"/>
                </a:solidFill>
              </a:rPr>
              <a:t>Pengertian Determinan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23" name="Rounded Rectangle 22">
            <a:hlinkClick r:id="rId4" action="ppaction://hlinksldjump"/>
          </p:cNvPr>
          <p:cNvSpPr/>
          <p:nvPr/>
        </p:nvSpPr>
        <p:spPr>
          <a:xfrm>
            <a:off x="1735364" y="3881666"/>
            <a:ext cx="4227286" cy="5515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B050"/>
                </a:solidFill>
              </a:rPr>
              <a:t>Sifat-sifat Determinan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1696356" y="2622552"/>
            <a:ext cx="4228194" cy="9397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B050"/>
                </a:solidFill>
              </a:rPr>
              <a:t>Menghitung Determinan 2x2 dan 3x3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19149" y="876301"/>
            <a:ext cx="838200" cy="670560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774701" y="1735365"/>
            <a:ext cx="838200" cy="670560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74700" y="2743199"/>
            <a:ext cx="838200" cy="670560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845458" y="3731986"/>
            <a:ext cx="838200" cy="670560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4</a:t>
            </a:r>
            <a:endParaRPr lang="en-US" dirty="0"/>
          </a:p>
        </p:txBody>
      </p:sp>
      <p:pic>
        <p:nvPicPr>
          <p:cNvPr id="13313" name="Picture 1" descr="E:\soal-matematika-s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65193" y="3237593"/>
            <a:ext cx="2598057" cy="2525486"/>
          </a:xfrm>
          <a:prstGeom prst="rect">
            <a:avLst/>
          </a:prstGeom>
          <a:noFill/>
        </p:spPr>
      </p:pic>
      <p:sp>
        <p:nvSpPr>
          <p:cNvPr id="17" name="Title 3"/>
          <p:cNvSpPr txBox="1">
            <a:spLocks/>
          </p:cNvSpPr>
          <p:nvPr/>
        </p:nvSpPr>
        <p:spPr>
          <a:xfrm>
            <a:off x="7258050" y="895350"/>
            <a:ext cx="3771899" cy="154305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M</a:t>
            </a: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ateri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sp>
        <p:nvSpPr>
          <p:cNvPr id="18" name="Action Button: Beginning 17">
            <a:hlinkClick r:id="" action="ppaction://hlinkshowjump?jump=previousslide" highlightClick="1"/>
          </p:cNvPr>
          <p:cNvSpPr/>
          <p:nvPr/>
        </p:nvSpPr>
        <p:spPr>
          <a:xfrm>
            <a:off x="9481457" y="6157685"/>
            <a:ext cx="457200" cy="457200"/>
          </a:xfrm>
          <a:prstGeom prst="actionButtonBeginn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Home 18">
            <a:hlinkClick r:id="rId8" action="ppaction://hlinksldjump" highlightClick="1"/>
          </p:cNvPr>
          <p:cNvSpPr/>
          <p:nvPr/>
        </p:nvSpPr>
        <p:spPr>
          <a:xfrm>
            <a:off x="10014857" y="6157686"/>
            <a:ext cx="457200" cy="4572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End 19">
            <a:hlinkClick r:id="" action="ppaction://hlinkshowjump?jump=nextslide" highlightClick="1"/>
          </p:cNvPr>
          <p:cNvSpPr/>
          <p:nvPr/>
        </p:nvSpPr>
        <p:spPr>
          <a:xfrm>
            <a:off x="10562771" y="6172200"/>
            <a:ext cx="457200" cy="4572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hlinkClick r:id="rId9" action="ppaction://hlinksldjump"/>
          </p:cNvPr>
          <p:cNvSpPr/>
          <p:nvPr/>
        </p:nvSpPr>
        <p:spPr>
          <a:xfrm>
            <a:off x="1719940" y="930731"/>
            <a:ext cx="4166510" cy="5515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B050"/>
                </a:solidFill>
              </a:rPr>
              <a:t>Kesamaan Matriks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45458" y="4627336"/>
            <a:ext cx="838200" cy="670560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5</a:t>
            </a:r>
            <a:endParaRPr lang="en-US" dirty="0"/>
          </a:p>
        </p:txBody>
      </p:sp>
      <p:sp>
        <p:nvSpPr>
          <p:cNvPr id="22" name="Rounded Rectangle 21">
            <a:hlinkClick r:id="rId9" action="ppaction://hlinksldjump"/>
          </p:cNvPr>
          <p:cNvSpPr/>
          <p:nvPr/>
        </p:nvSpPr>
        <p:spPr>
          <a:xfrm>
            <a:off x="1796140" y="4778831"/>
            <a:ext cx="4166510" cy="5515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B050"/>
                </a:solidFill>
              </a:rPr>
              <a:t>Contoh &amp; Latihan</a:t>
            </a:r>
            <a:endParaRPr lang="id-ID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28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2946400" cy="685800"/>
          </a:xfrm>
        </p:spPr>
        <p:txBody>
          <a:bodyPr/>
          <a:lstStyle/>
          <a:p>
            <a:pPr algn="l"/>
            <a:r>
              <a:rPr lang="en-US" sz="3600" smtClean="0">
                <a:solidFill>
                  <a:srgbClr val="FF0000"/>
                </a:solidFill>
              </a:rPr>
              <a:t>Sifat 3</a:t>
            </a:r>
            <a:endParaRPr lang="en-GB" sz="3600" smtClean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2050" y="914400"/>
            <a:ext cx="10928350" cy="51054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matriks</a:t>
            </a:r>
            <a:r>
              <a:rPr lang="en-US" dirty="0" smtClean="0">
                <a:solidFill>
                  <a:schemeClr val="tx1"/>
                </a:solidFill>
              </a:rPr>
              <a:t> B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matriks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bil.real</a:t>
            </a:r>
            <a:r>
              <a:rPr lang="en-US" dirty="0" smtClean="0">
                <a:solidFill>
                  <a:schemeClr val="tx1"/>
                </a:solidFill>
              </a:rPr>
              <a:t> k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matriks</a:t>
            </a:r>
            <a:r>
              <a:rPr lang="en-US" dirty="0" smtClean="0">
                <a:solidFill>
                  <a:schemeClr val="tx1"/>
                </a:solidFill>
              </a:rPr>
              <a:t> A,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(B) = k.det(A)</a:t>
            </a:r>
          </a:p>
          <a:p>
            <a:pPr algn="just"/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Diberikan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		</a:t>
            </a:r>
            <a:r>
              <a:rPr lang="id-ID" sz="2400" dirty="0" smtClean="0">
                <a:solidFill>
                  <a:schemeClr val="tx1"/>
                </a:solidFill>
              </a:rPr>
              <a:t>     	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dgn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det</a:t>
            </a:r>
            <a:r>
              <a:rPr lang="en-US" sz="2400" dirty="0" smtClean="0">
                <a:solidFill>
                  <a:schemeClr val="tx1"/>
                </a:solidFill>
              </a:rPr>
              <a:t>(A) = 6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tx1"/>
                </a:solidFill>
              </a:rPr>
              <a:t>det</a:t>
            </a:r>
            <a:r>
              <a:rPr lang="en-US" sz="2400" dirty="0" smtClean="0">
                <a:solidFill>
                  <a:schemeClr val="tx1"/>
                </a:solidFill>
              </a:rPr>
              <a:t>(B) = 2 x </a:t>
            </a:r>
            <a:r>
              <a:rPr lang="en-US" sz="2400" dirty="0" err="1" smtClean="0">
                <a:solidFill>
                  <a:schemeClr val="tx1"/>
                </a:solidFill>
              </a:rPr>
              <a:t>det</a:t>
            </a:r>
            <a:r>
              <a:rPr lang="en-US" sz="2400" dirty="0" smtClean="0">
                <a:solidFill>
                  <a:schemeClr val="tx1"/>
                </a:solidFill>
              </a:rPr>
              <a:t>(A) = 2x6 = 12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798662"/>
              </p:ext>
            </p:extLst>
          </p:nvPr>
        </p:nvGraphicFramePr>
        <p:xfrm>
          <a:off x="4686300" y="2324100"/>
          <a:ext cx="2552700" cy="139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0" name="Equation" r:id="rId3" imgW="939600" imgH="711000" progId="Equation.3">
                  <p:embed/>
                </p:oleObj>
              </mc:Choice>
              <mc:Fallback>
                <p:oleObj name="Equation" r:id="rId3" imgW="93960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324100"/>
                        <a:ext cx="2552700" cy="1398759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190749" y="4203585"/>
          <a:ext cx="2175933" cy="123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1" name="Equation" r:id="rId5" imgW="939600" imgH="711000" progId="Equation.3">
                  <p:embed/>
                </p:oleObj>
              </mc:Choice>
              <mc:Fallback>
                <p:oleObj name="Equation" r:id="rId5" imgW="93960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49" y="4203585"/>
                        <a:ext cx="2175933" cy="1235191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AutoShape 8">
            <a:hlinkClick r:id="rId7" action="ppaction://hlinksldjump" highlightClick="1">
              <a:snd r:embed="rId8" name="click.wav"/>
            </a:hlinkClick>
          </p:cNvPr>
          <p:cNvSpPr>
            <a:spLocks noChangeArrowheads="1"/>
          </p:cNvSpPr>
          <p:nvPr/>
        </p:nvSpPr>
        <p:spPr bwMode="auto">
          <a:xfrm>
            <a:off x="10668000" y="6096000"/>
            <a:ext cx="406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229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60000" y="6096000"/>
            <a:ext cx="406400" cy="304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229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76000" y="6096000"/>
            <a:ext cx="406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pic>
        <p:nvPicPr>
          <p:cNvPr id="9" name="Picture 12" descr="lineblue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V="1">
            <a:off x="-3357879" y="3296922"/>
            <a:ext cx="6858001" cy="26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2750" y="0"/>
            <a:ext cx="2743200" cy="762000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Sifat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4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914400"/>
            <a:ext cx="10617200" cy="54102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matriks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baris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kolom</a:t>
            </a:r>
            <a:r>
              <a:rPr lang="en-US" sz="2000" dirty="0" smtClean="0">
                <a:solidFill>
                  <a:schemeClr val="tx1"/>
                </a:solidFill>
              </a:rPr>
              <a:t>) yang </a:t>
            </a:r>
            <a:r>
              <a:rPr lang="en-US" sz="2000" dirty="0" err="1" smtClean="0">
                <a:solidFill>
                  <a:schemeClr val="tx1"/>
                </a:solidFill>
              </a:rPr>
              <a:t>elemen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elemennya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sama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determinannya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nol.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Contoh</a:t>
            </a:r>
            <a:r>
              <a:rPr lang="id-ID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Matriks</a:t>
            </a:r>
            <a:r>
              <a:rPr lang="en-US" sz="2000" dirty="0" smtClean="0">
                <a:solidFill>
                  <a:schemeClr val="tx1"/>
                </a:solidFill>
              </a:rPr>
              <a:t> 			 </a:t>
            </a:r>
            <a:r>
              <a:rPr lang="id-ID" sz="2000" dirty="0" smtClean="0">
                <a:solidFill>
                  <a:schemeClr val="tx1"/>
                </a:solidFill>
              </a:rPr>
              <a:t>  maka </a:t>
            </a:r>
            <a:r>
              <a:rPr lang="en-US" sz="2000" dirty="0" err="1" smtClean="0">
                <a:solidFill>
                  <a:schemeClr val="tx1"/>
                </a:solidFill>
              </a:rPr>
              <a:t>determinannya</a:t>
            </a:r>
            <a:r>
              <a:rPr lang="en-US" sz="2000" dirty="0" smtClean="0">
                <a:solidFill>
                  <a:schemeClr val="tx1"/>
                </a:solidFill>
              </a:rPr>
              <a:t> = nol.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b="1" dirty="0" smtClean="0">
              <a:solidFill>
                <a:srgbClr val="FF000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dirty="0" smtClean="0">
              <a:solidFill>
                <a:srgbClr val="FF000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b="1" dirty="0" smtClean="0">
              <a:solidFill>
                <a:srgbClr val="FF000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matriks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baris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kolom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elemen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determinannya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nol.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16150" y="2305051"/>
          <a:ext cx="26416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Equation" r:id="rId3" imgW="939600" imgH="711000" progId="Equation.3">
                  <p:embed/>
                </p:oleObj>
              </mc:Choice>
              <mc:Fallback>
                <p:oleObj name="Equation" r:id="rId3" imgW="93960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305051"/>
                        <a:ext cx="2641600" cy="143986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AutoShape 8">
            <a:hlinkClick r:id="rId5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10668000" y="6096000"/>
            <a:ext cx="406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4342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60000" y="6096000"/>
            <a:ext cx="406400" cy="304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4343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76000" y="6096000"/>
            <a:ext cx="406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pic>
        <p:nvPicPr>
          <p:cNvPr id="8" name="Picture 12" descr="lineblue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V="1">
            <a:off x="-3357879" y="3296922"/>
            <a:ext cx="6858001" cy="26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5107" name="Object 17"/>
          <p:cNvGraphicFramePr>
            <a:graphicFrameLocks noChangeAspect="1"/>
          </p:cNvGraphicFramePr>
          <p:nvPr/>
        </p:nvGraphicFramePr>
        <p:xfrm>
          <a:off x="2794000" y="4964113"/>
          <a:ext cx="64404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9" name="Equation" r:id="rId8" imgW="2298600" imgH="711000" progId="Equation.3">
                  <p:embed/>
                </p:oleObj>
              </mc:Choice>
              <mc:Fallback>
                <p:oleObj name="Equation" r:id="rId8" imgW="2298600" imgH="711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4964113"/>
                        <a:ext cx="6440488" cy="149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98450" y="3257550"/>
            <a:ext cx="2743200" cy="762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Sifat</a:t>
            </a:r>
            <a:r>
              <a:rPr kumimoji="0" lang="en-US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en-GB" sz="3200" b="1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228600"/>
            <a:ext cx="2946400" cy="762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</a:rPr>
              <a:t>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6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6850" y="914400"/>
            <a:ext cx="10217150" cy="54864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matriks</a:t>
            </a:r>
            <a:r>
              <a:rPr lang="en-US" sz="2400" b="0" dirty="0" smtClean="0">
                <a:solidFill>
                  <a:schemeClr val="tx1"/>
                </a:solidFill>
              </a:rPr>
              <a:t> A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B </a:t>
            </a:r>
            <a:r>
              <a:rPr lang="en-US" sz="2400" b="0" dirty="0" err="1" smtClean="0">
                <a:solidFill>
                  <a:schemeClr val="tx1"/>
                </a:solidFill>
              </a:rPr>
              <a:t>dapat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dikalikan</a:t>
            </a:r>
            <a:r>
              <a:rPr lang="en-US" sz="2400" b="0" dirty="0" smtClean="0">
                <a:solidFill>
                  <a:schemeClr val="tx1"/>
                </a:solidFill>
              </a:rPr>
              <a:t>,</a:t>
            </a:r>
            <a:r>
              <a:rPr lang="id-ID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id-ID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(AB) = 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(A).</a:t>
            </a:r>
            <a:r>
              <a:rPr lang="en-US" sz="2400" b="1" dirty="0" err="1" smtClean="0">
                <a:solidFill>
                  <a:schemeClr val="tx1"/>
                </a:solidFill>
              </a:rPr>
              <a:t>det</a:t>
            </a:r>
            <a:r>
              <a:rPr lang="en-US" sz="2400" b="1" dirty="0" smtClean="0">
                <a:solidFill>
                  <a:schemeClr val="tx1"/>
                </a:solidFill>
              </a:rPr>
              <a:t>(B)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400" b="1" dirty="0" smtClean="0"/>
              <a:t> Contoh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6389" name="AutoShape 8">
            <a:hlinkClick r:id="rId3" action="ppaction://hlinksldjump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10668000" y="6096000"/>
            <a:ext cx="406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639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60000" y="6096000"/>
            <a:ext cx="406400" cy="304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sp>
        <p:nvSpPr>
          <p:cNvPr id="1639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76000" y="6096000"/>
            <a:ext cx="406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Calibri" pitchFamily="34" charset="0"/>
            </a:endParaRPr>
          </a:p>
        </p:txBody>
      </p:sp>
      <p:pic>
        <p:nvPicPr>
          <p:cNvPr id="8" name="Picture 12" descr="lineblue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V="1">
            <a:off x="-3357879" y="3296922"/>
            <a:ext cx="6858001" cy="26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3390899" y="2738190"/>
          <a:ext cx="1960563" cy="109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2" name="Equation" r:id="rId6" imgW="838080" imgH="457200" progId="Equation.3">
                  <p:embed/>
                </p:oleObj>
              </mc:Choice>
              <mc:Fallback>
                <p:oleObj name="Equation" r:id="rId6" imgW="8380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899" y="2738190"/>
                        <a:ext cx="1960563" cy="1090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688013" y="2719388"/>
          <a:ext cx="2327275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3" name="Equation" r:id="rId8" imgW="850680" imgH="457200" progId="Equation.3">
                  <p:embed/>
                </p:oleObj>
              </mc:Choice>
              <mc:Fallback>
                <p:oleObj name="Equation" r:id="rId8" imgW="8506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013" y="2719388"/>
                        <a:ext cx="2327275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Dibuku tugas :</a:t>
            </a:r>
          </a:p>
          <a:p>
            <a:r>
              <a:rPr lang="id-ID" dirty="0" smtClean="0"/>
              <a:t>No. 25</a:t>
            </a:r>
          </a:p>
          <a:p>
            <a:r>
              <a:rPr lang="id-ID" dirty="0" smtClean="0"/>
              <a:t>No.27</a:t>
            </a:r>
          </a:p>
          <a:p>
            <a:r>
              <a:rPr lang="id-ID" dirty="0" smtClean="0"/>
              <a:t>No.28</a:t>
            </a:r>
          </a:p>
          <a:p>
            <a:r>
              <a:rPr lang="id-ID" dirty="0" smtClean="0"/>
              <a:t>No.33</a:t>
            </a:r>
          </a:p>
          <a:p>
            <a:r>
              <a:rPr lang="id-ID" dirty="0" smtClean="0"/>
              <a:t>No. 34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28700" y="274638"/>
            <a:ext cx="9956800" cy="849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Latihan PR -</a:t>
            </a:r>
            <a:r>
              <a:rPr kumimoji="0" lang="id-ID" sz="4800" b="1" i="0" u="none" strike="noStrike" kern="1200" cap="none" spc="0" normalizeH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 1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333500"/>
            <a:ext cx="10706100" cy="487375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1. Tentukanlah nilai x dan z yang memenuhi persamaan matriks berikut ini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2.  Tentukan besar sudut a dan b.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3. Tentukan nilai a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30050" name="Objec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432175"/>
              </p:ext>
            </p:extLst>
          </p:nvPr>
        </p:nvGraphicFramePr>
        <p:xfrm>
          <a:off x="1911350" y="1928814"/>
          <a:ext cx="6470650" cy="103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8" name="Equation" r:id="rId4" imgW="2857320" imgH="457200" progId="Equation.3">
                  <p:embed/>
                </p:oleObj>
              </mc:Choice>
              <mc:Fallback>
                <p:oleObj name="Equation" r:id="rId4" imgW="2857320" imgH="457200" progId="Equation.3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1928814"/>
                        <a:ext cx="6470650" cy="103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28700" y="3205164"/>
            <a:ext cx="5938192" cy="140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0053" name="Objec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26502819"/>
              </p:ext>
            </p:extLst>
          </p:nvPr>
        </p:nvGraphicFramePr>
        <p:xfrm>
          <a:off x="3641725" y="5241925"/>
          <a:ext cx="5637213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9" name="Equation" r:id="rId7" imgW="2489040" imgH="533160" progId="Equation.3">
                  <p:embed/>
                </p:oleObj>
              </mc:Choice>
              <mc:Fallback>
                <p:oleObj name="Equation" r:id="rId7" imgW="2489040" imgH="533160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5241925"/>
                        <a:ext cx="5637213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95300" y="1390650"/>
            <a:ext cx="10877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/>
              <a:t>Diketahui matriks-matriks dibawah ini, tentukan determinan matriks-matriks tersebut dengan menggunakan Metode Sarrus !</a:t>
            </a:r>
            <a:endParaRPr lang="en-US" sz="2400" dirty="0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887414" y="2373314"/>
          <a:ext cx="1836736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2" name="Equation" r:id="rId3" imgW="672840" imgH="457200" progId="Equation.3">
                  <p:embed/>
                </p:oleObj>
              </mc:Choice>
              <mc:Fallback>
                <p:oleObj name="Equation" r:id="rId3" imgW="672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4" y="2373314"/>
                        <a:ext cx="1836736" cy="960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413251" y="2419351"/>
          <a:ext cx="1797049" cy="95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3" name="Equation" r:id="rId5" imgW="698400" imgH="457200" progId="Equation.3">
                  <p:embed/>
                </p:oleObj>
              </mc:Choice>
              <mc:Fallback>
                <p:oleObj name="Equation" r:id="rId5" imgW="698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1" y="2419351"/>
                        <a:ext cx="1797049" cy="954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8339139" y="2335213"/>
          <a:ext cx="1871661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4" name="Equation" r:id="rId7" imgW="774360" imgH="457200" progId="Equation.3">
                  <p:embed/>
                </p:oleObj>
              </mc:Choice>
              <mc:Fallback>
                <p:oleObj name="Equation" r:id="rId7" imgW="7743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9139" y="2335213"/>
                        <a:ext cx="1871661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017588" y="3938588"/>
          <a:ext cx="187642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5" name="Equation" r:id="rId9" imgW="685800" imgH="457200" progId="Equation.3">
                  <p:embed/>
                </p:oleObj>
              </mc:Choice>
              <mc:Fallback>
                <p:oleObj name="Equation" r:id="rId9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3938588"/>
                        <a:ext cx="1876425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421188" y="3840163"/>
          <a:ext cx="239395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6" name="Equation" r:id="rId11" imgW="990360" imgH="711000" progId="Equation.3">
                  <p:embed/>
                </p:oleObj>
              </mc:Choice>
              <mc:Fallback>
                <p:oleObj name="Equation" r:id="rId11" imgW="99036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3840163"/>
                        <a:ext cx="2393950" cy="139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8402638" y="3821113"/>
          <a:ext cx="254635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7" name="Equation" r:id="rId13" imgW="1054080" imgH="711000" progId="Equation.3">
                  <p:embed/>
                </p:oleObj>
              </mc:Choice>
              <mc:Fallback>
                <p:oleObj name="Equation" r:id="rId13" imgW="105408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638" y="3821113"/>
                        <a:ext cx="2546350" cy="139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3"/>
          <p:cNvSpPr txBox="1">
            <a:spLocks/>
          </p:cNvSpPr>
          <p:nvPr/>
        </p:nvSpPr>
        <p:spPr>
          <a:xfrm>
            <a:off x="1028700" y="274638"/>
            <a:ext cx="9956800" cy="849312"/>
          </a:xfrm>
          <a:prstGeom prst="rect">
            <a:avLst/>
          </a:prstGeom>
          <a:blipFill>
            <a:blip r:embed="rId15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Latihan PR -</a:t>
            </a:r>
            <a:r>
              <a:rPr kumimoji="0" lang="id-ID" sz="4800" b="1" i="0" u="none" strike="noStrike" kern="1200" cap="none" spc="0" normalizeH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 2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2662" y="1984248"/>
            <a:ext cx="9956800" cy="4873752"/>
          </a:xfrm>
        </p:spPr>
        <p:txBody>
          <a:bodyPr>
            <a:normAutofit/>
          </a:bodyPr>
          <a:lstStyle/>
          <a:p>
            <a:pPr lvl="1" algn="just"/>
            <a:r>
              <a:rPr lang="id-ID" sz="2400" dirty="0" smtClean="0"/>
              <a:t>Secara Umum </a:t>
            </a:r>
          </a:p>
          <a:p>
            <a:pPr lvl="1" algn="just">
              <a:buNone/>
            </a:pPr>
            <a:r>
              <a:rPr lang="id-ID" sz="2400" dirty="0" smtClean="0"/>
              <a:t>	</a:t>
            </a:r>
            <a:r>
              <a:rPr lang="en-GB" sz="2400" dirty="0" err="1" smtClean="0"/>
              <a:t>Mahasiswa</a:t>
            </a:r>
            <a:r>
              <a:rPr lang="en-GB" sz="2400" dirty="0" smtClean="0"/>
              <a:t> </a:t>
            </a:r>
            <a:r>
              <a:rPr lang="en-GB" sz="2400" dirty="0" err="1" smtClean="0"/>
              <a:t>memahami</a:t>
            </a:r>
            <a:r>
              <a:rPr lang="en-GB" sz="2400" dirty="0" smtClean="0"/>
              <a:t> </a:t>
            </a:r>
            <a:r>
              <a:rPr lang="en-GB" sz="2400" dirty="0" err="1" smtClean="0"/>
              <a:t>pengertian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id-ID" sz="2400" dirty="0" smtClean="0"/>
              <a:t>kesamaan matriks dan </a:t>
            </a:r>
            <a:r>
              <a:rPr lang="en-GB" sz="2400" dirty="0" err="1" smtClean="0"/>
              <a:t>determinan</a:t>
            </a:r>
            <a:r>
              <a:rPr lang="id-ID" sz="2400" dirty="0" smtClean="0"/>
              <a:t> matriks.</a:t>
            </a:r>
          </a:p>
          <a:p>
            <a:pPr lvl="1" algn="just">
              <a:buNone/>
            </a:pPr>
            <a:endParaRPr lang="id-ID" sz="2400" dirty="0" smtClean="0"/>
          </a:p>
          <a:p>
            <a:pPr lvl="1" algn="just"/>
            <a:r>
              <a:rPr lang="id-ID" sz="2400" dirty="0" smtClean="0"/>
              <a:t>Secara Khusus</a:t>
            </a:r>
          </a:p>
          <a:p>
            <a:pPr lvl="1" algn="just">
              <a:buNone/>
            </a:pPr>
            <a:r>
              <a:rPr lang="id-ID" sz="2400" dirty="0" smtClean="0"/>
              <a:t>	</a:t>
            </a:r>
            <a:r>
              <a:rPr lang="en-GB" sz="2400" dirty="0" err="1" smtClean="0"/>
              <a:t>Mahasiswa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id-ID" sz="2400" dirty="0" smtClean="0"/>
              <a:t>menyelesaikan perhitungan kesamaan matriks dan </a:t>
            </a:r>
            <a:r>
              <a:rPr lang="en-GB" sz="2400" dirty="0" err="1" smtClean="0"/>
              <a:t>menghitung</a:t>
            </a:r>
            <a:r>
              <a:rPr lang="en-GB" sz="2400" dirty="0" smtClean="0"/>
              <a:t> </a:t>
            </a:r>
            <a:r>
              <a:rPr lang="en-GB" sz="2400" dirty="0" err="1" smtClean="0"/>
              <a:t>nilai</a:t>
            </a:r>
            <a:r>
              <a:rPr lang="en-GB" sz="2400" dirty="0" smtClean="0"/>
              <a:t> </a:t>
            </a:r>
            <a:r>
              <a:rPr lang="en-GB" sz="2400" dirty="0" err="1" smtClean="0"/>
              <a:t>determinan</a:t>
            </a:r>
            <a:r>
              <a:rPr lang="id-ID" sz="2400" dirty="0" smtClean="0"/>
              <a:t> berordo 2x2 dan 3x3 serta </a:t>
            </a:r>
            <a:r>
              <a:rPr lang="en-GB" sz="2400" dirty="0" err="1" smtClean="0"/>
              <a:t>mengetahui</a:t>
            </a:r>
            <a:r>
              <a:rPr lang="en-GB" sz="2400" dirty="0" smtClean="0"/>
              <a:t> </a:t>
            </a:r>
            <a:r>
              <a:rPr lang="en-GB" sz="2400" dirty="0" err="1" smtClean="0"/>
              <a:t>sifat-sifat</a:t>
            </a:r>
            <a:r>
              <a:rPr lang="en-GB" sz="2400" dirty="0" smtClean="0"/>
              <a:t> </a:t>
            </a:r>
            <a:r>
              <a:rPr lang="en-GB" sz="2400" dirty="0" err="1" smtClean="0"/>
              <a:t>determinan</a:t>
            </a:r>
            <a:r>
              <a:rPr lang="id-ID" sz="2400" dirty="0" smtClean="0"/>
              <a:t>.</a:t>
            </a:r>
            <a:endParaRPr lang="en-US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182868" y="327791"/>
            <a:ext cx="7543800" cy="12001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Tujuan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311168" y="430340"/>
            <a:ext cx="9601196" cy="9254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Kesamaan Matriks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158248" cy="4873752"/>
          </a:xfrm>
        </p:spPr>
        <p:txBody>
          <a:bodyPr>
            <a:normAutofit/>
          </a:bodyPr>
          <a:lstStyle/>
          <a:p>
            <a:pPr algn="just"/>
            <a:r>
              <a:rPr lang="id-ID" b="1" dirty="0" smtClean="0"/>
              <a:t>Dua buah matriks dikatakan sama </a:t>
            </a:r>
            <a:r>
              <a:rPr lang="id-ID" dirty="0" smtClean="0"/>
              <a:t> jika memenuhi dua kriteria berikut ini.</a:t>
            </a:r>
          </a:p>
          <a:p>
            <a:pPr algn="just">
              <a:buNone/>
            </a:pPr>
            <a:r>
              <a:rPr lang="id-ID" dirty="0" smtClean="0"/>
              <a:t>	1. Ordonya sama</a:t>
            </a:r>
          </a:p>
          <a:p>
            <a:pPr algn="just">
              <a:buNone/>
            </a:pPr>
            <a:r>
              <a:rPr lang="id-ID" dirty="0" smtClean="0"/>
              <a:t>	2. Komponen/elemen yang letaknya sama.</a:t>
            </a:r>
          </a:p>
          <a:p>
            <a:pPr algn="just"/>
            <a:r>
              <a:rPr lang="id-ID" dirty="0" smtClean="0"/>
              <a:t>Permasalahan yang muncul dalam kesamaan dua matriks ini adalah  menyelesaikan bentuk aljabar. Baik aljabar sederhana, sistem persamaan linier, persamaan kuadrat dan sebagainya.</a:t>
            </a:r>
          </a:p>
          <a:p>
            <a:pPr algn="just"/>
            <a:r>
              <a:rPr lang="id-ID" dirty="0" smtClean="0"/>
              <a:t>Yang harus kita lakukan untuk menyelesaikan soal kesamaan dua matriks adalah </a:t>
            </a:r>
            <a:r>
              <a:rPr lang="id-ID" b="1" dirty="0" smtClean="0"/>
              <a:t>menyamakan</a:t>
            </a:r>
            <a:r>
              <a:rPr lang="id-ID" dirty="0" smtClean="0"/>
              <a:t> komponen-komponen yang seletak dan “mengeluarkannya” dari matriks. Setelah itu diselesaikan dengan perhitungan aljabar.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7700" y="1984248"/>
            <a:ext cx="9956800" cy="4873752"/>
          </a:xfrm>
        </p:spPr>
        <p:txBody>
          <a:bodyPr/>
          <a:lstStyle/>
          <a:p>
            <a:r>
              <a:rPr lang="id-ID" dirty="0" smtClean="0"/>
              <a:t>Kesamaan dua matriks nantinya akan berhubungan dengan operasi matriks, dimana matriks yang kiri setelah dioperasikan menjadi </a:t>
            </a:r>
            <a:r>
              <a:rPr lang="id-ID" b="1" dirty="0" smtClean="0"/>
              <a:t>sama</a:t>
            </a:r>
            <a:r>
              <a:rPr lang="id-ID" dirty="0" smtClean="0"/>
              <a:t> dengan matriks yang kanan.</a:t>
            </a:r>
          </a:p>
          <a:p>
            <a:endParaRPr lang="id-ID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0806" y="430340"/>
            <a:ext cx="9601196" cy="12651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Kesamaan Matriks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graphicFrame>
        <p:nvGraphicFramePr>
          <p:cNvPr id="125954" name="Object 14"/>
          <p:cNvGraphicFramePr>
            <a:graphicFrameLocks noGrp="1" noChangeAspect="1"/>
          </p:cNvGraphicFramePr>
          <p:nvPr/>
        </p:nvGraphicFramePr>
        <p:xfrm>
          <a:off x="1708861" y="3566566"/>
          <a:ext cx="7519988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Equation" r:id="rId4" imgW="2768400" imgH="457200" progId="Equation.3">
                  <p:embed/>
                </p:oleObj>
              </mc:Choice>
              <mc:Fallback>
                <p:oleObj name="Equation" r:id="rId4" imgW="2768400" imgH="457200" progId="Equation.3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861" y="3566566"/>
                        <a:ext cx="7519988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850" y="1866900"/>
            <a:ext cx="7626350" cy="15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2362201" y="361950"/>
            <a:ext cx="7543800" cy="12001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Contoh 1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" y="3290888"/>
            <a:ext cx="7686676" cy="341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362201" y="361950"/>
            <a:ext cx="7543800" cy="12001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Contoh 2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988" y="3333750"/>
            <a:ext cx="9464516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0" name="Object 1"/>
          <p:cNvGraphicFramePr>
            <a:graphicFrameLocks noChangeAspect="1"/>
          </p:cNvGraphicFramePr>
          <p:nvPr/>
        </p:nvGraphicFramePr>
        <p:xfrm>
          <a:off x="788988" y="1881187"/>
          <a:ext cx="641191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2" name="Equation" r:id="rId5" imgW="1701720" imgH="457200" progId="Equation.3">
                  <p:embed/>
                </p:oleObj>
              </mc:Choice>
              <mc:Fallback>
                <p:oleObj name="Equation" r:id="rId5" imgW="170172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1881187"/>
                        <a:ext cx="6411912" cy="133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287903" y="2139434"/>
            <a:ext cx="22060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dirty="0" smtClean="0">
                <a:ln w="3175" cmpd="sng">
                  <a:noFill/>
                </a:ln>
                <a:latin typeface="Harrington" panose="04040505050A02020702" pitchFamily="82" charset="0"/>
              </a:rPr>
              <a:t>Berapa x.y?</a:t>
            </a:r>
            <a:endParaRPr lang="id-ID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arrington" panose="04040505050A02020702" pitchFamily="82" charset="0"/>
                <a:ea typeface="+mj-ea"/>
                <a:cs typeface="+mj-cs"/>
              </a:rPr>
              <a:t>Contoh 3</a:t>
            </a:r>
            <a:endParaRPr kumimoji="0" lang="en-US" sz="4800" b="1" i="0" u="none" strike="noStrike" kern="1200" cap="none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Harrington" panose="04040505050A02020702" pitchFamily="82" charset="0"/>
              <a:ea typeface="+mj-ea"/>
              <a:cs typeface="+mj-cs"/>
            </a:endParaRP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3" y="3300413"/>
            <a:ext cx="6107827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3113" y="5233988"/>
            <a:ext cx="4814549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0" name="Object 1"/>
          <p:cNvGraphicFramePr>
            <a:graphicFrameLocks noChangeAspect="1"/>
          </p:cNvGraphicFramePr>
          <p:nvPr/>
        </p:nvGraphicFramePr>
        <p:xfrm>
          <a:off x="3940175" y="2185988"/>
          <a:ext cx="6042025" cy="114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2" name="Equation" r:id="rId6" imgW="1879560" imgH="457200" progId="Equation.3">
                  <p:embed/>
                </p:oleObj>
              </mc:Choice>
              <mc:Fallback>
                <p:oleObj name="Equation" r:id="rId6" imgW="187956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2185988"/>
                        <a:ext cx="6042025" cy="1141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95300" y="1510784"/>
            <a:ext cx="104043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Sebuah matriks P berordo 2x2 memenuhi persamaan seperti dibawah ini</a:t>
            </a:r>
            <a:r>
              <a:rPr lang="id-ID" sz="2400" dirty="0" smtClean="0"/>
              <a:t>, </a:t>
            </a:r>
            <a:r>
              <a:rPr lang="id-ID" sz="2400" dirty="0" smtClean="0"/>
              <a:t>tentukanlah matriks P!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4248"/>
            <a:ext cx="10515600" cy="428320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Determinan matrik A diberi lambang atau notasi </a:t>
            </a:r>
            <a:r>
              <a:rPr lang="id-ID" b="1" dirty="0" smtClean="0"/>
              <a:t>det A</a:t>
            </a:r>
            <a:r>
              <a:rPr lang="id-ID" dirty="0" smtClean="0"/>
              <a:t> atau </a:t>
            </a:r>
            <a:r>
              <a:rPr lang="id-ID" b="1" dirty="0" smtClean="0"/>
              <a:t>|A|.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Nilai determinan suatu matrik merupakan bilangan skalar. 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Determinan didefinisikan pada matriks bujur sangkar 2x2, 3x3, 4x4 dst.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567996" y="387953"/>
            <a:ext cx="8376104" cy="1155098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Pengertian Determinan 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17711</TotalTime>
  <Words>465</Words>
  <Application>Microsoft Office PowerPoint</Application>
  <PresentationFormat>Custom</PresentationFormat>
  <Paragraphs>155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Oriel</vt:lpstr>
      <vt:lpstr>Equation</vt:lpstr>
      <vt:lpstr>MATRIKS &amp; TRANSFORMASI LINIER</vt:lpstr>
      <vt:lpstr>PowerPoint Presentation</vt:lpstr>
      <vt:lpstr>PowerPoint Presentation</vt:lpstr>
      <vt:lpstr>Kesamaan Matriks</vt:lpstr>
      <vt:lpstr>PowerPoint Presentation</vt:lpstr>
      <vt:lpstr>PowerPoint Presentation</vt:lpstr>
      <vt:lpstr>PowerPoint Presentation</vt:lpstr>
      <vt:lpstr>Contoh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SIFAT - SIFAT DETERMINAN</vt:lpstr>
      <vt:lpstr>Contoh</vt:lpstr>
      <vt:lpstr>Sifat 3</vt:lpstr>
      <vt:lpstr>Sifat 4</vt:lpstr>
      <vt:lpstr>Sifat 6</vt:lpstr>
      <vt:lpstr>Tugas Latihan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Windows 7</dc:creator>
  <cp:lastModifiedBy>ismail - [2010]</cp:lastModifiedBy>
  <cp:revision>237</cp:revision>
  <dcterms:created xsi:type="dcterms:W3CDTF">2013-11-28T23:25:49Z</dcterms:created>
  <dcterms:modified xsi:type="dcterms:W3CDTF">2016-03-18T08:35:46Z</dcterms:modified>
</cp:coreProperties>
</file>