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32"/>
  </p:notesMasterIdLst>
  <p:sldIdLst>
    <p:sldId id="256" r:id="rId2"/>
    <p:sldId id="258" r:id="rId3"/>
    <p:sldId id="284" r:id="rId4"/>
    <p:sldId id="259" r:id="rId5"/>
    <p:sldId id="277" r:id="rId6"/>
    <p:sldId id="261" r:id="rId7"/>
    <p:sldId id="262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65" r:id="rId16"/>
    <p:sldId id="263" r:id="rId17"/>
    <p:sldId id="264" r:id="rId18"/>
    <p:sldId id="276" r:id="rId19"/>
    <p:sldId id="278" r:id="rId20"/>
    <p:sldId id="279" r:id="rId21"/>
    <p:sldId id="280" r:id="rId22"/>
    <p:sldId id="281" r:id="rId23"/>
    <p:sldId id="282" r:id="rId24"/>
    <p:sldId id="266" r:id="rId25"/>
    <p:sldId id="275" r:id="rId26"/>
    <p:sldId id="267" r:id="rId27"/>
    <p:sldId id="268" r:id="rId28"/>
    <p:sldId id="274" r:id="rId29"/>
    <p:sldId id="283" r:id="rId30"/>
    <p:sldId id="26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02" autoAdjust="0"/>
  </p:normalViewPr>
  <p:slideViewPr>
    <p:cSldViewPr>
      <p:cViewPr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12" Type="http://schemas.openxmlformats.org/officeDocument/2006/relationships/image" Target="../media/image50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11" Type="http://schemas.openxmlformats.org/officeDocument/2006/relationships/image" Target="../media/image49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642B8-0181-427A-A9BE-04136D4E92CD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EA040-5680-4E95-8889-FA5AE8C97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1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2D0549C-F722-421A-933E-7F70991F3C42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F1D2EF-7C09-4A5D-9D8E-89C1A72F2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549C-F722-421A-933E-7F70991F3C42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D2EF-7C09-4A5D-9D8E-89C1A72F2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2D0549C-F722-421A-933E-7F70991F3C42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7F1D2EF-7C09-4A5D-9D8E-89C1A72F2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549C-F722-421A-933E-7F70991F3C42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F1D2EF-7C09-4A5D-9D8E-89C1A72F2E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549C-F722-421A-933E-7F70991F3C42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7F1D2EF-7C09-4A5D-9D8E-89C1A72F2E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2D0549C-F722-421A-933E-7F70991F3C42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F1D2EF-7C09-4A5D-9D8E-89C1A72F2E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2D0549C-F722-421A-933E-7F70991F3C42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F1D2EF-7C09-4A5D-9D8E-89C1A72F2E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549C-F722-421A-933E-7F70991F3C42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F1D2EF-7C09-4A5D-9D8E-89C1A72F2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549C-F722-421A-933E-7F70991F3C42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F1D2EF-7C09-4A5D-9D8E-89C1A72F2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549C-F722-421A-933E-7F70991F3C42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F1D2EF-7C09-4A5D-9D8E-89C1A72F2E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2D0549C-F722-421A-933E-7F70991F3C42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7F1D2EF-7C09-4A5D-9D8E-89C1A72F2E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D0549C-F722-421A-933E-7F70991F3C42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F1D2EF-7C09-4A5D-9D8E-89C1A72F2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3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8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46.wmf"/><Relationship Id="rId26" Type="http://schemas.openxmlformats.org/officeDocument/2006/relationships/image" Target="../media/image50.wmf"/><Relationship Id="rId3" Type="http://schemas.openxmlformats.org/officeDocument/2006/relationships/oleObject" Target="../embeddings/oleObject12.bin"/><Relationship Id="rId21" Type="http://schemas.openxmlformats.org/officeDocument/2006/relationships/oleObject" Target="../embeddings/oleObject21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19.bin"/><Relationship Id="rId25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5.wmf"/><Relationship Id="rId20" Type="http://schemas.openxmlformats.org/officeDocument/2006/relationships/image" Target="../media/image47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16.bin"/><Relationship Id="rId24" Type="http://schemas.openxmlformats.org/officeDocument/2006/relationships/image" Target="../media/image49.wmf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23" Type="http://schemas.openxmlformats.org/officeDocument/2006/relationships/oleObject" Target="../embeddings/oleObject22.bin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20.bin"/><Relationship Id="rId4" Type="http://schemas.openxmlformats.org/officeDocument/2006/relationships/image" Target="../media/image39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44.wmf"/><Relationship Id="rId22" Type="http://schemas.openxmlformats.org/officeDocument/2006/relationships/image" Target="../media/image4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27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3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60.png"/><Relationship Id="rId4" Type="http://schemas.openxmlformats.org/officeDocument/2006/relationships/image" Target="../media/image59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63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6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9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8.wmf"/><Relationship Id="rId4" Type="http://schemas.openxmlformats.org/officeDocument/2006/relationships/image" Target="../media/image10.png"/><Relationship Id="rId9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12.wmf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png"/><Relationship Id="rId11" Type="http://schemas.openxmlformats.org/officeDocument/2006/relationships/image" Target="../media/image11.wmf"/><Relationship Id="rId5" Type="http://schemas.openxmlformats.org/officeDocument/2006/relationships/image" Target="../media/image15.pn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514600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err="1" smtClean="0"/>
              <a:t>Fungsi</a:t>
            </a:r>
            <a:r>
              <a:rPr lang="en-US" sz="4000" dirty="0" smtClean="0"/>
              <a:t> </a:t>
            </a:r>
            <a:r>
              <a:rPr lang="en-US" sz="4000" dirty="0" err="1" smtClean="0"/>
              <a:t>Eksponensial</a:t>
            </a:r>
            <a:r>
              <a:rPr lang="en-US" sz="4000" dirty="0" smtClean="0"/>
              <a:t>, </a:t>
            </a:r>
            <a:r>
              <a:rPr lang="en-US" sz="4000" dirty="0" err="1" smtClean="0"/>
              <a:t>Logaritma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&amp; </a:t>
            </a:r>
            <a:br>
              <a:rPr lang="en-US" sz="4000" dirty="0" smtClean="0"/>
            </a:br>
            <a:r>
              <a:rPr lang="en-US" sz="4000" dirty="0" err="1" smtClean="0"/>
              <a:t>Invers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6045678"/>
            <a:ext cx="6172200" cy="812322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dirty="0" err="1" smtClean="0"/>
              <a:t>Riri</a:t>
            </a:r>
            <a:r>
              <a:rPr lang="en-US" dirty="0" smtClean="0"/>
              <a:t> </a:t>
            </a:r>
            <a:r>
              <a:rPr lang="en-US" dirty="0" err="1" smtClean="0"/>
              <a:t>Irawati</a:t>
            </a:r>
            <a:r>
              <a:rPr lang="en-US" dirty="0" smtClean="0"/>
              <a:t>, </a:t>
            </a:r>
            <a:r>
              <a:rPr lang="en-US" dirty="0" err="1" smtClean="0"/>
              <a:t>M.Kom</a:t>
            </a:r>
            <a:endParaRPr lang="en-US" dirty="0" smtClean="0"/>
          </a:p>
          <a:p>
            <a:pPr algn="r"/>
            <a:r>
              <a:rPr lang="en-US" dirty="0" smtClean="0"/>
              <a:t>3 </a:t>
            </a:r>
            <a:r>
              <a:rPr lang="en-US" dirty="0" err="1" smtClean="0"/>
              <a:t>sks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00562" y="5572140"/>
            <a:ext cx="3143272" cy="92869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Pangkat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428736"/>
            <a:ext cx="8786874" cy="514353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60000"/>
              </a:lnSpc>
            </a:pPr>
            <a:r>
              <a:rPr lang="en-US" sz="2000" dirty="0" err="1" smtClean="0"/>
              <a:t>Penyebut</a:t>
            </a:r>
            <a:r>
              <a:rPr lang="en-US" sz="2000" dirty="0" smtClean="0"/>
              <a:t> </a:t>
            </a:r>
            <a:r>
              <a:rPr lang="en-US" sz="2000" dirty="0" err="1" smtClean="0"/>
              <a:t>Irasional</a:t>
            </a:r>
            <a:endParaRPr lang="en-US" sz="2000" dirty="0" smtClean="0"/>
          </a:p>
          <a:p>
            <a:pPr algn="just">
              <a:lnSpc>
                <a:spcPct val="16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Maksudnya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penyebut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berbentuk</a:t>
            </a:r>
            <a:r>
              <a:rPr lang="en-US" sz="2000" dirty="0" smtClean="0"/>
              <a:t> </a:t>
            </a:r>
            <a:r>
              <a:rPr lang="en-US" sz="2000" dirty="0" err="1" smtClean="0"/>
              <a:t>akar</a:t>
            </a:r>
            <a:r>
              <a:rPr lang="en-US" sz="2000" dirty="0" smtClean="0"/>
              <a:t>,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rasional</a:t>
            </a:r>
            <a:r>
              <a:rPr lang="en-US" sz="2000" dirty="0" smtClean="0"/>
              <a:t>,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sulit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dipecahkan</a:t>
            </a:r>
            <a:r>
              <a:rPr lang="en-US" sz="2000" dirty="0" smtClean="0"/>
              <a:t>.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penyebut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diubah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bulat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rasional</a:t>
            </a:r>
            <a:r>
              <a:rPr lang="en-US" sz="2000" dirty="0" smtClean="0"/>
              <a:t>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cara-cara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:</a:t>
            </a:r>
          </a:p>
          <a:p>
            <a:pPr fontAlgn="base">
              <a:lnSpc>
                <a:spcPct val="160000"/>
              </a:lnSpc>
              <a:buNone/>
            </a:pPr>
            <a:r>
              <a:rPr lang="en-US" sz="2000" dirty="0" smtClean="0"/>
              <a:t>	</a:t>
            </a:r>
            <a:r>
              <a:rPr lang="en-US" sz="2000" b="1" dirty="0" smtClean="0"/>
              <a:t>1. </a:t>
            </a:r>
            <a:r>
              <a:rPr lang="en-US" sz="2000" b="1" dirty="0" err="1" smtClean="0"/>
              <a:t>Penyebut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Berbentuk</a:t>
            </a:r>
            <a:r>
              <a:rPr lang="en-US" sz="2000" b="1" dirty="0" smtClean="0"/>
              <a:t> √b</a:t>
            </a:r>
          </a:p>
          <a:p>
            <a:pPr fontAlgn="base">
              <a:lnSpc>
                <a:spcPct val="16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Jika</a:t>
            </a:r>
            <a:r>
              <a:rPr lang="en-US" sz="2000" dirty="0" smtClean="0"/>
              <a:t> a </a:t>
            </a:r>
            <a:r>
              <a:rPr lang="en-US" sz="2000" dirty="0" err="1" smtClean="0"/>
              <a:t>dan</a:t>
            </a:r>
            <a:r>
              <a:rPr lang="en-US" sz="2000" dirty="0" smtClean="0"/>
              <a:t> b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rasional</a:t>
            </a:r>
            <a:r>
              <a:rPr lang="en-US" sz="2000" dirty="0" smtClean="0"/>
              <a:t>, </a:t>
            </a:r>
            <a:r>
              <a:rPr lang="en-US" sz="2000" dirty="0" err="1" smtClean="0"/>
              <a:t>serta</a:t>
            </a:r>
            <a:r>
              <a:rPr lang="en-US" sz="2000" dirty="0" smtClean="0"/>
              <a:t> √b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akar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pecahan</a:t>
            </a:r>
            <a:r>
              <a:rPr lang="en-US" sz="2000" dirty="0" smtClean="0"/>
              <a:t> </a:t>
            </a:r>
            <a:r>
              <a:rPr lang="en-US" sz="2000" baseline="30000" dirty="0" smtClean="0"/>
              <a:t>a</a:t>
            </a:r>
            <a:r>
              <a:rPr lang="en-US" sz="2000" dirty="0" smtClean="0"/>
              <a:t>/</a:t>
            </a:r>
            <a:r>
              <a:rPr lang="en-US" sz="2000" baseline="-25000" dirty="0" smtClean="0"/>
              <a:t>√</a:t>
            </a:r>
            <a:r>
              <a:rPr lang="en-US" sz="2000" baseline="-25000" dirty="0" err="1" smtClean="0"/>
              <a:t>b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dirasionalkan</a:t>
            </a:r>
            <a:r>
              <a:rPr lang="en-US" sz="2000" dirty="0" smtClean="0"/>
              <a:t> </a:t>
            </a:r>
            <a:r>
              <a:rPr lang="en-US" sz="2000" dirty="0" err="1" smtClean="0"/>
              <a:t>penyebutnya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mengalikan</a:t>
            </a:r>
            <a:r>
              <a:rPr lang="en-US" sz="2000" dirty="0" smtClean="0"/>
              <a:t> </a:t>
            </a:r>
            <a:r>
              <a:rPr lang="en-US" sz="2000" dirty="0" err="1" smtClean="0"/>
              <a:t>pecahan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 </a:t>
            </a:r>
            <a:r>
              <a:rPr lang="en-US" sz="2000" baseline="30000" dirty="0" smtClean="0"/>
              <a:t>√b</a:t>
            </a:r>
            <a:r>
              <a:rPr lang="en-US" sz="2000" dirty="0" smtClean="0"/>
              <a:t>/</a:t>
            </a:r>
            <a:r>
              <a:rPr lang="en-US" sz="2000" baseline="-25000" dirty="0" smtClean="0"/>
              <a:t>√b</a:t>
            </a:r>
            <a:r>
              <a:rPr lang="en-US" sz="2000" dirty="0" smtClean="0"/>
              <a:t> .</a:t>
            </a:r>
            <a:br>
              <a:rPr lang="en-US" sz="2000" dirty="0" smtClean="0"/>
            </a:br>
            <a:endParaRPr lang="en-US" sz="2000" dirty="0" smtClean="0"/>
          </a:p>
          <a:p>
            <a:pPr algn="just">
              <a:lnSpc>
                <a:spcPct val="160000"/>
              </a:lnSpc>
              <a:buNone/>
            </a:pPr>
            <a:endParaRPr lang="en-US" sz="2000" dirty="0" smtClean="0"/>
          </a:p>
          <a:p>
            <a:pPr algn="just">
              <a:lnSpc>
                <a:spcPct val="160000"/>
              </a:lnSpc>
              <a:buNone/>
            </a:pPr>
            <a:endParaRPr lang="en-US" sz="2000" dirty="0" smtClean="0"/>
          </a:p>
          <a:p>
            <a:pPr algn="just">
              <a:lnSpc>
                <a:spcPct val="160000"/>
              </a:lnSpc>
              <a:buNone/>
            </a:pPr>
            <a:endParaRPr lang="en-US" sz="2000" dirty="0" smtClean="0"/>
          </a:p>
          <a:p>
            <a:pPr algn="just">
              <a:lnSpc>
                <a:spcPct val="160000"/>
              </a:lnSpc>
              <a:buNone/>
            </a:pPr>
            <a:endParaRPr lang="en-US" sz="2000" dirty="0" smtClean="0"/>
          </a:p>
          <a:p>
            <a:pPr algn="just">
              <a:lnSpc>
                <a:spcPct val="160000"/>
              </a:lnSpc>
              <a:buNone/>
            </a:pPr>
            <a:endParaRPr lang="en-US" sz="2000" dirty="0" smtClean="0"/>
          </a:p>
          <a:p>
            <a:pPr algn="just">
              <a:lnSpc>
                <a:spcPct val="160000"/>
              </a:lnSpc>
              <a:buNone/>
            </a:pPr>
            <a:endParaRPr lang="en-US" sz="2000" dirty="0" smtClean="0"/>
          </a:p>
          <a:p>
            <a:pPr algn="just">
              <a:lnSpc>
                <a:spcPct val="160000"/>
              </a:lnSpc>
              <a:buNone/>
            </a:pPr>
            <a:endParaRPr lang="en-US" sz="2000" dirty="0" smtClean="0"/>
          </a:p>
          <a:p>
            <a:pPr algn="just">
              <a:lnSpc>
                <a:spcPct val="160000"/>
              </a:lnSpc>
              <a:buNone/>
            </a:pPr>
            <a:endParaRPr lang="en-US" sz="2000" dirty="0" smtClean="0"/>
          </a:p>
          <a:p>
            <a:pPr algn="just">
              <a:lnSpc>
                <a:spcPct val="160000"/>
              </a:lnSpc>
              <a:buNone/>
            </a:pPr>
            <a:endParaRPr lang="en-US" sz="2000" dirty="0" smtClean="0"/>
          </a:p>
          <a:p>
            <a:pPr algn="just">
              <a:lnSpc>
                <a:spcPct val="160000"/>
              </a:lnSpc>
              <a:buNone/>
            </a:pPr>
            <a:endParaRPr lang="en-US" sz="2000" dirty="0" smtClean="0"/>
          </a:p>
          <a:p>
            <a:pPr algn="just">
              <a:lnSpc>
                <a:spcPct val="160000"/>
              </a:lnSpc>
              <a:buNone/>
            </a:pPr>
            <a:endParaRPr lang="en-US" sz="2000" dirty="0" smtClean="0"/>
          </a:p>
          <a:p>
            <a:pPr algn="just">
              <a:lnSpc>
                <a:spcPct val="160000"/>
              </a:lnSpc>
              <a:buNone/>
            </a:pPr>
            <a:endParaRPr lang="en-US" sz="2000" dirty="0" smtClean="0"/>
          </a:p>
          <a:p>
            <a:pPr algn="just">
              <a:lnSpc>
                <a:spcPct val="160000"/>
              </a:lnSpc>
              <a:buNone/>
            </a:pPr>
            <a:endParaRPr lang="en-US" sz="2000" dirty="0" smtClean="0"/>
          </a:p>
          <a:p>
            <a:pPr algn="just">
              <a:lnSpc>
                <a:spcPct val="160000"/>
              </a:lnSpc>
              <a:buNone/>
            </a:pPr>
            <a:endParaRPr lang="en-US" sz="2000" dirty="0" smtClean="0"/>
          </a:p>
          <a:p>
            <a:pPr algn="just">
              <a:lnSpc>
                <a:spcPct val="160000"/>
              </a:lnSpc>
              <a:buNone/>
            </a:pPr>
            <a:endParaRPr lang="en-US" sz="2000" dirty="0" smtClean="0"/>
          </a:p>
          <a:p>
            <a:pPr algn="just">
              <a:lnSpc>
                <a:spcPct val="160000"/>
              </a:lnSpc>
              <a:buNone/>
            </a:pPr>
            <a:endParaRPr lang="en-US" sz="2000" dirty="0" smtClean="0"/>
          </a:p>
          <a:p>
            <a:pPr algn="just">
              <a:lnSpc>
                <a:spcPct val="160000"/>
              </a:lnSpc>
              <a:buNone/>
            </a:pPr>
            <a:endParaRPr lang="en-US" sz="2000" dirty="0" smtClean="0"/>
          </a:p>
          <a:p>
            <a:pPr algn="just">
              <a:lnSpc>
                <a:spcPct val="160000"/>
              </a:lnSpc>
              <a:buNone/>
            </a:pPr>
            <a:endParaRPr lang="en-US" sz="2000" dirty="0" smtClean="0"/>
          </a:p>
          <a:p>
            <a:pPr algn="just">
              <a:lnSpc>
                <a:spcPct val="160000"/>
              </a:lnSpc>
              <a:buNone/>
            </a:pPr>
            <a:endParaRPr lang="en-US" sz="20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714876" y="5643578"/>
          <a:ext cx="27051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3" name="Equation" r:id="rId3" imgW="1828800" imgH="457200" progId="Equation.3">
                  <p:embed/>
                </p:oleObj>
              </mc:Choice>
              <mc:Fallback>
                <p:oleObj name="Equation" r:id="rId3" imgW="1828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5643578"/>
                        <a:ext cx="2705100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068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Pangkat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2.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3.</a:t>
            </a:r>
            <a:endParaRPr lang="en-US" sz="2000" dirty="0"/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520007"/>
              </p:ext>
            </p:extLst>
          </p:nvPr>
        </p:nvGraphicFramePr>
        <p:xfrm>
          <a:off x="1143000" y="1524000"/>
          <a:ext cx="4357688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2" name="Equation" r:id="rId3" imgW="2946240" imgH="457200" progId="Equation.3">
                  <p:embed/>
                </p:oleObj>
              </mc:Choice>
              <mc:Fallback>
                <p:oleObj name="Equation" r:id="rId3" imgW="29462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524000"/>
                        <a:ext cx="4357688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190706"/>
              </p:ext>
            </p:extLst>
          </p:nvPr>
        </p:nvGraphicFramePr>
        <p:xfrm>
          <a:off x="1143000" y="2590800"/>
          <a:ext cx="435768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3" name="Equation" r:id="rId5" imgW="2946240" imgH="457200" progId="Equation.3">
                  <p:embed/>
                </p:oleObj>
              </mc:Choice>
              <mc:Fallback>
                <p:oleObj name="Equation" r:id="rId5" imgW="29462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90800"/>
                        <a:ext cx="4357687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287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5972175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452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1500174"/>
            <a:ext cx="4572032" cy="1641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143248"/>
            <a:ext cx="3095639" cy="1411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643446"/>
            <a:ext cx="2143140" cy="807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5572140"/>
            <a:ext cx="1928826" cy="826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6964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3041277" cy="117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3029809"/>
            <a:ext cx="2714644" cy="1827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5000636"/>
            <a:ext cx="280871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7999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8448"/>
            <a:ext cx="8001000" cy="54071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1.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2.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3.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4.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5.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err="1" smtClean="0"/>
              <a:t>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pangkat</a:t>
            </a:r>
            <a:r>
              <a:rPr lang="en-US" sz="2000" dirty="0" smtClean="0"/>
              <a:t> </a:t>
            </a:r>
            <a:r>
              <a:rPr lang="en-US" sz="2000" dirty="0" err="1" smtClean="0"/>
              <a:t>positif</a:t>
            </a:r>
            <a:r>
              <a:rPr lang="en-US" sz="2000" dirty="0" smtClean="0"/>
              <a:t> yang paling </a:t>
            </a:r>
            <a:r>
              <a:rPr lang="en-US" sz="2000" dirty="0" err="1" smtClean="0"/>
              <a:t>sederhana</a:t>
            </a:r>
            <a:r>
              <a:rPr lang="en-US" sz="2000" dirty="0" smtClean="0"/>
              <a:t>!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a.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b.</a:t>
            </a:r>
          </a:p>
          <a:p>
            <a:pPr>
              <a:lnSpc>
                <a:spcPct val="150000"/>
              </a:lnSpc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c.</a:t>
            </a:r>
          </a:p>
          <a:p>
            <a:pPr>
              <a:lnSpc>
                <a:spcPct val="150000"/>
              </a:lnSpc>
              <a:buNone/>
            </a:pPr>
            <a:endParaRPr lang="en-US" sz="2000" dirty="0" smtClean="0"/>
          </a:p>
          <a:p>
            <a:pPr>
              <a:lnSpc>
                <a:spcPct val="150000"/>
              </a:lnSpc>
              <a:buNone/>
            </a:pPr>
            <a:endParaRPr lang="en-US" sz="2000" dirty="0"/>
          </a:p>
        </p:txBody>
      </p:sp>
      <p:graphicFrame>
        <p:nvGraphicFramePr>
          <p:cNvPr id="23555" name="Content Placeholder 3"/>
          <p:cNvGraphicFramePr>
            <a:graphicFrameLocks noChangeAspect="1"/>
          </p:cNvGraphicFramePr>
          <p:nvPr/>
        </p:nvGraphicFramePr>
        <p:xfrm>
          <a:off x="1066799" y="1447800"/>
          <a:ext cx="1171863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name="Equation" r:id="rId3" imgW="711000" imgH="1676160" progId="Equation.3">
                  <p:embed/>
                </p:oleObj>
              </mc:Choice>
              <mc:Fallback>
                <p:oleObj name="Equation" r:id="rId3" imgW="711000" imgH="167616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799" y="1447800"/>
                        <a:ext cx="1171863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88182" y="4732790"/>
          <a:ext cx="2312218" cy="1972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name="Equation" r:id="rId5" imgW="1384200" imgH="1180800" progId="Equation.3">
                  <p:embed/>
                </p:oleObj>
              </mc:Choice>
              <mc:Fallback>
                <p:oleObj name="Equation" r:id="rId5" imgW="1384200" imgH="1180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182" y="4732790"/>
                        <a:ext cx="2312218" cy="19728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7467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u="sng" dirty="0" err="1" smtClean="0"/>
              <a:t>Eksponensial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7620000" cy="838200"/>
          </a:xfrm>
        </p:spPr>
        <p:txBody>
          <a:bodyPr>
            <a:normAutofit/>
          </a:bodyPr>
          <a:lstStyle/>
          <a:p>
            <a:pPr algn="just"/>
            <a:r>
              <a:rPr lang="en-US" sz="1800" dirty="0" err="1" smtClean="0"/>
              <a:t>Persamaan</a:t>
            </a:r>
            <a:r>
              <a:rPr lang="en-US" sz="1800" dirty="0" smtClean="0"/>
              <a:t> </a:t>
            </a:r>
            <a:r>
              <a:rPr lang="en-US" sz="1800" dirty="0" err="1" smtClean="0"/>
              <a:t>eksponensial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persamaan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didalamnya</a:t>
            </a:r>
            <a:r>
              <a:rPr lang="en-US" sz="1800" dirty="0" smtClean="0"/>
              <a:t> </a:t>
            </a:r>
            <a:r>
              <a:rPr lang="en-US" sz="1800" dirty="0" err="1" smtClean="0"/>
              <a:t>terdapat</a:t>
            </a:r>
            <a:r>
              <a:rPr lang="en-US" sz="1800" dirty="0" smtClean="0"/>
              <a:t> </a:t>
            </a:r>
            <a:r>
              <a:rPr lang="en-US" sz="1800" dirty="0" err="1" smtClean="0"/>
              <a:t>eksponen</a:t>
            </a:r>
            <a:r>
              <a:rPr lang="en-US" sz="1800" dirty="0" smtClean="0"/>
              <a:t> (</a:t>
            </a:r>
            <a:r>
              <a:rPr lang="en-US" sz="1800" dirty="0" err="1" smtClean="0"/>
              <a:t>pangkat</a:t>
            </a:r>
            <a:r>
              <a:rPr lang="en-US" sz="1800" dirty="0" smtClean="0"/>
              <a:t>) yang </a:t>
            </a:r>
            <a:r>
              <a:rPr lang="en-US" sz="1800" dirty="0" err="1" smtClean="0"/>
              <a:t>berbentuk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x.</a:t>
            </a:r>
          </a:p>
          <a:p>
            <a:pPr algn="just"/>
            <a:endParaRPr lang="en-US" sz="1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971800"/>
            <a:ext cx="4267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276599"/>
            <a:ext cx="4267200" cy="304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7696200" cy="4800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828800"/>
            <a:ext cx="8153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Logaritma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sv-SE" sz="2400" dirty="0" smtClean="0"/>
              <a:t>Bentuk eksponen atau perpangkatan dapat kita tulis dalam bentuk logaritma. Secara umum dapat ditulis sebagai berikut :</a:t>
            </a:r>
          </a:p>
          <a:p>
            <a:pPr algn="just">
              <a:lnSpc>
                <a:spcPct val="150000"/>
              </a:lnSpc>
              <a:buNone/>
            </a:pPr>
            <a:endParaRPr lang="sv-SE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a</a:t>
            </a:r>
            <a:r>
              <a:rPr lang="en-US" sz="2400" baseline="30000" dirty="0" err="1" smtClean="0"/>
              <a:t>b</a:t>
            </a:r>
            <a:r>
              <a:rPr lang="en-US" sz="2400" dirty="0" smtClean="0"/>
              <a:t> = c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a &gt; 0 </a:t>
            </a:r>
            <a:r>
              <a:rPr lang="en-US" sz="2400" dirty="0" err="1" smtClean="0"/>
              <a:t>dan</a:t>
            </a:r>
            <a:r>
              <a:rPr lang="en-US" sz="2400" dirty="0" smtClean="0"/>
              <a:t> a ≠ 1 </a:t>
            </a:r>
            <a:r>
              <a:rPr lang="en-US" sz="2400" dirty="0" err="1" smtClean="0"/>
              <a:t>maka</a:t>
            </a:r>
            <a:r>
              <a:rPr lang="en-US" sz="2400" dirty="0" smtClean="0"/>
              <a:t> </a:t>
            </a:r>
            <a:r>
              <a:rPr lang="en-US" sz="2400" baseline="30000" dirty="0" err="1" smtClean="0"/>
              <a:t>a</a:t>
            </a:r>
            <a:r>
              <a:rPr lang="en-US" sz="2400" dirty="0" err="1" smtClean="0"/>
              <a:t>log</a:t>
            </a:r>
            <a:r>
              <a:rPr lang="en-US" sz="2400" dirty="0" smtClean="0"/>
              <a:t> c = b  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a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basis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 </a:t>
            </a:r>
            <a:r>
              <a:rPr lang="en-US" sz="2400" dirty="0" err="1" smtClean="0"/>
              <a:t>logaritma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c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dilogaritmakan</a:t>
            </a:r>
            <a:r>
              <a:rPr lang="en-US" sz="2400" dirty="0" smtClean="0"/>
              <a:t>. </a:t>
            </a:r>
            <a:r>
              <a:rPr lang="en-US" sz="2400" dirty="0" err="1" smtClean="0"/>
              <a:t>Logaritma</a:t>
            </a:r>
            <a:r>
              <a:rPr lang="en-US" sz="2400" dirty="0" smtClean="0"/>
              <a:t> </a:t>
            </a:r>
            <a:r>
              <a:rPr lang="en-US" sz="2400" dirty="0" err="1" smtClean="0"/>
              <a:t>memuliki</a:t>
            </a:r>
            <a:r>
              <a:rPr lang="en-US" sz="2400" dirty="0" smtClean="0"/>
              <a:t> </a:t>
            </a:r>
            <a:r>
              <a:rPr lang="en-US" sz="2400" dirty="0" err="1" smtClean="0"/>
              <a:t>sifat-sifat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sp>
        <p:nvSpPr>
          <p:cNvPr id="37890" name="AutoShape 2" descr="http://rumus-matematika.com/wp-content/uploads/2013/07/sifat-lo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1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1219200" y="2819400"/>
            <a:ext cx="68580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err="1" smtClean="0">
                <a:solidFill>
                  <a:schemeClr val="tx1"/>
                </a:solidFill>
              </a:rPr>
              <a:t>Jika</a:t>
            </a:r>
            <a:r>
              <a:rPr lang="es-ES" b="1" dirty="0" smtClean="0">
                <a:solidFill>
                  <a:schemeClr val="tx1"/>
                </a:solidFill>
              </a:rPr>
              <a:t> a</a:t>
            </a:r>
            <a:r>
              <a:rPr lang="es-ES" b="1" baseline="30000" dirty="0" smtClean="0">
                <a:solidFill>
                  <a:schemeClr val="tx1"/>
                </a:solidFill>
              </a:rPr>
              <a:t>y</a:t>
            </a:r>
            <a:r>
              <a:rPr lang="es-ES" b="1" dirty="0" smtClean="0">
                <a:solidFill>
                  <a:schemeClr val="tx1"/>
                </a:solidFill>
              </a:rPr>
              <a:t> = x </a:t>
            </a:r>
            <a:r>
              <a:rPr lang="es-ES" b="1" dirty="0" err="1" smtClean="0">
                <a:solidFill>
                  <a:schemeClr val="tx1"/>
                </a:solidFill>
              </a:rPr>
              <a:t>dengan</a:t>
            </a:r>
            <a:r>
              <a:rPr lang="es-ES" b="1" dirty="0" smtClean="0">
                <a:solidFill>
                  <a:schemeClr val="tx1"/>
                </a:solidFill>
              </a:rPr>
              <a:t> a &gt; 0 dan a ≠ 1 </a:t>
            </a:r>
            <a:r>
              <a:rPr lang="es-ES" b="1" dirty="0" err="1" smtClean="0">
                <a:solidFill>
                  <a:schemeClr val="tx1"/>
                </a:solidFill>
              </a:rPr>
              <a:t>maka</a:t>
            </a:r>
            <a:r>
              <a:rPr lang="es-ES" b="1" dirty="0" smtClean="0">
                <a:solidFill>
                  <a:schemeClr val="tx1"/>
                </a:solidFill>
              </a:rPr>
              <a:t> y = </a:t>
            </a:r>
            <a:r>
              <a:rPr lang="es-ES" b="1" baseline="30000" dirty="0" err="1" smtClean="0">
                <a:solidFill>
                  <a:schemeClr val="tx1"/>
                </a:solidFill>
              </a:rPr>
              <a:t>a</a:t>
            </a:r>
            <a:r>
              <a:rPr lang="es-ES" b="1" dirty="0" err="1" smtClean="0">
                <a:solidFill>
                  <a:schemeClr val="tx1"/>
                </a:solidFill>
              </a:rPr>
              <a:t>log</a:t>
            </a:r>
            <a:r>
              <a:rPr lang="es-ES" b="1" dirty="0" smtClean="0">
                <a:solidFill>
                  <a:schemeClr val="tx1"/>
                </a:solidFill>
              </a:rPr>
              <a:t> x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Rumus</a:t>
            </a:r>
            <a:r>
              <a:rPr lang="en-US" dirty="0" smtClean="0"/>
              <a:t> –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Logaritma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1.						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2.						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3.						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4.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5.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6.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7.</a:t>
            </a:r>
            <a:endParaRPr lang="en-US" sz="2000" dirty="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990600" y="1600200"/>
          <a:ext cx="1676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8" name="Equation" r:id="rId3" imgW="609480" imgH="228600" progId="Equation.3">
                  <p:embed/>
                </p:oleObj>
              </mc:Choice>
              <mc:Fallback>
                <p:oleObj name="Equation" r:id="rId3" imgW="6094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00200"/>
                        <a:ext cx="1676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1066800" y="2362200"/>
          <a:ext cx="1676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9" name="Equation" r:id="rId5" imgW="609480" imgH="228600" progId="Equation.3">
                  <p:embed/>
                </p:oleObj>
              </mc:Choice>
              <mc:Fallback>
                <p:oleObj name="Equation" r:id="rId5" imgW="6094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362200"/>
                        <a:ext cx="1676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968375" y="3022600"/>
          <a:ext cx="20256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0" name="Equation" r:id="rId7" imgW="736560" imgH="393480" progId="Equation.3">
                  <p:embed/>
                </p:oleObj>
              </mc:Choice>
              <mc:Fallback>
                <p:oleObj name="Equation" r:id="rId7" imgW="7365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3022600"/>
                        <a:ext cx="202565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1003300" y="3962400"/>
          <a:ext cx="1955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1" name="Equation" r:id="rId9" imgW="711000" imgH="228600" progId="Equation.3">
                  <p:embed/>
                </p:oleObj>
              </mc:Choice>
              <mc:Fallback>
                <p:oleObj name="Equation" r:id="rId9" imgW="7110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3962400"/>
                        <a:ext cx="1955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990600" y="4724400"/>
          <a:ext cx="37369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2" name="Equation" r:id="rId11" imgW="1358640" imgH="228600" progId="Equation.3">
                  <p:embed/>
                </p:oleObj>
              </mc:Choice>
              <mc:Fallback>
                <p:oleObj name="Equation" r:id="rId11" imgW="135864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724400"/>
                        <a:ext cx="37369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955675" y="5486400"/>
          <a:ext cx="42259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3" name="Equation" r:id="rId13" imgW="1536480" imgH="228600" progId="Equation.3">
                  <p:embed/>
                </p:oleObj>
              </mc:Choice>
              <mc:Fallback>
                <p:oleObj name="Equation" r:id="rId13" imgW="15364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5486400"/>
                        <a:ext cx="42259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845477"/>
              </p:ext>
            </p:extLst>
          </p:nvPr>
        </p:nvGraphicFramePr>
        <p:xfrm>
          <a:off x="1052513" y="6162675"/>
          <a:ext cx="14478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4" name="Equation" r:id="rId15" imgW="609480" imgH="228600" progId="Equation.3">
                  <p:embed/>
                </p:oleObj>
              </mc:Choice>
              <mc:Fallback>
                <p:oleObj name="Equation" r:id="rId15" imgW="60948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6162675"/>
                        <a:ext cx="144780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1" name="Object 13"/>
          <p:cNvGraphicFramePr>
            <a:graphicFrameLocks noChangeAspect="1"/>
          </p:cNvGraphicFramePr>
          <p:nvPr/>
        </p:nvGraphicFramePr>
        <p:xfrm>
          <a:off x="5562600" y="1676400"/>
          <a:ext cx="16414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5" name="Equation" r:id="rId17" imgW="596880" imgH="228600" progId="Equation.3">
                  <p:embed/>
                </p:oleObj>
              </mc:Choice>
              <mc:Fallback>
                <p:oleObj name="Equation" r:id="rId17" imgW="59688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676400"/>
                        <a:ext cx="16414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2" name="Object 14"/>
          <p:cNvGraphicFramePr>
            <a:graphicFrameLocks noChangeAspect="1"/>
          </p:cNvGraphicFramePr>
          <p:nvPr/>
        </p:nvGraphicFramePr>
        <p:xfrm>
          <a:off x="5580063" y="2286000"/>
          <a:ext cx="16414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6" name="Equation" r:id="rId19" imgW="596880" imgH="228600" progId="Equation.3">
                  <p:embed/>
                </p:oleObj>
              </mc:Choice>
              <mc:Fallback>
                <p:oleObj name="Equation" r:id="rId19" imgW="596880" imgH="2286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2286000"/>
                        <a:ext cx="16414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3" name="Object 15"/>
          <p:cNvGraphicFramePr>
            <a:graphicFrameLocks noChangeAspect="1"/>
          </p:cNvGraphicFramePr>
          <p:nvPr/>
        </p:nvGraphicFramePr>
        <p:xfrm>
          <a:off x="5545138" y="2971800"/>
          <a:ext cx="20605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7" name="Equation" r:id="rId21" imgW="749160" imgH="393480" progId="Equation.3">
                  <p:embed/>
                </p:oleObj>
              </mc:Choice>
              <mc:Fallback>
                <p:oleObj name="Equation" r:id="rId21" imgW="749160" imgH="393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2971800"/>
                        <a:ext cx="2060575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4" name="Object 16"/>
          <p:cNvGraphicFramePr>
            <a:graphicFrameLocks noChangeAspect="1"/>
          </p:cNvGraphicFramePr>
          <p:nvPr/>
        </p:nvGraphicFramePr>
        <p:xfrm>
          <a:off x="5468938" y="3962400"/>
          <a:ext cx="19907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8" name="Equation" r:id="rId23" imgW="723600" imgH="228600" progId="Equation.3">
                  <p:embed/>
                </p:oleObj>
              </mc:Choice>
              <mc:Fallback>
                <p:oleObj name="Equation" r:id="rId23" imgW="723600" imgH="2286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8938" y="3962400"/>
                        <a:ext cx="19907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5" name="Object 17"/>
          <p:cNvGraphicFramePr>
            <a:graphicFrameLocks noChangeAspect="1"/>
          </p:cNvGraphicFramePr>
          <p:nvPr/>
        </p:nvGraphicFramePr>
        <p:xfrm>
          <a:off x="4584700" y="5105400"/>
          <a:ext cx="4559300" cy="403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9" name="Equation" r:id="rId25" imgW="1879560" imgH="228600" progId="Equation.3">
                  <p:embed/>
                </p:oleObj>
              </mc:Choice>
              <mc:Fallback>
                <p:oleObj name="Equation" r:id="rId25" imgW="1879560" imgH="2286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700" y="5105400"/>
                        <a:ext cx="4559300" cy="4032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Tujuan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GB" sz="2000" dirty="0" smtClean="0"/>
              <a:t>Agar </a:t>
            </a:r>
            <a:r>
              <a:rPr lang="en-GB" sz="2000" dirty="0" err="1" smtClean="0"/>
              <a:t>mahasiswa</a:t>
            </a:r>
            <a:r>
              <a:rPr lang="en-GB" sz="2000" dirty="0" smtClean="0"/>
              <a:t> </a:t>
            </a:r>
            <a:r>
              <a:rPr lang="en-GB" sz="2000" dirty="0" err="1" smtClean="0"/>
              <a:t>dapat</a:t>
            </a:r>
            <a:r>
              <a:rPr lang="en-GB" sz="2000" dirty="0" smtClean="0"/>
              <a:t> :</a:t>
            </a:r>
            <a:endParaRPr lang="en-US" sz="2000" dirty="0" smtClean="0"/>
          </a:p>
          <a:p>
            <a:pPr lvl="0" algn="just">
              <a:lnSpc>
                <a:spcPct val="150000"/>
              </a:lnSpc>
            </a:pPr>
            <a:r>
              <a:rPr lang="en-GB" sz="2000" dirty="0" err="1" smtClean="0"/>
              <a:t>Mengetahui</a:t>
            </a:r>
            <a:r>
              <a:rPr lang="en-GB" sz="2000" dirty="0" smtClean="0"/>
              <a:t>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cara</a:t>
            </a:r>
            <a:r>
              <a:rPr lang="en-GB" sz="2000" dirty="0" smtClean="0"/>
              <a:t> yang </a:t>
            </a:r>
            <a:r>
              <a:rPr lang="en-GB" sz="2000" dirty="0" err="1" smtClean="0"/>
              <a:t>sangat</a:t>
            </a:r>
            <a:r>
              <a:rPr lang="en-GB" sz="2000" dirty="0" smtClean="0"/>
              <a:t> </a:t>
            </a:r>
            <a:r>
              <a:rPr lang="en-GB" sz="2000" dirty="0" err="1" smtClean="0"/>
              <a:t>abstrak</a:t>
            </a:r>
            <a:r>
              <a:rPr lang="en-GB" sz="2000" dirty="0" smtClean="0"/>
              <a:t> </a:t>
            </a:r>
            <a:r>
              <a:rPr lang="en-GB" sz="2000" dirty="0" err="1" smtClean="0"/>
              <a:t>sebagai</a:t>
            </a:r>
            <a:r>
              <a:rPr lang="en-GB" sz="2000" dirty="0" smtClean="0"/>
              <a:t> </a:t>
            </a:r>
            <a:r>
              <a:rPr lang="en-GB" sz="2000" dirty="0" err="1" smtClean="0"/>
              <a:t>balikan</a:t>
            </a:r>
            <a:r>
              <a:rPr lang="en-GB" sz="2000" dirty="0" smtClean="0"/>
              <a:t> </a:t>
            </a:r>
            <a:r>
              <a:rPr lang="en-GB" sz="2000" dirty="0" err="1" smtClean="0"/>
              <a:t>logaritma</a:t>
            </a:r>
            <a:r>
              <a:rPr lang="en-GB" sz="2000" dirty="0" smtClean="0"/>
              <a:t> </a:t>
            </a:r>
            <a:r>
              <a:rPr lang="en-GB" sz="2000" dirty="0" err="1" smtClean="0"/>
              <a:t>asli</a:t>
            </a:r>
            <a:r>
              <a:rPr lang="en-GB" sz="2000" dirty="0" smtClean="0"/>
              <a:t>.</a:t>
            </a: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en-GB" sz="2000" dirty="0" err="1" smtClean="0"/>
              <a:t>Menambah</a:t>
            </a:r>
            <a:r>
              <a:rPr lang="en-GB" sz="2000" dirty="0" smtClean="0"/>
              <a:t> </a:t>
            </a:r>
            <a:r>
              <a:rPr lang="en-GB" sz="2000" dirty="0" err="1" smtClean="0"/>
              <a:t>fungsi-fungsi</a:t>
            </a:r>
            <a:r>
              <a:rPr lang="en-GB" sz="2000" dirty="0" smtClean="0"/>
              <a:t>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cara</a:t>
            </a:r>
            <a:r>
              <a:rPr lang="en-GB" sz="2000" dirty="0" smtClean="0"/>
              <a:t> </a:t>
            </a:r>
            <a:r>
              <a:rPr lang="en-GB" sz="2000" dirty="0" err="1" smtClean="0"/>
              <a:t>membalikkan</a:t>
            </a:r>
            <a:r>
              <a:rPr lang="en-GB" sz="2000" dirty="0" smtClean="0"/>
              <a:t> </a:t>
            </a:r>
            <a:r>
              <a:rPr lang="en-GB" sz="2000" dirty="0" err="1" smtClean="0"/>
              <a:t>atau</a:t>
            </a:r>
            <a:r>
              <a:rPr lang="en-GB" sz="2000" dirty="0" smtClean="0"/>
              <a:t> </a:t>
            </a:r>
            <a:r>
              <a:rPr lang="en-GB" sz="2000" dirty="0" err="1" smtClean="0"/>
              <a:t>menginversikan</a:t>
            </a:r>
            <a:r>
              <a:rPr lang="en-GB" sz="2000" dirty="0" smtClean="0"/>
              <a:t> </a:t>
            </a:r>
            <a:r>
              <a:rPr lang="en-GB" sz="2000" dirty="0" err="1" smtClean="0"/>
              <a:t>fungsi</a:t>
            </a:r>
            <a:r>
              <a:rPr lang="en-GB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8.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9.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10.</a:t>
            </a:r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1066800" y="1600200"/>
          <a:ext cx="33877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2" name="Equation" r:id="rId3" imgW="1231560" imgH="228600" progId="Equation.3">
                  <p:embed/>
                </p:oleObj>
              </mc:Choice>
              <mc:Fallback>
                <p:oleObj name="Equation" r:id="rId3" imgW="12315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600200"/>
                        <a:ext cx="33877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1136650" y="2171700"/>
          <a:ext cx="26193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3" name="Equation" r:id="rId5" imgW="952200" imgH="419040" progId="Equation.3">
                  <p:embed/>
                </p:oleObj>
              </mc:Choice>
              <mc:Fallback>
                <p:oleObj name="Equation" r:id="rId5" imgW="95220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50" y="2171700"/>
                        <a:ext cx="261937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1219200" y="3124200"/>
          <a:ext cx="28987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4" name="Equation" r:id="rId7" imgW="1054080" imgH="279360" progId="Equation.3">
                  <p:embed/>
                </p:oleObj>
              </mc:Choice>
              <mc:Fallback>
                <p:oleObj name="Equation" r:id="rId7" imgW="1054080" imgH="279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124200"/>
                        <a:ext cx="2898775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2590800" y="3810000"/>
          <a:ext cx="12763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5" name="Equation" r:id="rId9" imgW="647640" imgH="241200" progId="Equation.3">
                  <p:embed/>
                </p:oleObj>
              </mc:Choice>
              <mc:Fallback>
                <p:oleObj name="Equation" r:id="rId9" imgW="64764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810000"/>
                        <a:ext cx="127635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Rumus</a:t>
            </a:r>
            <a:r>
              <a:rPr lang="en-US" dirty="0" smtClean="0"/>
              <a:t> –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Logaritma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4800" y="381000"/>
            <a:ext cx="8686800" cy="6096000"/>
          </a:xfrm>
        </p:spPr>
        <p:txBody>
          <a:bodyPr>
            <a:normAutofit/>
          </a:bodyPr>
          <a:lstStyle/>
          <a:p>
            <a:r>
              <a:rPr lang="en-US" sz="2800" b="1" u="sng" dirty="0" err="1" smtClean="0"/>
              <a:t>Soal</a:t>
            </a:r>
            <a:r>
              <a:rPr lang="en-US" sz="2800" b="1" u="sng" dirty="0" smtClean="0"/>
              <a:t> No. 1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Ubah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pangkat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soal-soal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logaritma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2800" dirty="0" smtClean="0"/>
              <a:t>a) 2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 = 8</a:t>
            </a:r>
            <a:br>
              <a:rPr lang="en-US" sz="2800" dirty="0" smtClean="0"/>
            </a:br>
            <a:r>
              <a:rPr lang="en-US" sz="2800" dirty="0" smtClean="0"/>
              <a:t>b) 5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 = 625</a:t>
            </a:r>
            <a:br>
              <a:rPr lang="en-US" sz="2800" dirty="0" smtClean="0"/>
            </a:br>
            <a:r>
              <a:rPr lang="en-US" sz="2800" dirty="0" smtClean="0"/>
              <a:t>c) 7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 = 49</a:t>
            </a:r>
          </a:p>
          <a:p>
            <a:r>
              <a:rPr lang="en-US" sz="2800" dirty="0" err="1" smtClean="0"/>
              <a:t>Jawab</a:t>
            </a:r>
            <a:r>
              <a:rPr lang="en-US" sz="2800" dirty="0" smtClean="0"/>
              <a:t> :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s-ES" sz="2800" b="1" dirty="0" err="1" smtClean="0"/>
              <a:t>Jika</a:t>
            </a:r>
            <a:r>
              <a:rPr lang="es-ES" sz="2800" b="1" dirty="0" smtClean="0"/>
              <a:t> a</a:t>
            </a:r>
            <a:r>
              <a:rPr lang="es-ES" sz="2800" b="1" baseline="30000" dirty="0" smtClean="0"/>
              <a:t>y</a:t>
            </a:r>
            <a:r>
              <a:rPr lang="es-ES" sz="2800" b="1" dirty="0" smtClean="0"/>
              <a:t> = x </a:t>
            </a:r>
            <a:r>
              <a:rPr lang="es-ES" sz="2800" b="1" dirty="0" err="1" smtClean="0"/>
              <a:t>dengan</a:t>
            </a:r>
            <a:r>
              <a:rPr lang="es-ES" sz="2800" b="1" dirty="0" smtClean="0"/>
              <a:t> a &gt; 0 dan a ≠ 1 </a:t>
            </a:r>
            <a:r>
              <a:rPr lang="es-ES" sz="2800" b="1" dirty="0" err="1" smtClean="0"/>
              <a:t>maka</a:t>
            </a:r>
            <a:r>
              <a:rPr lang="es-ES" sz="2800" b="1" dirty="0" smtClean="0"/>
              <a:t> y = </a:t>
            </a:r>
            <a:r>
              <a:rPr lang="es-ES" sz="2800" b="1" baseline="30000" dirty="0" err="1" smtClean="0"/>
              <a:t>a</a:t>
            </a:r>
            <a:r>
              <a:rPr lang="es-ES" sz="2800" b="1" dirty="0" err="1" smtClean="0"/>
              <a:t>log</a:t>
            </a:r>
            <a:r>
              <a:rPr lang="es-ES" sz="2800" b="1" dirty="0" smtClean="0"/>
              <a:t> x</a:t>
            </a:r>
            <a:endParaRPr lang="en-US" sz="2800" b="1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807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err="1" smtClean="0"/>
              <a:t>Soal</a:t>
            </a:r>
            <a:r>
              <a:rPr lang="en-US" sz="2000" b="1" u="sng" dirty="0" smtClean="0"/>
              <a:t> No. 2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r>
              <a:rPr lang="en-US" sz="2000" dirty="0" smtClean="0"/>
              <a:t>a) 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log 8 + 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log 9 + </a:t>
            </a:r>
            <a:r>
              <a:rPr lang="en-US" sz="2000" baseline="30000" dirty="0" smtClean="0"/>
              <a:t>5</a:t>
            </a:r>
            <a:r>
              <a:rPr lang="en-US" sz="2000" dirty="0" smtClean="0"/>
              <a:t>log 125</a:t>
            </a:r>
            <a:br>
              <a:rPr lang="en-US" sz="2000" dirty="0" smtClean="0"/>
            </a:br>
            <a:r>
              <a:rPr lang="en-US" sz="2000" dirty="0" smtClean="0"/>
              <a:t>b) 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log 1/8 + 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log 1/9 + </a:t>
            </a:r>
            <a:r>
              <a:rPr lang="en-US" sz="2000" baseline="30000" dirty="0" smtClean="0"/>
              <a:t>5</a:t>
            </a:r>
            <a:r>
              <a:rPr lang="en-US" sz="2000" dirty="0" smtClean="0"/>
              <a:t>log 1/125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457200" y="22098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u="sng" dirty="0" err="1" smtClean="0"/>
              <a:t>Soal</a:t>
            </a:r>
            <a:r>
              <a:rPr lang="en-US" sz="2000" b="1" u="sng" dirty="0" smtClean="0"/>
              <a:t> No. 3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a) </a:t>
            </a:r>
            <a:r>
              <a:rPr lang="en-US" sz="2000" baseline="30000" dirty="0" smtClean="0"/>
              <a:t>4</a:t>
            </a:r>
            <a:r>
              <a:rPr lang="en-US" sz="2000" dirty="0" smtClean="0"/>
              <a:t>log 8 + </a:t>
            </a:r>
            <a:r>
              <a:rPr lang="en-US" sz="2000" baseline="30000" dirty="0" smtClean="0"/>
              <a:t>27</a:t>
            </a:r>
            <a:r>
              <a:rPr lang="en-US" sz="2000" dirty="0" smtClean="0"/>
              <a:t>log 9</a:t>
            </a:r>
            <a:br>
              <a:rPr lang="en-US" sz="2000" dirty="0" smtClean="0"/>
            </a:br>
            <a:r>
              <a:rPr lang="en-US" sz="2000" dirty="0" smtClean="0"/>
              <a:t>b) </a:t>
            </a:r>
            <a:r>
              <a:rPr lang="en-US" sz="2000" baseline="30000" dirty="0" smtClean="0"/>
              <a:t>8</a:t>
            </a:r>
            <a:r>
              <a:rPr lang="en-US" sz="2000" dirty="0" smtClean="0"/>
              <a:t>log 4 + </a:t>
            </a:r>
            <a:r>
              <a:rPr lang="en-US" sz="2000" baseline="30000" dirty="0" smtClean="0"/>
              <a:t>27</a:t>
            </a:r>
            <a:r>
              <a:rPr lang="en-US" sz="2000" dirty="0" smtClean="0"/>
              <a:t>log 1/9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533400" y="39624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u="sng" dirty="0" err="1" smtClean="0"/>
              <a:t>Soal</a:t>
            </a:r>
            <a:r>
              <a:rPr lang="en-US" sz="2000" b="1" u="sng" dirty="0" smtClean="0"/>
              <a:t> No. 4 </a:t>
            </a:r>
          </a:p>
          <a:p>
            <a:r>
              <a:rPr lang="en-US" sz="2000" dirty="0" err="1" smtClean="0"/>
              <a:t>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r>
              <a:rPr lang="en-US" sz="2000" dirty="0" smtClean="0"/>
              <a:t>a) </a:t>
            </a:r>
            <a:r>
              <a:rPr lang="en-US" sz="2000" baseline="30000" dirty="0" smtClean="0"/>
              <a:t>√2</a:t>
            </a:r>
            <a:r>
              <a:rPr lang="en-US" sz="2000" dirty="0" smtClean="0"/>
              <a:t>log 8</a:t>
            </a:r>
            <a:br>
              <a:rPr lang="en-US" sz="2000" dirty="0" smtClean="0"/>
            </a:br>
            <a:r>
              <a:rPr lang="en-US" sz="2000" dirty="0" smtClean="0"/>
              <a:t>b) </a:t>
            </a:r>
            <a:r>
              <a:rPr lang="en-US" sz="2000" baseline="30000" dirty="0" smtClean="0"/>
              <a:t>√3</a:t>
            </a:r>
            <a:r>
              <a:rPr lang="en-US" sz="2000" dirty="0" smtClean="0"/>
              <a:t>log 27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1"/>
            <a:ext cx="4572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err="1" smtClean="0"/>
              <a:t>Soal</a:t>
            </a:r>
            <a:r>
              <a:rPr lang="en-US" b="1" u="sng" dirty="0" smtClean="0"/>
              <a:t> No. 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Diketahui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log p = A</a:t>
            </a:r>
            <a:br>
              <a:rPr lang="en-US" dirty="0" smtClean="0"/>
            </a:br>
            <a:r>
              <a:rPr lang="en-US" dirty="0" smtClean="0"/>
              <a:t>log q = B</a:t>
            </a:r>
            <a:br>
              <a:rPr lang="en-US" dirty="0" smtClean="0"/>
            </a:b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log p</a:t>
            </a:r>
            <a:r>
              <a:rPr lang="en-US" baseline="30000" dirty="0" smtClean="0"/>
              <a:t>3</a:t>
            </a:r>
            <a:r>
              <a:rPr lang="en-US" dirty="0" smtClean="0"/>
              <a:t> q</a:t>
            </a:r>
            <a:r>
              <a:rPr lang="en-US" baseline="30000" dirty="0" smtClean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343400" y="609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 err="1" smtClean="0"/>
              <a:t>Pembahasan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log p</a:t>
            </a:r>
            <a:r>
              <a:rPr lang="en-US" baseline="30000" dirty="0" smtClean="0"/>
              <a:t>3</a:t>
            </a:r>
            <a:r>
              <a:rPr lang="en-US" dirty="0" smtClean="0"/>
              <a:t> q</a:t>
            </a:r>
            <a:r>
              <a:rPr lang="en-US" baseline="30000" dirty="0" smtClean="0"/>
              <a:t>2</a:t>
            </a:r>
            <a:r>
              <a:rPr lang="en-US" dirty="0" smtClean="0"/>
              <a:t> = log p</a:t>
            </a:r>
            <a:r>
              <a:rPr lang="en-US" baseline="30000" dirty="0" smtClean="0"/>
              <a:t>3</a:t>
            </a:r>
            <a:r>
              <a:rPr lang="en-US" dirty="0" smtClean="0"/>
              <a:t> + log q</a:t>
            </a:r>
            <a:r>
              <a:rPr lang="en-US" baseline="30000" dirty="0" smtClean="0"/>
              <a:t>2</a:t>
            </a:r>
            <a:r>
              <a:rPr lang="en-US" dirty="0" smtClean="0"/>
              <a:t> = 3 log p + 2 log q = 3A + 2B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284274"/>
            <a:ext cx="3200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err="1" smtClean="0"/>
              <a:t>Soal</a:t>
            </a:r>
            <a:r>
              <a:rPr lang="en-US" b="1" u="sng" dirty="0" smtClean="0"/>
              <a:t> No. 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Diketahui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log 40 = A </a:t>
            </a:r>
            <a:r>
              <a:rPr lang="en-US" dirty="0" err="1" smtClean="0"/>
              <a:t>dan</a:t>
            </a:r>
            <a:r>
              <a:rPr lang="en-US" dirty="0" smtClean="0"/>
              <a:t> log 2 = B,</a:t>
            </a:r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log 20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19600" y="2286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 err="1" smtClean="0"/>
              <a:t>Pembahasan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log 20 = log 40/2 = log 40 − log 2 = A − B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4114800"/>
            <a:ext cx="3657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err="1" smtClean="0"/>
              <a:t>Soal</a:t>
            </a:r>
            <a:r>
              <a:rPr lang="en-US" b="1" u="sng" dirty="0" smtClean="0"/>
              <a:t> No. 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Diketahui</a:t>
            </a:r>
            <a:r>
              <a:rPr lang="en-US" dirty="0" smtClean="0"/>
              <a:t> </a:t>
            </a:r>
            <a:r>
              <a:rPr lang="en-US" baseline="30000" dirty="0" smtClean="0"/>
              <a:t>2</a:t>
            </a:r>
            <a:r>
              <a:rPr lang="en-US" dirty="0" smtClean="0"/>
              <a:t>log 7 = a </a:t>
            </a:r>
            <a:r>
              <a:rPr lang="en-US" dirty="0" err="1" smtClean="0"/>
              <a:t>dan</a:t>
            </a:r>
            <a:r>
              <a:rPr lang="en-US" dirty="0" smtClean="0"/>
              <a:t> </a:t>
            </a:r>
            <a:r>
              <a:rPr lang="en-US" baseline="30000" dirty="0" smtClean="0"/>
              <a:t>2</a:t>
            </a:r>
            <a:r>
              <a:rPr lang="en-US" dirty="0" smtClean="0"/>
              <a:t>log 3 = b.</a:t>
            </a:r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 </a:t>
            </a:r>
            <a:r>
              <a:rPr lang="en-US" baseline="30000" dirty="0" smtClean="0"/>
              <a:t>6</a:t>
            </a:r>
            <a:r>
              <a:rPr lang="en-US" dirty="0" smtClean="0"/>
              <a:t>log 14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95800" y="3794879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 err="1" smtClean="0"/>
              <a:t>Pembahasan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aseline="30000" dirty="0" smtClean="0"/>
              <a:t>2</a:t>
            </a:r>
            <a:r>
              <a:rPr lang="en-US" dirty="0" smtClean="0"/>
              <a:t>log 7 = a </a:t>
            </a:r>
            <a:br>
              <a:rPr lang="en-US" dirty="0" smtClean="0"/>
            </a:br>
            <a:r>
              <a:rPr lang="en-US" baseline="30000" dirty="0" smtClean="0"/>
              <a:t>log 7</a:t>
            </a:r>
            <a:r>
              <a:rPr lang="en-US" dirty="0" smtClean="0"/>
              <a:t>/ </a:t>
            </a:r>
            <a:r>
              <a:rPr lang="en-US" baseline="-25000" dirty="0" smtClean="0"/>
              <a:t>log 2</a:t>
            </a:r>
            <a:r>
              <a:rPr lang="en-US" dirty="0" smtClean="0"/>
              <a:t> = a</a:t>
            </a:r>
            <a:br>
              <a:rPr lang="en-US" dirty="0" smtClean="0"/>
            </a:br>
            <a:r>
              <a:rPr lang="en-US" dirty="0" smtClean="0"/>
              <a:t>log 7 = a log 2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aseline="30000" dirty="0" smtClean="0"/>
              <a:t>2</a:t>
            </a:r>
            <a:r>
              <a:rPr lang="en-US" dirty="0" smtClean="0"/>
              <a:t>log 3 = b</a:t>
            </a:r>
            <a:br>
              <a:rPr lang="en-US" dirty="0" smtClean="0"/>
            </a:br>
            <a:r>
              <a:rPr lang="en-US" baseline="30000" dirty="0" smtClean="0"/>
              <a:t>log 3</a:t>
            </a:r>
            <a:r>
              <a:rPr lang="en-US" dirty="0" smtClean="0"/>
              <a:t> /</a:t>
            </a:r>
            <a:r>
              <a:rPr lang="en-US" baseline="-25000" dirty="0" smtClean="0"/>
              <a:t> log 2</a:t>
            </a:r>
            <a:r>
              <a:rPr lang="en-US" dirty="0" smtClean="0"/>
              <a:t> = b</a:t>
            </a:r>
            <a:br>
              <a:rPr lang="en-US" dirty="0" smtClean="0"/>
            </a:br>
            <a:r>
              <a:rPr lang="en-US" dirty="0" smtClean="0"/>
              <a:t>log 3 = b log 2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aseline="30000" dirty="0" smtClean="0"/>
              <a:t>6</a:t>
            </a:r>
            <a:r>
              <a:rPr lang="en-US" dirty="0" smtClean="0"/>
              <a:t>log 14 = </a:t>
            </a:r>
            <a:r>
              <a:rPr lang="en-US" baseline="30000" dirty="0" smtClean="0"/>
              <a:t>log 14</a:t>
            </a:r>
            <a:r>
              <a:rPr lang="en-US" dirty="0" smtClean="0"/>
              <a:t>/</a:t>
            </a:r>
            <a:r>
              <a:rPr lang="en-US" baseline="-25000" dirty="0" smtClean="0"/>
              <a:t>log6</a:t>
            </a: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r>
              <a:rPr lang="en-US" u="sng" dirty="0" err="1" smtClean="0"/>
              <a:t>Fungsi</a:t>
            </a:r>
            <a:r>
              <a:rPr lang="en-US" u="sng" dirty="0" smtClean="0"/>
              <a:t> </a:t>
            </a:r>
            <a:r>
              <a:rPr lang="en-US" u="sng" dirty="0" err="1" smtClean="0"/>
              <a:t>Invers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229600" cy="487375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err="1" smtClean="0"/>
              <a:t>Istilah</a:t>
            </a:r>
            <a:r>
              <a:rPr lang="en-US" sz="2000" dirty="0" smtClean="0"/>
              <a:t> </a:t>
            </a:r>
            <a:r>
              <a:rPr lang="en-US" sz="2000" dirty="0" err="1" smtClean="0"/>
              <a:t>invers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matematika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arti</a:t>
            </a:r>
            <a:r>
              <a:rPr lang="en-US" sz="2000" dirty="0" smtClean="0"/>
              <a:t> </a:t>
            </a:r>
            <a:r>
              <a:rPr lang="en-US" sz="2000" dirty="0" err="1" smtClean="0"/>
              <a:t>kebalikan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lawan</a:t>
            </a:r>
            <a:r>
              <a:rPr lang="en-US" sz="20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 smtClean="0"/>
              <a:t>Contohnya</a:t>
            </a:r>
            <a:r>
              <a:rPr lang="en-US" sz="2000" dirty="0" smtClean="0"/>
              <a:t> </a:t>
            </a:r>
            <a:r>
              <a:rPr lang="en-US" sz="2000" dirty="0" err="1" smtClean="0"/>
              <a:t>invers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2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</a:t>
            </a:r>
            <a:r>
              <a:rPr lang="en-US" sz="2000" dirty="0" err="1" smtClean="0"/>
              <a:t>perkalian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½ </a:t>
            </a:r>
            <a:r>
              <a:rPr lang="en-US" sz="2000" dirty="0" err="1" smtClean="0"/>
              <a:t>sedangkan</a:t>
            </a:r>
            <a:r>
              <a:rPr lang="en-US" sz="2000" dirty="0" smtClean="0"/>
              <a:t> </a:t>
            </a:r>
            <a:r>
              <a:rPr lang="en-US" sz="2000" dirty="0" err="1" smtClean="0"/>
              <a:t>invers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</a:t>
            </a:r>
            <a:r>
              <a:rPr lang="en-US" sz="2000" dirty="0" err="1" smtClean="0"/>
              <a:t>penjumlahan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-2.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 smtClean="0"/>
              <a:t>Fungsi</a:t>
            </a:r>
            <a:r>
              <a:rPr lang="en-US" sz="2000" dirty="0" smtClean="0"/>
              <a:t> f(x)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invers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syarat</a:t>
            </a:r>
            <a:r>
              <a:rPr lang="en-US" sz="2000" dirty="0" smtClean="0"/>
              <a:t> f(x)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bijektif</a:t>
            </a:r>
            <a:r>
              <a:rPr lang="en-US" sz="2000" dirty="0" smtClean="0"/>
              <a:t>,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f </a:t>
            </a:r>
            <a:r>
              <a:rPr lang="en-US" sz="2000" dirty="0" err="1" smtClean="0"/>
              <a:t>memetakan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</a:t>
            </a:r>
            <a:r>
              <a:rPr lang="en-US" sz="2000" dirty="0" err="1" smtClean="0"/>
              <a:t>himpunan</a:t>
            </a:r>
            <a:r>
              <a:rPr lang="en-US" sz="2000" dirty="0" smtClean="0"/>
              <a:t> A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himpunan</a:t>
            </a:r>
            <a:r>
              <a:rPr lang="en-US" sz="2000" dirty="0" smtClean="0"/>
              <a:t> B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invers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f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ditulis</a:t>
            </a:r>
            <a:r>
              <a:rPr lang="en-US" sz="2000" dirty="0" smtClean="0"/>
              <a:t> </a:t>
            </a:r>
            <a:r>
              <a:rPr lang="en-US" sz="2000" i="1" dirty="0" smtClean="0"/>
              <a:t>f</a:t>
            </a:r>
            <a:r>
              <a:rPr lang="en-US" sz="2000" i="1" baseline="30000" dirty="0" smtClean="0"/>
              <a:t>-1</a:t>
            </a:r>
            <a:r>
              <a:rPr lang="en-US" sz="2000" dirty="0" smtClean="0"/>
              <a:t> </a:t>
            </a:r>
            <a:r>
              <a:rPr lang="en-US" sz="2000" dirty="0" err="1" smtClean="0"/>
              <a:t>memetakan</a:t>
            </a:r>
            <a:r>
              <a:rPr lang="en-US" sz="2000" dirty="0" smtClean="0"/>
              <a:t> </a:t>
            </a:r>
            <a:r>
              <a:rPr lang="en-US" sz="2000" dirty="0" err="1" smtClean="0"/>
              <a:t>himpunan</a:t>
            </a:r>
            <a:r>
              <a:rPr lang="en-US" sz="2000" dirty="0" smtClean="0"/>
              <a:t> b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himpunan</a:t>
            </a:r>
            <a:r>
              <a:rPr lang="en-US" sz="2000" dirty="0" smtClean="0"/>
              <a:t> A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notasi</a:t>
            </a:r>
            <a:r>
              <a:rPr lang="en-US" sz="2000" dirty="0" smtClean="0"/>
              <a:t> f : A</a:t>
            </a:r>
            <a:r>
              <a:rPr lang="en-US" sz="2000" dirty="0" smtClean="0">
                <a:sym typeface="Wingdings" pitchFamily="2" charset="2"/>
              </a:rPr>
              <a:t> B </a:t>
            </a:r>
            <a:r>
              <a:rPr lang="en-US" sz="2000" dirty="0" smtClean="0">
                <a:latin typeface="Calibri"/>
                <a:cs typeface="Calibri"/>
                <a:sym typeface="Wingdings" pitchFamily="2" charset="2"/>
              </a:rPr>
              <a:t>↔ </a:t>
            </a:r>
            <a:r>
              <a:rPr lang="en-US" sz="2000" i="1" dirty="0" smtClean="0">
                <a:latin typeface="Calibri"/>
                <a:cs typeface="Calibri"/>
                <a:sym typeface="Wingdings" pitchFamily="2" charset="2"/>
              </a:rPr>
              <a:t>f </a:t>
            </a:r>
            <a:r>
              <a:rPr lang="en-US" sz="2000" i="1" baseline="30000" dirty="0" smtClean="0">
                <a:latin typeface="Calibri"/>
                <a:cs typeface="Calibri"/>
                <a:sym typeface="Wingdings" pitchFamily="2" charset="2"/>
              </a:rPr>
              <a:t>-1</a:t>
            </a:r>
            <a:r>
              <a:rPr lang="en-US" sz="2000" dirty="0" smtClean="0">
                <a:latin typeface="Calibri"/>
                <a:cs typeface="Calibri"/>
                <a:sym typeface="Wingdings" pitchFamily="2" charset="2"/>
              </a:rPr>
              <a:t>: BA.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Fungsi</a:t>
            </a:r>
            <a:r>
              <a:rPr lang="en-US" u="sng" dirty="0" smtClean="0"/>
              <a:t> </a:t>
            </a:r>
            <a:r>
              <a:rPr lang="en-US" u="sng" dirty="0" err="1" smtClean="0"/>
              <a:t>Invers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Langkah-langkah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menginverskan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sebuah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fungsi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f: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kita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misalkan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terlebih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dahulu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fungsi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f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sebagai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fungsi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y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dalam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x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atau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ditulis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y = f(x).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kemudian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kita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proses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(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otak-atik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)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sehingga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menemukan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fungsi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x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dalam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y.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Fungsi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x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dalam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y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ini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adalah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fungsi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invers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dalam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peubah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y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dan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ditulis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sebagai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x = </a:t>
            </a:r>
            <a:r>
              <a:rPr lang="en-US" sz="2400" i="1" dirty="0" smtClean="0">
                <a:latin typeface="Calibri"/>
                <a:cs typeface="Calibri"/>
                <a:sym typeface="Wingdings" pitchFamily="2" charset="2"/>
              </a:rPr>
              <a:t>f </a:t>
            </a:r>
            <a:r>
              <a:rPr lang="en-US" sz="2400" i="1" baseline="30000" dirty="0" smtClean="0">
                <a:latin typeface="Calibri"/>
                <a:cs typeface="Calibri"/>
                <a:sym typeface="Wingdings" pitchFamily="2" charset="2"/>
              </a:rPr>
              <a:t>-1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(y).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setelah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kita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mendapatkan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fungsi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x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dalam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y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sebenarnya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kita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sudah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mendapatkan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invers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dari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fungsi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f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dalam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peubah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y.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Bila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yang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dinyatakan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adalah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i="1" dirty="0" smtClean="0">
                <a:latin typeface="Calibri"/>
                <a:cs typeface="Calibri"/>
                <a:sym typeface="Wingdings" pitchFamily="2" charset="2"/>
              </a:rPr>
              <a:t>f </a:t>
            </a:r>
            <a:r>
              <a:rPr lang="en-US" sz="2400" i="1" baseline="30000" dirty="0" smtClean="0">
                <a:latin typeface="Calibri"/>
                <a:cs typeface="Calibri"/>
                <a:sym typeface="Wingdings" pitchFamily="2" charset="2"/>
              </a:rPr>
              <a:t>-1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(x)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tinggal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ubah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saja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peubah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y </a:t>
            </a:r>
            <a:r>
              <a:rPr lang="en-US" sz="2400" dirty="0" err="1" smtClean="0">
                <a:latin typeface="Calibri"/>
                <a:cs typeface="Calibri"/>
                <a:sym typeface="Wingdings" pitchFamily="2" charset="2"/>
              </a:rPr>
              <a:t>menjadi</a:t>
            </a:r>
            <a:r>
              <a:rPr lang="en-US" sz="2400" dirty="0" smtClean="0">
                <a:latin typeface="Calibri"/>
                <a:cs typeface="Calibri"/>
                <a:sym typeface="Wingdings" pitchFamily="2" charset="2"/>
              </a:rPr>
              <a:t> x.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467600" cy="563562"/>
          </a:xfrm>
        </p:spPr>
        <p:txBody>
          <a:bodyPr>
            <a:normAutofit fontScale="90000"/>
          </a:bodyPr>
          <a:lstStyle/>
          <a:p>
            <a:r>
              <a:rPr lang="en-US" u="sng" dirty="0" err="1" smtClean="0"/>
              <a:t>Contoh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50848"/>
            <a:ext cx="7467600" cy="5635752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Tentukan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</a:t>
            </a:r>
            <a:r>
              <a:rPr lang="en-US" sz="1800" dirty="0" err="1" smtClean="0"/>
              <a:t>invers</a:t>
            </a:r>
            <a:r>
              <a:rPr lang="en-US" sz="1800" dirty="0" smtClean="0"/>
              <a:t> f(x) = 2x – 3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b="1" dirty="0" err="1" smtClean="0"/>
              <a:t>jawab</a:t>
            </a:r>
            <a:r>
              <a:rPr lang="en-US" sz="1800" b="1" dirty="0" smtClean="0"/>
              <a:t>: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Ingat</a:t>
            </a:r>
            <a:r>
              <a:rPr lang="en-US" sz="1800" dirty="0" smtClean="0"/>
              <a:t> </a:t>
            </a:r>
            <a:r>
              <a:rPr lang="en-US" sz="1800" dirty="0" err="1" smtClean="0"/>
              <a:t>terlebih</a:t>
            </a:r>
            <a:r>
              <a:rPr lang="en-US" sz="1800" dirty="0" smtClean="0"/>
              <a:t> </a:t>
            </a:r>
            <a:r>
              <a:rPr lang="en-US" sz="1800" dirty="0" err="1" smtClean="0"/>
              <a:t>dahulu</a:t>
            </a:r>
            <a:r>
              <a:rPr lang="en-US" sz="1800" dirty="0" smtClean="0"/>
              <a:t> </a:t>
            </a:r>
            <a:r>
              <a:rPr lang="en-US" sz="1800" dirty="0" err="1" smtClean="0"/>
              <a:t>ubah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f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y</a:t>
            </a:r>
          </a:p>
          <a:p>
            <a:pPr>
              <a:buNone/>
            </a:pPr>
            <a:r>
              <a:rPr lang="en-US" sz="1800" dirty="0" smtClean="0"/>
              <a:t>		f(x) = y = 2x – 3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Setelah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,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otak-atik</a:t>
            </a:r>
            <a:r>
              <a:rPr lang="en-US" sz="1800" dirty="0" smtClean="0"/>
              <a:t> </a:t>
            </a:r>
            <a:r>
              <a:rPr lang="en-US" sz="1800" dirty="0" err="1" smtClean="0"/>
              <a:t>supaya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x </a:t>
            </a:r>
            <a:r>
              <a:rPr lang="en-US" sz="1800" dirty="0" err="1" smtClean="0"/>
              <a:t>dalam</a:t>
            </a:r>
            <a:r>
              <a:rPr lang="en-US" sz="1800" dirty="0" smtClean="0"/>
              <a:t> y.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Setelah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x </a:t>
            </a:r>
            <a:r>
              <a:rPr lang="en-US" sz="1800" dirty="0" err="1" smtClean="0"/>
              <a:t>dan</a:t>
            </a:r>
            <a:r>
              <a:rPr lang="en-US" sz="1800" dirty="0" smtClean="0"/>
              <a:t> y yang </a:t>
            </a:r>
            <a:r>
              <a:rPr lang="en-US" sz="1800" dirty="0" err="1" smtClean="0"/>
              <a:t>terakhir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invers</a:t>
            </a:r>
            <a:r>
              <a:rPr lang="en-US" sz="1800" dirty="0" smtClean="0"/>
              <a:t> fungi f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peubah</a:t>
            </a:r>
            <a:r>
              <a:rPr lang="en-US" sz="1800" dirty="0" smtClean="0"/>
              <a:t> y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ditulis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berikut</a:t>
            </a:r>
            <a:r>
              <a:rPr lang="en-US" sz="1800" dirty="0" smtClean="0"/>
              <a:t>,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invers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f(x) = 2x – 3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47800" y="3279648"/>
          <a:ext cx="1066800" cy="1380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8" name="Equation" r:id="rId3" imgW="647640" imgH="838080" progId="Equation.3">
                  <p:embed/>
                </p:oleObj>
              </mc:Choice>
              <mc:Fallback>
                <p:oleObj name="Equation" r:id="rId3" imgW="647640" imgH="838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79648"/>
                        <a:ext cx="1066800" cy="13805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66799" y="5337048"/>
          <a:ext cx="3733801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9" name="Equation" r:id="rId5" imgW="1676160" imgH="393480" progId="Equation.3">
                  <p:embed/>
                </p:oleObj>
              </mc:Choice>
              <mc:Fallback>
                <p:oleObj name="Equation" r:id="rId5" imgW="16761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799" y="5337048"/>
                        <a:ext cx="3733801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66800" y="6096000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0" name="Equation" r:id="rId7" imgW="139680" imgH="126720" progId="Equation.3">
                  <p:embed/>
                </p:oleObj>
              </mc:Choice>
              <mc:Fallback>
                <p:oleObj name="Equation" r:id="rId7" imgW="139680" imgH="1267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6096000"/>
                        <a:ext cx="3048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724400" y="6019800"/>
          <a:ext cx="1447800" cy="63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1" name="Equation" r:id="rId9" imgW="901440" imgH="393480" progId="Equation.3">
                  <p:embed/>
                </p:oleObj>
              </mc:Choice>
              <mc:Fallback>
                <p:oleObj name="Equation" r:id="rId9" imgW="90144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6019800"/>
                        <a:ext cx="1447800" cy="63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u="sng" dirty="0" err="1" smtClean="0"/>
              <a:t>Contoh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7467600" cy="5178552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invers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52800" y="1738745"/>
          <a:ext cx="1295400" cy="353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Equation" r:id="rId3" imgW="838080" imgH="228600" progId="Equation.3">
                  <p:embed/>
                </p:oleObj>
              </mc:Choice>
              <mc:Fallback>
                <p:oleObj name="Equation" r:id="rId3" imgW="8380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738745"/>
                        <a:ext cx="1295400" cy="3532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2209800"/>
            <a:ext cx="564502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u="sng" dirty="0" err="1" smtClean="0"/>
              <a:t>Contoh</a:t>
            </a:r>
            <a:endParaRPr lang="en-US" u="sng" dirty="0"/>
          </a:p>
        </p:txBody>
      </p:sp>
      <p:pic>
        <p:nvPicPr>
          <p:cNvPr id="3891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3400" y="3505200"/>
            <a:ext cx="5257800" cy="2018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1676400"/>
            <a:ext cx="2558321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95600" y="2057400"/>
          <a:ext cx="381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3" name="Equation" r:id="rId5" imgW="114120" imgH="177480" progId="Equation.3">
                  <p:embed/>
                </p:oleObj>
              </mc:Choice>
              <mc:Fallback>
                <p:oleObj name="Equation" r:id="rId5" imgW="11412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057400"/>
                        <a:ext cx="3810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81889"/>
            <a:ext cx="7162800" cy="6282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655638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Agenda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800" dirty="0" err="1" smtClean="0"/>
              <a:t>Fungsi</a:t>
            </a:r>
            <a:r>
              <a:rPr lang="en-GB" sz="2800" dirty="0" smtClean="0"/>
              <a:t> </a:t>
            </a:r>
            <a:r>
              <a:rPr lang="en-GB" sz="2800" dirty="0" err="1" smtClean="0"/>
              <a:t>Eksponensial</a:t>
            </a:r>
            <a:r>
              <a:rPr lang="en-GB" sz="2800" dirty="0"/>
              <a:t> &amp; </a:t>
            </a:r>
            <a:r>
              <a:rPr lang="en-GB" sz="2800" dirty="0" err="1"/>
              <a:t>Logaritma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id-ID" sz="2800" dirty="0" smtClean="0"/>
              <a:t>Akar Pangkat Dua &amp; Merasionalkan Akar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Eksponensial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GB" sz="2800" dirty="0" err="1" smtClean="0"/>
              <a:t>Fungsi</a:t>
            </a:r>
            <a:r>
              <a:rPr lang="en-GB" sz="2800" dirty="0" smtClean="0"/>
              <a:t> </a:t>
            </a:r>
            <a:r>
              <a:rPr lang="en-GB" sz="2800" dirty="0" err="1" smtClean="0"/>
              <a:t>Balikan</a:t>
            </a:r>
            <a:r>
              <a:rPr lang="en-GB" sz="2800" dirty="0" smtClean="0"/>
              <a:t>/ Inverse</a:t>
            </a:r>
          </a:p>
          <a:p>
            <a:pPr>
              <a:lnSpc>
                <a:spcPct val="150000"/>
              </a:lnSpc>
            </a:pPr>
            <a:endParaRPr lang="en-US" sz="2800" dirty="0" smtClean="0"/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659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5102352"/>
          </a:xfrm>
        </p:spPr>
        <p:txBody>
          <a:bodyPr/>
          <a:lstStyle/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invers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	</a:t>
            </a:r>
            <a:r>
              <a:rPr lang="en-US" i="1" dirty="0" smtClean="0"/>
              <a:t>g. f(x) = 2x</a:t>
            </a:r>
            <a:r>
              <a:rPr lang="en-US" i="1" baseline="30000" dirty="0" smtClean="0"/>
              <a:t>2</a:t>
            </a:r>
            <a:r>
              <a:rPr lang="en-US" i="1" dirty="0" smtClean="0"/>
              <a:t> + 3</a:t>
            </a:r>
          </a:p>
          <a:p>
            <a:pPr>
              <a:buNone/>
            </a:pPr>
            <a:r>
              <a:rPr lang="en-US" i="1" dirty="0" smtClean="0"/>
              <a:t>					h. f(x) = 3</a:t>
            </a:r>
            <a:r>
              <a:rPr lang="en-US" i="1" baseline="30000" dirty="0" smtClean="0"/>
              <a:t>2x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2057400"/>
          <a:ext cx="21336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Equation" r:id="rId3" imgW="1066680" imgH="1942920" progId="Equation.3">
                  <p:embed/>
                </p:oleObj>
              </mc:Choice>
              <mc:Fallback>
                <p:oleObj name="Equation" r:id="rId3" imgW="1066680" imgH="19429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057400"/>
                        <a:ext cx="2133600" cy="388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655638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err="1" smtClean="0"/>
              <a:t>Fungsi</a:t>
            </a:r>
            <a:r>
              <a:rPr lang="en-US" u="sng" dirty="0" smtClean="0"/>
              <a:t> </a:t>
            </a:r>
            <a:r>
              <a:rPr lang="en-US" u="sng" dirty="0" err="1" smtClean="0"/>
              <a:t>Eksponensial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4800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1800" dirty="0" err="1" smtClean="0"/>
              <a:t>Fungsi</a:t>
            </a:r>
            <a:r>
              <a:rPr lang="en-US" sz="1800" dirty="0" smtClean="0"/>
              <a:t> </a:t>
            </a:r>
            <a:r>
              <a:rPr lang="en-US" sz="1800" dirty="0" err="1" smtClean="0"/>
              <a:t>eksponensial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</a:t>
            </a:r>
            <a:r>
              <a:rPr lang="en-US" sz="1800" dirty="0" err="1" smtClean="0"/>
              <a:t>berpangkat</a:t>
            </a:r>
            <a:r>
              <a:rPr lang="en-US" sz="18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umum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</a:t>
            </a:r>
            <a:r>
              <a:rPr lang="en-US" sz="1800" dirty="0" err="1" smtClean="0"/>
              <a:t>eksponen</a:t>
            </a:r>
            <a:r>
              <a:rPr lang="en-US" sz="1800" dirty="0" smtClean="0"/>
              <a:t> </a:t>
            </a:r>
            <a:r>
              <a:rPr lang="es-ES" sz="1800" dirty="0" err="1" smtClean="0"/>
              <a:t>yaitu</a:t>
            </a:r>
            <a:r>
              <a:rPr lang="es-ES" sz="1800" dirty="0" smtClean="0"/>
              <a:t> y = </a:t>
            </a:r>
            <a:r>
              <a:rPr lang="es-ES" sz="1800" dirty="0" err="1" smtClean="0"/>
              <a:t>a</a:t>
            </a:r>
            <a:r>
              <a:rPr lang="es-ES" sz="1800" baseline="30000" dirty="0" err="1" smtClean="0"/>
              <a:t>x</a:t>
            </a:r>
            <a:r>
              <a:rPr lang="es-ES" sz="1800" dirty="0" smtClean="0"/>
              <a:t>  dimana a &gt; 0 dan a ≠1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1800" dirty="0" smtClean="0"/>
              <a:t>	a. </a:t>
            </a:r>
            <a:r>
              <a:rPr lang="es-ES" sz="1800" dirty="0" err="1" smtClean="0"/>
              <a:t>Grafik</a:t>
            </a:r>
            <a:r>
              <a:rPr lang="es-ES" sz="1800" dirty="0" smtClean="0"/>
              <a:t> </a:t>
            </a:r>
            <a:r>
              <a:rPr lang="es-ES" sz="1800" dirty="0" err="1" smtClean="0"/>
              <a:t>fungsi</a:t>
            </a:r>
            <a:r>
              <a:rPr lang="es-ES" sz="1800" dirty="0" smtClean="0"/>
              <a:t> y = </a:t>
            </a:r>
            <a:r>
              <a:rPr lang="es-ES" sz="1800" dirty="0" err="1" smtClean="0"/>
              <a:t>a</a:t>
            </a:r>
            <a:r>
              <a:rPr lang="es-ES" sz="1800" baseline="30000" dirty="0" err="1" smtClean="0"/>
              <a:t>x</a:t>
            </a:r>
            <a:r>
              <a:rPr lang="es-ES" sz="1800" dirty="0" smtClean="0"/>
              <a:t>, </a:t>
            </a:r>
            <a:r>
              <a:rPr lang="es-ES" sz="1800" dirty="0" err="1" smtClean="0"/>
              <a:t>untuk</a:t>
            </a:r>
            <a:r>
              <a:rPr lang="es-ES" sz="1800" dirty="0" smtClean="0"/>
              <a:t> 0 &lt; a &lt; 1 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1800" dirty="0" smtClean="0"/>
              <a:t>	    </a:t>
            </a:r>
            <a:r>
              <a:rPr lang="es-ES" sz="1800" dirty="0" err="1" smtClean="0"/>
              <a:t>Contoh</a:t>
            </a:r>
            <a:r>
              <a:rPr lang="es-ES" sz="1800" dirty="0" smtClean="0"/>
              <a:t> : y = (½)</a:t>
            </a:r>
            <a:r>
              <a:rPr lang="es-ES" sz="1800" baseline="30000" dirty="0" smtClean="0"/>
              <a:t>x</a:t>
            </a:r>
          </a:p>
          <a:p>
            <a:pPr>
              <a:buNone/>
            </a:pPr>
            <a:r>
              <a:rPr lang="es-ES" sz="1800" dirty="0" smtClean="0"/>
              <a:t>		1. </a:t>
            </a:r>
            <a:r>
              <a:rPr lang="en-US" sz="1800" dirty="0" err="1" smtClean="0"/>
              <a:t>Terdefinisi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semua</a:t>
            </a:r>
            <a:r>
              <a:rPr lang="en-US" sz="1800" dirty="0" smtClean="0"/>
              <a:t> x </a:t>
            </a:r>
            <a:r>
              <a:rPr lang="el-GR" sz="1800" dirty="0" smtClean="0"/>
              <a:t>ϵ </a:t>
            </a:r>
            <a:r>
              <a:rPr lang="en-US" sz="1800" dirty="0" smtClean="0"/>
              <a:t>R</a:t>
            </a:r>
          </a:p>
          <a:p>
            <a:pPr>
              <a:buNone/>
            </a:pPr>
            <a:r>
              <a:rPr lang="en-US" sz="1800" dirty="0" smtClean="0"/>
              <a:t>		2. </a:t>
            </a:r>
            <a:r>
              <a:rPr lang="en-US" sz="1800" dirty="0" err="1" smtClean="0"/>
              <a:t>Jika</a:t>
            </a:r>
            <a:r>
              <a:rPr lang="en-US" sz="1800" dirty="0" smtClean="0"/>
              <a:t> x </a:t>
            </a: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</a:t>
            </a:r>
            <a:r>
              <a:rPr lang="en-US" sz="1800" dirty="0" err="1" smtClean="0"/>
              <a:t>kecil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negatif</a:t>
            </a:r>
            <a:r>
              <a:rPr lang="en-US" sz="1800" dirty="0" smtClean="0"/>
              <a:t>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>		    </a:t>
            </a:r>
            <a:r>
              <a:rPr lang="en-US" sz="1800" dirty="0" err="1" smtClean="0"/>
              <a:t>sebaliknya</a:t>
            </a:r>
            <a:r>
              <a:rPr lang="en-US" sz="1800" dirty="0" smtClean="0"/>
              <a:t> y </a:t>
            </a:r>
            <a:r>
              <a:rPr lang="en-US" sz="1800" dirty="0" err="1" smtClean="0"/>
              <a:t>bernilai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positif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smtClean="0"/>
              <a:t>		3. </a:t>
            </a:r>
            <a:r>
              <a:rPr lang="en-US" sz="1800" dirty="0" err="1" smtClean="0"/>
              <a:t>Jika</a:t>
            </a:r>
            <a:r>
              <a:rPr lang="en-US" sz="1800" dirty="0" smtClean="0"/>
              <a:t> x </a:t>
            </a: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positif</a:t>
            </a:r>
            <a:r>
              <a:rPr lang="en-US" sz="1800" dirty="0" smtClean="0"/>
              <a:t> </a:t>
            </a:r>
            <a:r>
              <a:rPr lang="en-US" sz="1800" dirty="0" err="1" smtClean="0"/>
              <a:t>maka</a:t>
            </a:r>
            <a:r>
              <a:rPr lang="en-US" sz="1800" dirty="0" smtClean="0"/>
              <a:t>  </a:t>
            </a:r>
          </a:p>
          <a:p>
            <a:pPr>
              <a:buNone/>
            </a:pPr>
            <a:r>
              <a:rPr lang="en-US" sz="1800" dirty="0" smtClean="0"/>
              <a:t>		    y </a:t>
            </a:r>
            <a:r>
              <a:rPr lang="en-US" sz="1800" dirty="0" err="1" smtClean="0"/>
              <a:t>mendekati</a:t>
            </a:r>
            <a:r>
              <a:rPr lang="en-US" sz="1800" dirty="0" smtClean="0"/>
              <a:t> </a:t>
            </a:r>
            <a:r>
              <a:rPr lang="en-US" sz="1800" dirty="0" err="1" smtClean="0"/>
              <a:t>nol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positif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smtClean="0"/>
              <a:t>	          4. </a:t>
            </a:r>
            <a:r>
              <a:rPr lang="en-US" sz="1800" dirty="0" err="1" smtClean="0"/>
              <a:t>untuk</a:t>
            </a:r>
            <a:r>
              <a:rPr lang="en-US" sz="1800" dirty="0" smtClean="0"/>
              <a:t> x = 0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peroleh</a:t>
            </a:r>
            <a:r>
              <a:rPr lang="en-US" sz="1800" dirty="0" smtClean="0"/>
              <a:t> y = 1.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/>
              <a:t>	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/>
              <a:t>	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800" dirty="0" smtClean="0"/>
              <a:t>	</a:t>
            </a:r>
          </a:p>
          <a:p>
            <a:pPr algn="just">
              <a:lnSpc>
                <a:spcPct val="150000"/>
              </a:lnSpc>
              <a:buNone/>
            </a:pPr>
            <a:endParaRPr lang="en-US" sz="1800" b="1" dirty="0" smtClean="0"/>
          </a:p>
          <a:p>
            <a:pPr algn="just">
              <a:lnSpc>
                <a:spcPct val="150000"/>
              </a:lnSpc>
            </a:pPr>
            <a:endParaRPr lang="en-US" sz="1800" dirty="0" smtClean="0"/>
          </a:p>
          <a:p>
            <a:pPr algn="just">
              <a:lnSpc>
                <a:spcPct val="150000"/>
              </a:lnSpc>
              <a:buNone/>
            </a:pPr>
            <a:endParaRPr lang="en-US" sz="1800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3657600"/>
            <a:ext cx="31242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/>
          </a:bodyPr>
          <a:lstStyle/>
          <a:p>
            <a:r>
              <a:rPr lang="en-US" sz="2000" b="1" dirty="0" err="1" smtClean="0"/>
              <a:t>Fungsi</a:t>
            </a:r>
            <a:r>
              <a:rPr lang="en-US" sz="2000" b="1" dirty="0" smtClean="0"/>
              <a:t> </a:t>
            </a:r>
            <a:r>
              <a:rPr lang="en-US" sz="2000" b="1" i="1" dirty="0" smtClean="0"/>
              <a:t>f(x)</a:t>
            </a:r>
            <a:r>
              <a:rPr lang="en-US" sz="2000" b="1" dirty="0" smtClean="0"/>
              <a:t> = </a:t>
            </a:r>
            <a:r>
              <a:rPr lang="en-US" sz="2000" b="1" i="1" dirty="0" smtClean="0"/>
              <a:t>a</a:t>
            </a:r>
            <a:r>
              <a:rPr lang="en-US" sz="2000" b="1" i="1" baseline="30000" dirty="0" smtClean="0"/>
              <a:t>x</a:t>
            </a:r>
            <a:r>
              <a:rPr lang="en-US" sz="2000" b="1" i="1" dirty="0" smtClean="0"/>
              <a:t>, </a:t>
            </a:r>
            <a:r>
              <a:rPr lang="en-US" sz="2000" b="1" i="1" dirty="0" err="1" smtClean="0"/>
              <a:t>untuk</a:t>
            </a:r>
            <a:r>
              <a:rPr lang="en-US" sz="2000" b="1" i="1" dirty="0" smtClean="0"/>
              <a:t> a &gt;1, </a:t>
            </a:r>
            <a:r>
              <a:rPr lang="en-US" sz="2000" dirty="0" err="1" smtClean="0"/>
              <a:t>Lukislah</a:t>
            </a:r>
            <a:r>
              <a:rPr lang="en-US" sz="2000" dirty="0" smtClean="0"/>
              <a:t> </a:t>
            </a:r>
            <a:r>
              <a:rPr lang="en-US" sz="2000" dirty="0" err="1" smtClean="0"/>
              <a:t>grafik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f(x) = 2</a:t>
            </a:r>
            <a:r>
              <a:rPr lang="en-US" sz="2000" baseline="30000" dirty="0" smtClean="0"/>
              <a:t>x</a:t>
            </a:r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28600"/>
            <a:ext cx="38862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066906"/>
            <a:ext cx="5486400" cy="479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err="1" smtClean="0"/>
              <a:t>Fungsi</a:t>
            </a:r>
            <a:r>
              <a:rPr lang="en-US" u="sng" dirty="0" smtClean="0"/>
              <a:t> </a:t>
            </a:r>
            <a:r>
              <a:rPr lang="en-US" u="sng" dirty="0" err="1" smtClean="0"/>
              <a:t>Eksponensial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3248"/>
            <a:ext cx="7467600" cy="540715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000" dirty="0" smtClean="0"/>
              <a:t>I. </a:t>
            </a:r>
            <a:r>
              <a:rPr lang="id-ID" sz="2000" dirty="0" smtClean="0"/>
              <a:t>Pangkat Bulat Positif</a:t>
            </a:r>
            <a:endParaRPr lang="en-US" sz="2000" dirty="0" smtClean="0"/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r>
              <a:rPr lang="en-US" sz="2000" dirty="0" smtClean="0"/>
              <a:t>II. </a:t>
            </a:r>
            <a:r>
              <a:rPr lang="en-US" sz="2000" dirty="0" err="1" smtClean="0"/>
              <a:t>Pangkat</a:t>
            </a:r>
            <a:r>
              <a:rPr lang="en-US" sz="2000" dirty="0" smtClean="0"/>
              <a:t> </a:t>
            </a:r>
            <a:r>
              <a:rPr lang="en-US" sz="2000" dirty="0" err="1" smtClean="0"/>
              <a:t>Bulat</a:t>
            </a:r>
            <a:r>
              <a:rPr lang="en-US" sz="2000" dirty="0" smtClean="0"/>
              <a:t> </a:t>
            </a:r>
            <a:r>
              <a:rPr lang="en-US" sz="2000" dirty="0" err="1" smtClean="0"/>
              <a:t>Negatif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136648"/>
            <a:ext cx="29051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191000" y="2060448"/>
            <a:ext cx="41148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Contoh</a:t>
            </a:r>
            <a:r>
              <a:rPr lang="en-US" dirty="0" smtClean="0"/>
              <a:t> : 10</a:t>
            </a:r>
            <a:r>
              <a:rPr lang="en-US" baseline="30000" dirty="0" smtClean="0"/>
              <a:t>2</a:t>
            </a:r>
            <a:r>
              <a:rPr lang="en-US" dirty="0" smtClean="0"/>
              <a:t>=10 x 10 = 100</a:t>
            </a:r>
          </a:p>
          <a:p>
            <a:r>
              <a:rPr lang="en-US" dirty="0"/>
              <a:t>	</a:t>
            </a:r>
            <a:r>
              <a:rPr lang="en-US" dirty="0" smtClean="0"/>
              <a:t> (-5)</a:t>
            </a:r>
            <a:r>
              <a:rPr lang="en-US" baseline="30000" dirty="0" smtClean="0"/>
              <a:t>3</a:t>
            </a:r>
            <a:r>
              <a:rPr lang="en-US" dirty="0" smtClean="0"/>
              <a:t>= (-5)x(-5)x(-5)= -125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3965448"/>
            <a:ext cx="181737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191000" y="3965448"/>
            <a:ext cx="4114800" cy="2209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257800" y="4041648"/>
          <a:ext cx="2057400" cy="50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5" imgW="1612800" imgH="393480" progId="Equation.3">
                  <p:embed/>
                </p:oleObj>
              </mc:Choice>
              <mc:Fallback>
                <p:oleObj name="Equation" r:id="rId5" imgW="16128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041648"/>
                        <a:ext cx="2057400" cy="50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257800" y="4803648"/>
          <a:ext cx="762000" cy="463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7" imgW="647640" imgH="393480" progId="Equation.3">
                  <p:embed/>
                </p:oleObj>
              </mc:Choice>
              <mc:Fallback>
                <p:oleObj name="Equation" r:id="rId7" imgW="6476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803648"/>
                        <a:ext cx="762000" cy="4631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257800" y="5489448"/>
          <a:ext cx="15240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9" imgW="1218960" imgH="393480" progId="Equation.3">
                  <p:embed/>
                </p:oleObj>
              </mc:Choice>
              <mc:Fallback>
                <p:oleObj name="Equation" r:id="rId9" imgW="12189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489448"/>
                        <a:ext cx="152400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/>
          </a:bodyPr>
          <a:lstStyle/>
          <a:p>
            <a:r>
              <a:rPr lang="en-US" sz="2800" u="sng" dirty="0" err="1" smtClean="0"/>
              <a:t>Fungsi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Eksponensial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467600" cy="5483352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Aturan</a:t>
            </a:r>
            <a:r>
              <a:rPr lang="en-US" sz="2000" dirty="0" smtClean="0"/>
              <a:t> </a:t>
            </a:r>
            <a:r>
              <a:rPr lang="en-US" sz="2000" dirty="0" err="1" smtClean="0"/>
              <a:t>Pangkat</a:t>
            </a:r>
            <a:endParaRPr lang="en-US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143000"/>
            <a:ext cx="19431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1752600"/>
            <a:ext cx="24669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2743200"/>
            <a:ext cx="16764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" y="3505200"/>
            <a:ext cx="17145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2000" y="4191000"/>
            <a:ext cx="19907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2000" y="5105400"/>
            <a:ext cx="198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5800" y="5867400"/>
            <a:ext cx="20097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12"/>
          <p:cNvSpPr/>
          <p:nvPr/>
        </p:nvSpPr>
        <p:spPr>
          <a:xfrm>
            <a:off x="4648200" y="990600"/>
            <a:ext cx="29718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Contoh</a:t>
            </a:r>
            <a:r>
              <a:rPr lang="en-US" dirty="0" smtClean="0"/>
              <a:t> : 2</a:t>
            </a:r>
            <a:r>
              <a:rPr lang="en-US" baseline="30000" dirty="0" smtClean="0"/>
              <a:t>3</a:t>
            </a:r>
            <a:r>
              <a:rPr lang="en-US" dirty="0" smtClean="0"/>
              <a:t> x 2</a:t>
            </a:r>
            <a:r>
              <a:rPr lang="en-US" baseline="30000" dirty="0" smtClean="0"/>
              <a:t>5</a:t>
            </a:r>
            <a:r>
              <a:rPr lang="en-US" dirty="0" smtClean="0"/>
              <a:t> = </a:t>
            </a:r>
            <a:endParaRPr lang="en-US" baseline="30000" dirty="0"/>
          </a:p>
        </p:txBody>
      </p:sp>
      <p:sp>
        <p:nvSpPr>
          <p:cNvPr id="14" name="Rectangle 13"/>
          <p:cNvSpPr/>
          <p:nvPr/>
        </p:nvSpPr>
        <p:spPr>
          <a:xfrm>
            <a:off x="4648200" y="1828800"/>
            <a:ext cx="29718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Contoh</a:t>
            </a:r>
            <a:r>
              <a:rPr lang="en-US" dirty="0" smtClean="0"/>
              <a:t> : 5</a:t>
            </a:r>
            <a:r>
              <a:rPr lang="en-US" baseline="30000" dirty="0" smtClean="0"/>
              <a:t>4</a:t>
            </a:r>
            <a:r>
              <a:rPr lang="en-US" dirty="0" smtClean="0"/>
              <a:t> : 5</a:t>
            </a:r>
            <a:r>
              <a:rPr lang="en-US" baseline="30000" dirty="0" smtClean="0"/>
              <a:t>2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648200" y="2743200"/>
            <a:ext cx="29718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Contoh</a:t>
            </a:r>
            <a:r>
              <a:rPr lang="en-US" dirty="0" smtClean="0"/>
              <a:t> : (3</a:t>
            </a:r>
            <a:r>
              <a:rPr lang="en-US" baseline="30000" dirty="0" smtClean="0"/>
              <a:t>4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 = </a:t>
            </a:r>
            <a:endParaRPr lang="en-US" baseline="30000" dirty="0"/>
          </a:p>
        </p:txBody>
      </p:sp>
      <p:sp>
        <p:nvSpPr>
          <p:cNvPr id="16" name="Rectangle 15"/>
          <p:cNvSpPr/>
          <p:nvPr/>
        </p:nvSpPr>
        <p:spPr>
          <a:xfrm>
            <a:off x="4648200" y="3429000"/>
            <a:ext cx="37338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Contoh</a:t>
            </a:r>
            <a:r>
              <a:rPr lang="en-US" dirty="0" smtClean="0"/>
              <a:t> : (3.2)</a:t>
            </a:r>
            <a:r>
              <a:rPr lang="en-US" baseline="30000" dirty="0" smtClean="0"/>
              <a:t>2</a:t>
            </a:r>
            <a:r>
              <a:rPr lang="en-US" dirty="0" smtClean="0"/>
              <a:t> = </a:t>
            </a:r>
            <a:endParaRPr lang="en-US" baseline="30000" dirty="0"/>
          </a:p>
        </p:txBody>
      </p:sp>
      <p:sp>
        <p:nvSpPr>
          <p:cNvPr id="17" name="Rectangle 16"/>
          <p:cNvSpPr/>
          <p:nvPr/>
        </p:nvSpPr>
        <p:spPr>
          <a:xfrm>
            <a:off x="4648200" y="4114800"/>
            <a:ext cx="3048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3924649"/>
              </p:ext>
            </p:extLst>
          </p:nvPr>
        </p:nvGraphicFramePr>
        <p:xfrm>
          <a:off x="5638800" y="4285906"/>
          <a:ext cx="876300" cy="565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10" imgW="393480" imgH="253800" progId="Equation.3">
                  <p:embed/>
                </p:oleObj>
              </mc:Choice>
              <mc:Fallback>
                <p:oleObj name="Equation" r:id="rId10" imgW="393480" imgH="2538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285906"/>
                        <a:ext cx="876300" cy="56549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4648200" y="5181600"/>
            <a:ext cx="30480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Contoh</a:t>
            </a:r>
            <a:r>
              <a:rPr lang="en-US" dirty="0" smtClean="0"/>
              <a:t> : 2</a:t>
            </a:r>
            <a:r>
              <a:rPr lang="en-US" baseline="30000" dirty="0" smtClean="0"/>
              <a:t>0</a:t>
            </a:r>
            <a:r>
              <a:rPr lang="en-US" dirty="0" smtClean="0"/>
              <a:t>=1, 1000000</a:t>
            </a:r>
            <a:r>
              <a:rPr lang="en-US" baseline="30000" dirty="0" smtClean="0"/>
              <a:t>0</a:t>
            </a:r>
            <a:r>
              <a:rPr lang="en-US" dirty="0" smtClean="0"/>
              <a:t>=1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648200" y="5867400"/>
            <a:ext cx="30480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graphicFrame>
        <p:nvGraphicFramePr>
          <p:cNvPr id="410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994291"/>
              </p:ext>
            </p:extLst>
          </p:nvPr>
        </p:nvGraphicFramePr>
        <p:xfrm>
          <a:off x="5594350" y="6091237"/>
          <a:ext cx="5397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12" imgW="330120" imgH="291960" progId="Equation.3">
                  <p:embed/>
                </p:oleObj>
              </mc:Choice>
              <mc:Fallback>
                <p:oleObj name="Equation" r:id="rId12" imgW="330120" imgH="29196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4350" y="6091237"/>
                        <a:ext cx="53975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0" dirty="0" err="1" smtClean="0"/>
              <a:t>Operasi</a:t>
            </a:r>
            <a:r>
              <a:rPr lang="en-US" sz="3600" b="0" dirty="0" smtClean="0"/>
              <a:t> </a:t>
            </a:r>
            <a:r>
              <a:rPr lang="en-US" sz="3600" b="0" dirty="0" err="1" smtClean="0"/>
              <a:t>Aljabar</a:t>
            </a:r>
            <a:r>
              <a:rPr lang="en-US" sz="3600" b="0" dirty="0" smtClean="0"/>
              <a:t> </a:t>
            </a:r>
            <a:r>
              <a:rPr lang="en-US" sz="3600" b="0" dirty="0" err="1" smtClean="0"/>
              <a:t>pada</a:t>
            </a:r>
            <a:r>
              <a:rPr lang="en-US" sz="3600" b="0" dirty="0" smtClean="0"/>
              <a:t> </a:t>
            </a:r>
            <a:r>
              <a:rPr lang="en-US" sz="3600" b="0" dirty="0" err="1" smtClean="0"/>
              <a:t>Bentuk</a:t>
            </a:r>
            <a:r>
              <a:rPr lang="en-US" sz="3600" b="0" dirty="0" smtClean="0"/>
              <a:t> </a:t>
            </a:r>
            <a:r>
              <a:rPr lang="en-US" sz="3600" b="0" dirty="0" err="1" smtClean="0"/>
              <a:t>Akar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000" dirty="0" smtClean="0"/>
              <a:t>3.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</a:t>
            </a:r>
            <a:r>
              <a:rPr lang="en-US" sz="2000" dirty="0" err="1" smtClean="0"/>
              <a:t>Campuran</a:t>
            </a:r>
            <a:endParaRPr lang="en-US" sz="2000" dirty="0" smtClean="0"/>
          </a:p>
          <a:p>
            <a:pPr algn="just" fontAlgn="base">
              <a:lnSpc>
                <a:spcPct val="150000"/>
              </a:lnSpc>
            </a:pP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</a:t>
            </a:r>
            <a:r>
              <a:rPr lang="en-US" sz="2000" dirty="0" err="1" smtClean="0"/>
              <a:t>campuran</a:t>
            </a:r>
            <a:r>
              <a:rPr lang="en-US" sz="2000" dirty="0" smtClean="0"/>
              <a:t>, </a:t>
            </a:r>
            <a:r>
              <a:rPr lang="en-US" sz="2000" dirty="0" err="1" smtClean="0"/>
              <a:t>pahami</a:t>
            </a:r>
            <a:r>
              <a:rPr lang="en-US" sz="2000" dirty="0" smtClean="0"/>
              <a:t> </a:t>
            </a:r>
            <a:r>
              <a:rPr lang="en-US" sz="2000" dirty="0" err="1" smtClean="0"/>
              <a:t>urutan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</a:t>
            </a:r>
            <a:r>
              <a:rPr lang="en-US" sz="2000" dirty="0" err="1" smtClean="0"/>
              <a:t>hitung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.</a:t>
            </a:r>
          </a:p>
          <a:p>
            <a:pPr algn="just" fontAlgn="base">
              <a:lnSpc>
                <a:spcPct val="150000"/>
              </a:lnSpc>
            </a:pPr>
            <a:r>
              <a:rPr lang="en-US" sz="2000" dirty="0" err="1" smtClean="0"/>
              <a:t>Prioritas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didahulukan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bilangan-bilangan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tanda</a:t>
            </a:r>
            <a:r>
              <a:rPr lang="en-US" sz="2000" dirty="0" smtClean="0"/>
              <a:t> </a:t>
            </a:r>
            <a:r>
              <a:rPr lang="en-US" sz="2000" dirty="0" err="1" smtClean="0"/>
              <a:t>kurung</a:t>
            </a:r>
            <a:r>
              <a:rPr lang="en-US" sz="2000" dirty="0" smtClean="0"/>
              <a:t>.</a:t>
            </a:r>
          </a:p>
          <a:p>
            <a:pPr algn="just" fontAlgn="base">
              <a:lnSpc>
                <a:spcPct val="150000"/>
              </a:lnSpc>
            </a:pP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tanda</a:t>
            </a:r>
            <a:r>
              <a:rPr lang="en-US" sz="2000" dirty="0" smtClean="0"/>
              <a:t> </a:t>
            </a:r>
            <a:r>
              <a:rPr lang="en-US" sz="2000" dirty="0" err="1" smtClean="0"/>
              <a:t>kurungnya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</a:p>
          <a:p>
            <a:pPr marL="868680" lvl="1" indent="-457200" fontAlgn="base">
              <a:buFont typeface="+mj-lt"/>
              <a:buAutoNum type="arabicPeriod"/>
            </a:pPr>
            <a:r>
              <a:rPr lang="en-US" sz="2000" dirty="0" err="1" smtClean="0"/>
              <a:t>pangkat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akar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kuat</a:t>
            </a:r>
            <a:r>
              <a:rPr lang="en-US" sz="2000" dirty="0" smtClean="0"/>
              <a:t>;</a:t>
            </a:r>
          </a:p>
          <a:p>
            <a:pPr marL="868680" lvl="1" indent="-457200" fontAlgn="base">
              <a:buFont typeface="+mj-lt"/>
              <a:buAutoNum type="arabicPeriod"/>
            </a:pPr>
            <a:r>
              <a:rPr lang="en-US" sz="2000" dirty="0" smtClean="0"/>
              <a:t>kali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kuat</a:t>
            </a:r>
            <a:r>
              <a:rPr lang="en-US" sz="2000" dirty="0" smtClean="0"/>
              <a:t>;</a:t>
            </a:r>
          </a:p>
          <a:p>
            <a:pPr marL="868680" lvl="1" indent="-457200" fontAlgn="base">
              <a:buFont typeface="+mj-lt"/>
              <a:buAutoNum type="arabicPeriod"/>
            </a:pPr>
            <a:r>
              <a:rPr lang="en-US" sz="2000" dirty="0" err="1" smtClean="0"/>
              <a:t>tambah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kuat</a:t>
            </a:r>
            <a:r>
              <a:rPr lang="en-US" sz="2000" dirty="0" smtClean="0"/>
              <a:t>, </a:t>
            </a:r>
            <a:r>
              <a:rPr lang="en-US" sz="2000" dirty="0" err="1" smtClean="0"/>
              <a:t>artinya</a:t>
            </a:r>
            <a:r>
              <a:rPr lang="en-US" sz="2000" dirty="0" smtClean="0"/>
              <a:t> </a:t>
            </a:r>
            <a:r>
              <a:rPr lang="en-US" sz="2000" dirty="0" err="1" smtClean="0"/>
              <a:t>mana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awal</a:t>
            </a:r>
            <a:r>
              <a:rPr lang="en-US" sz="2000" dirty="0" smtClean="0"/>
              <a:t> </a:t>
            </a:r>
            <a:r>
              <a:rPr lang="en-US" sz="2000" dirty="0" err="1" smtClean="0"/>
              <a:t>dikerjakan</a:t>
            </a:r>
            <a:r>
              <a:rPr lang="en-US" sz="2000" dirty="0" smtClean="0"/>
              <a:t> </a:t>
            </a:r>
            <a:r>
              <a:rPr lang="en-US" sz="2000" dirty="0" err="1" smtClean="0"/>
              <a:t>terlebih</a:t>
            </a:r>
            <a:r>
              <a:rPr lang="en-US" sz="2000" dirty="0" smtClean="0"/>
              <a:t> </a:t>
            </a:r>
            <a:r>
              <a:rPr lang="en-US" sz="2000" dirty="0" err="1" smtClean="0"/>
              <a:t>dahulu</a:t>
            </a:r>
            <a:r>
              <a:rPr lang="en-US" sz="2000" dirty="0" smtClean="0"/>
              <a:t>;</a:t>
            </a:r>
          </a:p>
          <a:p>
            <a:pPr marL="868680" lvl="1" indent="-457200" fontAlgn="base">
              <a:buFont typeface="+mj-lt"/>
              <a:buAutoNum type="arabicPeriod"/>
            </a:pPr>
            <a:r>
              <a:rPr lang="en-US" sz="2000" dirty="0" smtClean="0"/>
              <a:t>kali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kuat</a:t>
            </a:r>
            <a:r>
              <a:rPr lang="en-US" sz="2000" dirty="0" smtClean="0"/>
              <a:t> </a:t>
            </a:r>
            <a:r>
              <a:rPr lang="en-US" sz="2000" dirty="0" err="1" smtClean="0"/>
              <a:t>daripada</a:t>
            </a:r>
            <a:r>
              <a:rPr lang="en-US" sz="2000" dirty="0" smtClean="0"/>
              <a:t> </a:t>
            </a:r>
            <a:r>
              <a:rPr lang="en-US" sz="2000" dirty="0" err="1" smtClean="0"/>
              <a:t>tambah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kurang</a:t>
            </a:r>
            <a:r>
              <a:rPr lang="en-US" sz="2000" dirty="0" smtClean="0"/>
              <a:t>, </a:t>
            </a:r>
            <a:r>
              <a:rPr lang="en-US" sz="2000" dirty="0" err="1" smtClean="0"/>
              <a:t>artinya</a:t>
            </a:r>
            <a:r>
              <a:rPr lang="en-US" sz="2000" dirty="0" smtClean="0"/>
              <a:t> kali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dikerjakan</a:t>
            </a:r>
            <a:r>
              <a:rPr lang="en-US" sz="2000" dirty="0" smtClean="0"/>
              <a:t> </a:t>
            </a:r>
            <a:r>
              <a:rPr lang="en-US" sz="2000" dirty="0" err="1" smtClean="0"/>
              <a:t>terlebih</a:t>
            </a:r>
            <a:r>
              <a:rPr lang="en-US" sz="2000" dirty="0" smtClean="0"/>
              <a:t> </a:t>
            </a:r>
            <a:r>
              <a:rPr lang="en-US" sz="2000" dirty="0" err="1" smtClean="0"/>
              <a:t>dahulu</a:t>
            </a:r>
            <a:r>
              <a:rPr lang="en-US" sz="2000" dirty="0" smtClean="0"/>
              <a:t>.</a:t>
            </a:r>
          </a:p>
          <a:p>
            <a:pPr lvl="1" algn="just" fontAlgn="base">
              <a:lnSpc>
                <a:spcPct val="150000"/>
              </a:lnSpc>
            </a:pPr>
            <a:endParaRPr lang="en-US" sz="1600" dirty="0" smtClean="0"/>
          </a:p>
          <a:p>
            <a:pPr algn="just">
              <a:lnSpc>
                <a:spcPct val="150000"/>
              </a:lnSpc>
              <a:buNone/>
            </a:pPr>
            <a:endParaRPr lang="en-US" sz="2000" dirty="0" smtClean="0"/>
          </a:p>
          <a:p>
            <a:pPr algn="just">
              <a:lnSpc>
                <a:spcPct val="150000"/>
              </a:lnSpc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154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1. </a:t>
            </a:r>
            <a:endParaRPr lang="en-US" sz="1800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6323" y="1524000"/>
            <a:ext cx="3857652" cy="1883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928802"/>
            <a:ext cx="4402643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569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1526</TotalTime>
  <Words>569</Words>
  <Application>Microsoft Office PowerPoint</Application>
  <PresentationFormat>On-screen Show (4:3)</PresentationFormat>
  <Paragraphs>183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Median</vt:lpstr>
      <vt:lpstr>Equation</vt:lpstr>
      <vt:lpstr>Microsoft Equation 3.0</vt:lpstr>
      <vt:lpstr>Fungsi Eksponensial, Logaritma  &amp;  Invers</vt:lpstr>
      <vt:lpstr>Tujuan</vt:lpstr>
      <vt:lpstr>Agenda</vt:lpstr>
      <vt:lpstr>Fungsi Eksponensial</vt:lpstr>
      <vt:lpstr>Contoh</vt:lpstr>
      <vt:lpstr>Fungsi Eksponensial</vt:lpstr>
      <vt:lpstr>Fungsi Eksponensial</vt:lpstr>
      <vt:lpstr>Operasi Aljabar pada Bentuk Akar</vt:lpstr>
      <vt:lpstr>Contoh</vt:lpstr>
      <vt:lpstr>Akar dan Pangkat</vt:lpstr>
      <vt:lpstr>Akar dan Pangkat</vt:lpstr>
      <vt:lpstr>Contoh:</vt:lpstr>
      <vt:lpstr>Contoh</vt:lpstr>
      <vt:lpstr>Contoh</vt:lpstr>
      <vt:lpstr>Latihan</vt:lpstr>
      <vt:lpstr>Persamaan Eksponensial</vt:lpstr>
      <vt:lpstr>Latihan</vt:lpstr>
      <vt:lpstr>Fungsi Logaritma</vt:lpstr>
      <vt:lpstr>Rumus – rumus Logaritma</vt:lpstr>
      <vt:lpstr>Rumus – rumus Logaritma</vt:lpstr>
      <vt:lpstr>PowerPoint Presentation</vt:lpstr>
      <vt:lpstr>PowerPoint Presentation</vt:lpstr>
      <vt:lpstr>PowerPoint Presentation</vt:lpstr>
      <vt:lpstr>Fungsi Invers</vt:lpstr>
      <vt:lpstr>Fungsi Invers</vt:lpstr>
      <vt:lpstr>Contoh</vt:lpstr>
      <vt:lpstr>Contoh</vt:lpstr>
      <vt:lpstr>Contoh</vt:lpstr>
      <vt:lpstr>PowerPoint Presentation</vt:lpstr>
      <vt:lpstr>Latihan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 Eksponensial &amp; Invers</dc:title>
  <dc:creator>ismail - [2010]</dc:creator>
  <cp:lastModifiedBy>ismail - [2010]</cp:lastModifiedBy>
  <cp:revision>93</cp:revision>
  <dcterms:created xsi:type="dcterms:W3CDTF">2015-06-29T04:53:49Z</dcterms:created>
  <dcterms:modified xsi:type="dcterms:W3CDTF">2016-04-04T03:14:51Z</dcterms:modified>
</cp:coreProperties>
</file>