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9" r:id="rId6"/>
    <p:sldId id="280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81" r:id="rId16"/>
    <p:sldId id="284" r:id="rId17"/>
    <p:sldId id="295" r:id="rId18"/>
    <p:sldId id="294" r:id="rId19"/>
    <p:sldId id="297" r:id="rId20"/>
    <p:sldId id="292" r:id="rId21"/>
    <p:sldId id="293" r:id="rId22"/>
    <p:sldId id="29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5C1F0-BCFF-4B81-941E-B7A32486F72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43AB2-633B-4748-AAB1-29AADF5CA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2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7820-C82A-419E-BB8C-F2A2FF9D300B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7820-C82A-419E-BB8C-F2A2FF9D300B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7820-C82A-419E-BB8C-F2A2FF9D300B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FF4531-E534-44FE-90AB-B8A02EA3383B}" type="slidenum">
              <a:rPr lang="id-ID" altLang="en-US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id-ID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F4172-7BF4-46F7-BE50-48A1AB2A7FB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5.png"/><Relationship Id="rId4" Type="http://schemas.openxmlformats.org/officeDocument/2006/relationships/image" Target="../media/image5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.bin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2.png"/><Relationship Id="rId5" Type="http://schemas.openxmlformats.org/officeDocument/2006/relationships/image" Target="../media/image30.png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9" y="3505200"/>
            <a:ext cx="9144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Limit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 Limit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2000" dirty="0" err="1" smtClean="0">
                <a:solidFill>
                  <a:srgbClr val="0070C0"/>
                </a:solidFill>
              </a:rPr>
              <a:t>Riri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Irawati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r>
              <a:rPr lang="en-US" sz="2000" dirty="0" err="1" smtClean="0">
                <a:solidFill>
                  <a:srgbClr val="0070C0"/>
                </a:solidFill>
              </a:rPr>
              <a:t>Kalkulus</a:t>
            </a:r>
            <a:r>
              <a:rPr lang="en-US" sz="2000" dirty="0" smtClean="0">
                <a:solidFill>
                  <a:srgbClr val="0070C0"/>
                </a:solidFill>
              </a:rPr>
              <a:t> I  - 3 </a:t>
            </a:r>
            <a:r>
              <a:rPr lang="en-US" sz="2000" dirty="0" err="1" smtClean="0">
                <a:solidFill>
                  <a:srgbClr val="0070C0"/>
                </a:solidFill>
              </a:rPr>
              <a:t>sks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4338" name="AutoShape 2" descr="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AutoShape 2" descr="http://3.bp.blogspot.com/-MvsRp7ip6Gw/UhoCYM8EOMI/AAAAAAAAALA/EIqSYPsNz3k/s1600/trigonometri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809625"/>
            <a:ext cx="34766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538288"/>
            <a:ext cx="8798358" cy="4038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858" y="1598902"/>
            <a:ext cx="5107459" cy="104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007" y="2541006"/>
            <a:ext cx="1614920" cy="143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035" y="3981444"/>
            <a:ext cx="5407603" cy="9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095" y="4987204"/>
            <a:ext cx="5531904" cy="113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509" y="1621418"/>
            <a:ext cx="4822104" cy="4038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727" y="1711470"/>
            <a:ext cx="1983364" cy="128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69483"/>
            <a:ext cx="2794555" cy="336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727" y="3451514"/>
            <a:ext cx="2320637" cy="116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 bwMode="auto">
          <a:xfrm rot="5400000">
            <a:off x="1551709" y="4031673"/>
            <a:ext cx="4821386" cy="3"/>
          </a:xfrm>
          <a:prstGeom prst="line">
            <a:avLst/>
          </a:prstGeo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11" y="1524430"/>
            <a:ext cx="6147118" cy="123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51" y="2788657"/>
            <a:ext cx="8156237" cy="363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0313" y="2971800"/>
            <a:ext cx="2847975" cy="18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773" y="1496285"/>
            <a:ext cx="5557471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299" y="2484284"/>
            <a:ext cx="6172178" cy="160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1622" y="4033837"/>
            <a:ext cx="4773323" cy="83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9541" y="4878531"/>
            <a:ext cx="6194714" cy="144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1600200"/>
            <a:ext cx="2222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334456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352800"/>
            <a:ext cx="6629400" cy="160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724167"/>
            <a:ext cx="2847975" cy="18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083" y="2057400"/>
            <a:ext cx="27707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895600"/>
            <a:ext cx="4191000" cy="388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 rot="5400000">
            <a:off x="2590006" y="41148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914525"/>
            <a:ext cx="3810000" cy="2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		</a:t>
            </a:r>
            <a:r>
              <a:rPr lang="en-US" dirty="0" err="1" smtClean="0"/>
              <a:t>Pembahasan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2590800"/>
          <a:ext cx="208597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3" imgW="927000" imgH="406080" progId="Equation.3">
                  <p:embed/>
                </p:oleObj>
              </mc:Choice>
              <mc:Fallback>
                <p:oleObj name="Equation" r:id="rId3" imgW="9270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2085974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2438399"/>
            <a:ext cx="2895600" cy="342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B. Turunan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5576"/>
            <a:ext cx="8229600" cy="525780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Pengertian Turunan Fungsi</a:t>
            </a:r>
          </a:p>
          <a:p>
            <a:pPr marL="457200" indent="-457200">
              <a:buNone/>
            </a:pPr>
            <a:r>
              <a:rPr lang="id-ID" dirty="0" smtClean="0"/>
              <a:t>	</a:t>
            </a:r>
            <a:r>
              <a:rPr lang="id-ID" sz="2000" dirty="0" smtClean="0"/>
              <a:t>Jika suatu fungsi dinyatakan dengan </a:t>
            </a:r>
            <a:r>
              <a:rPr lang="id-ID" sz="2000" i="1" dirty="0" smtClean="0"/>
              <a:t>y</a:t>
            </a:r>
            <a:r>
              <a:rPr lang="en-US" sz="2000" i="1" dirty="0" smtClean="0"/>
              <a:t> </a:t>
            </a:r>
            <a:r>
              <a:rPr lang="id-ID" sz="2000" dirty="0" smtClean="0"/>
              <a:t>=</a:t>
            </a:r>
            <a:r>
              <a:rPr lang="en-US" sz="2000" dirty="0" smtClean="0"/>
              <a:t> </a:t>
            </a:r>
            <a:r>
              <a:rPr lang="id-ID" sz="2000" i="1" dirty="0" smtClean="0"/>
              <a:t>f</a:t>
            </a:r>
            <a:r>
              <a:rPr lang="id-ID" sz="2000" dirty="0" smtClean="0"/>
              <a:t>(</a:t>
            </a:r>
            <a:r>
              <a:rPr lang="id-ID" sz="2000" i="1" dirty="0" smtClean="0"/>
              <a:t>x</a:t>
            </a:r>
            <a:r>
              <a:rPr lang="id-ID" sz="2000" i="1" dirty="0" smtClean="0"/>
              <a:t>)</a:t>
            </a:r>
            <a:r>
              <a:rPr lang="id-ID" sz="2000" dirty="0" smtClean="0"/>
              <a:t>, maka laju perubahan nilai fungsi dinyatakan </a:t>
            </a:r>
            <a:r>
              <a:rPr lang="id-ID" sz="2000" dirty="0" smtClean="0"/>
              <a:t>dengan</a:t>
            </a:r>
            <a:r>
              <a:rPr lang="en-US" sz="2000" dirty="0" smtClean="0"/>
              <a:t> </a:t>
            </a:r>
            <a:r>
              <a:rPr lang="id-ID" sz="2000" dirty="0" smtClean="0"/>
              <a:t>:</a:t>
            </a:r>
            <a:endParaRPr lang="id-ID" sz="2000" dirty="0" smtClean="0"/>
          </a:p>
          <a:p>
            <a:pPr marL="457200" indent="-457200">
              <a:buNone/>
            </a:pPr>
            <a:endParaRPr lang="id-ID" sz="2000" dirty="0" smtClean="0"/>
          </a:p>
          <a:p>
            <a:pPr marL="457200" indent="-457200">
              <a:buNone/>
            </a:pPr>
            <a:endParaRPr lang="id-ID" sz="2000" dirty="0" smtClean="0"/>
          </a:p>
          <a:p>
            <a:pPr marL="457200" indent="-457200">
              <a:buNone/>
            </a:pPr>
            <a:r>
              <a:rPr lang="id-ID" sz="2000" dirty="0" smtClean="0"/>
              <a:t>	Laju perubahan nilai fungsi ini disebut fungsi turunan yang dilambangkan </a:t>
            </a:r>
            <a:r>
              <a:rPr lang="id-ID" sz="2000" i="1" dirty="0" smtClean="0"/>
              <a:t>f’(x)</a:t>
            </a:r>
            <a:r>
              <a:rPr lang="id-ID" sz="2000" dirty="0" smtClean="0"/>
              <a:t> (dibaca </a:t>
            </a:r>
            <a:r>
              <a:rPr lang="id-ID" sz="2000" i="1" dirty="0" smtClean="0"/>
              <a:t>f</a:t>
            </a:r>
            <a:r>
              <a:rPr lang="id-ID" sz="2000" dirty="0" smtClean="0"/>
              <a:t> aksen </a:t>
            </a:r>
            <a:r>
              <a:rPr lang="id-ID" sz="2000" i="1" dirty="0" smtClean="0"/>
              <a:t>x</a:t>
            </a:r>
            <a:r>
              <a:rPr lang="id-ID" sz="2000" dirty="0" smtClean="0"/>
              <a:t>). </a:t>
            </a:r>
            <a:r>
              <a:rPr lang="id-ID" sz="2000" dirty="0" smtClean="0"/>
              <a:t>Jadi</a:t>
            </a:r>
            <a:r>
              <a:rPr lang="en-US" sz="2000" dirty="0" smtClean="0"/>
              <a:t> :</a:t>
            </a:r>
            <a:r>
              <a:rPr lang="id-ID" sz="2000" dirty="0" smtClean="0"/>
              <a:t> </a:t>
            </a:r>
            <a:endParaRPr lang="id-ID" sz="2000" dirty="0" smtClean="0"/>
          </a:p>
          <a:p>
            <a:pPr marL="457200" indent="-457200">
              <a:buNone/>
            </a:pPr>
            <a:endParaRPr lang="id-ID" sz="2000" dirty="0" smtClean="0"/>
          </a:p>
          <a:p>
            <a:pPr marL="457200" indent="-457200">
              <a:buNone/>
            </a:pPr>
            <a:endParaRPr lang="id-ID" sz="2000" dirty="0" smtClean="0"/>
          </a:p>
          <a:p>
            <a:pPr marL="457200" indent="-457200">
              <a:buNone/>
            </a:pPr>
            <a:r>
              <a:rPr lang="id-ID" sz="2000" dirty="0" smtClean="0"/>
              <a:t>	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48025"/>
            <a:ext cx="2171700" cy="638175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47900" y="4772025"/>
            <a:ext cx="3086100" cy="638175"/>
          </a:xfrm>
          <a:prstGeom prst="rect">
            <a:avLst/>
          </a:prstGeom>
          <a:noFill/>
        </p:spPr>
      </p:pic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5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85813" indent="-342900"/>
            <a:r>
              <a:rPr lang="id-ID" sz="2000" dirty="0" smtClean="0"/>
              <a:t>Untuk </a:t>
            </a:r>
            <a:r>
              <a:rPr lang="id-ID" sz="2000" i="1" dirty="0" smtClean="0"/>
              <a:t>a &lt; x &lt; b</a:t>
            </a:r>
            <a:r>
              <a:rPr lang="id-ID" sz="2000" dirty="0" smtClean="0"/>
              <a:t> memiliki nilai maka dikatakan bahwa fungsi </a:t>
            </a:r>
            <a:r>
              <a:rPr lang="id-ID" sz="2000" i="1" dirty="0" smtClean="0"/>
              <a:t>f(x)</a:t>
            </a:r>
            <a:r>
              <a:rPr lang="id-ID" sz="2000" dirty="0" smtClean="0"/>
              <a:t> mempunyai turunan dalam interval </a:t>
            </a:r>
            <a:r>
              <a:rPr lang="id-ID" sz="2000" i="1" dirty="0" smtClean="0"/>
              <a:t>a &lt; x &lt; b</a:t>
            </a:r>
            <a:r>
              <a:rPr lang="id-ID" sz="2000" dirty="0" smtClean="0"/>
              <a:t>. </a:t>
            </a:r>
          </a:p>
          <a:p>
            <a:pPr marL="785813" indent="-342900"/>
            <a:endParaRPr lang="id-ID" sz="2000" dirty="0" smtClean="0"/>
          </a:p>
          <a:p>
            <a:pPr marL="785813" indent="-342900"/>
            <a:r>
              <a:rPr lang="id-ID" sz="2000" dirty="0" smtClean="0"/>
              <a:t>Proses mencari </a:t>
            </a:r>
            <a:r>
              <a:rPr lang="id-ID" sz="2000" i="1" dirty="0" smtClean="0"/>
              <a:t>f’(x)</a:t>
            </a:r>
            <a:r>
              <a:rPr lang="id-ID" sz="2000" dirty="0" smtClean="0"/>
              <a:t> dari </a:t>
            </a:r>
            <a:r>
              <a:rPr lang="id-ID" sz="2000" i="1" dirty="0" smtClean="0"/>
              <a:t>f(x)</a:t>
            </a:r>
            <a:r>
              <a:rPr lang="id-ID" sz="2000" dirty="0" smtClean="0"/>
              <a:t> disebut </a:t>
            </a:r>
            <a:r>
              <a:rPr lang="id-ID" sz="2000" b="1" dirty="0" smtClean="0"/>
              <a:t>penurunan</a:t>
            </a:r>
            <a:r>
              <a:rPr lang="id-ID" sz="2000" dirty="0" smtClean="0"/>
              <a:t> atau </a:t>
            </a:r>
            <a:r>
              <a:rPr lang="id-ID" sz="2000" b="1" dirty="0" smtClean="0"/>
              <a:t>pendiferensialan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marL="442913" indent="0">
              <a:buNone/>
            </a:pPr>
            <a:endParaRPr lang="en-US" sz="2000" dirty="0" smtClean="0"/>
          </a:p>
          <a:p>
            <a:pPr marL="785813" indent="-342900"/>
            <a:r>
              <a:rPr lang="id-ID" sz="2000" dirty="0"/>
              <a:t>Notasi lain untuk turunan fungsi adalah </a:t>
            </a:r>
            <a:r>
              <a:rPr lang="id-ID" sz="2000" i="1" dirty="0"/>
              <a:t>y</a:t>
            </a:r>
            <a:r>
              <a:rPr lang="id-ID" sz="2000" i="1" dirty="0" smtClean="0"/>
              <a:t>’</a:t>
            </a:r>
            <a:r>
              <a:rPr lang="en-US" sz="2000" i="1" dirty="0" smtClean="0"/>
              <a:t>,      ,</a:t>
            </a:r>
            <a:endParaRPr lang="id-ID" sz="2000" dirty="0" smtClean="0"/>
          </a:p>
          <a:p>
            <a:pPr marL="615950" indent="-342900"/>
            <a:endParaRPr lang="id-ID" sz="2000" dirty="0" smtClean="0"/>
          </a:p>
          <a:p>
            <a:pPr marL="273050" indent="0">
              <a:buNone/>
            </a:pPr>
            <a:endParaRPr lang="id-ID" sz="2000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8505" y="3733800"/>
            <a:ext cx="295275" cy="619125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36382" y="3733800"/>
            <a:ext cx="647700" cy="628650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45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42913" indent="-442913">
              <a:buNone/>
            </a:pPr>
            <a:r>
              <a:rPr lang="id-ID" sz="2000" dirty="0" smtClean="0"/>
              <a:t>	Carilah turunan fungsi </a:t>
            </a:r>
            <a:r>
              <a:rPr lang="id-ID" sz="2000" i="1" dirty="0" smtClean="0"/>
              <a:t>f</a:t>
            </a:r>
            <a:r>
              <a:rPr lang="id-ID" sz="2000" dirty="0" smtClean="0"/>
              <a:t> yang dinyatakan dengan </a:t>
            </a:r>
          </a:p>
          <a:p>
            <a:pPr marL="442913" indent="-442913">
              <a:buNone/>
            </a:pPr>
            <a:r>
              <a:rPr lang="id-ID" sz="2000" i="1" dirty="0" smtClean="0"/>
              <a:t>	f(x) </a:t>
            </a:r>
            <a:r>
              <a:rPr lang="id-ID" sz="2000" dirty="0" smtClean="0"/>
              <a:t>= 2</a:t>
            </a:r>
            <a:r>
              <a:rPr lang="id-ID" sz="2000" i="1" dirty="0" smtClean="0"/>
              <a:t>x</a:t>
            </a:r>
            <a:r>
              <a:rPr lang="id-ID" sz="2000" dirty="0" smtClean="0"/>
              <a:t> + 3 pada </a:t>
            </a:r>
            <a:r>
              <a:rPr lang="id-ID" sz="2000" i="1" dirty="0" smtClean="0"/>
              <a:t>x</a:t>
            </a:r>
            <a:r>
              <a:rPr lang="id-ID" sz="2000" dirty="0" smtClean="0"/>
              <a:t> = 5.</a:t>
            </a:r>
          </a:p>
          <a:p>
            <a:pPr algn="just">
              <a:buNone/>
            </a:pPr>
            <a:r>
              <a:rPr lang="id-ID" sz="2000" dirty="0" smtClean="0"/>
              <a:t>Jawab</a:t>
            </a:r>
            <a:r>
              <a:rPr lang="id-ID" sz="2000" dirty="0" smtClean="0"/>
              <a:t>:</a:t>
            </a:r>
            <a:endParaRPr lang="id-ID" sz="2000" dirty="0" smtClean="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399"/>
            <a:ext cx="7162800" cy="363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33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1. </a:t>
            </a:r>
            <a:r>
              <a:rPr lang="en-GB" dirty="0" err="1" smtClean="0"/>
              <a:t>Pengertian</a:t>
            </a:r>
            <a:r>
              <a:rPr lang="en-GB" dirty="0" smtClean="0"/>
              <a:t> limit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trigonometri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 smtClean="0"/>
          </a:p>
          <a:p>
            <a:pPr>
              <a:buNone/>
            </a:pPr>
            <a:r>
              <a:rPr lang="en-GB" dirty="0"/>
              <a:t>3</a:t>
            </a:r>
            <a:r>
              <a:rPr lang="en-GB" dirty="0" smtClean="0"/>
              <a:t>. </a:t>
            </a:r>
            <a:r>
              <a:rPr lang="en-GB" dirty="0" err="1" smtClean="0"/>
              <a:t>Perhitungan</a:t>
            </a:r>
            <a:r>
              <a:rPr lang="en-GB" dirty="0" smtClean="0"/>
              <a:t> limit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trigonometri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4. </a:t>
            </a:r>
            <a:r>
              <a:rPr lang="en-GB" dirty="0" err="1" smtClean="0"/>
              <a:t>Turunan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Limit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ction Button: Beginning 14">
            <a:hlinkClick r:id="" action="ppaction://hlinkshowjump?jump=previousslide" highlightClick="1"/>
          </p:cNvPr>
          <p:cNvSpPr/>
          <p:nvPr/>
        </p:nvSpPr>
        <p:spPr>
          <a:xfrm>
            <a:off x="7111093" y="6157685"/>
            <a:ext cx="342900" cy="457200"/>
          </a:xfrm>
          <a:prstGeom prst="actionButtonBeginn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Action Button: Home 15">
            <a:hlinkClick r:id="rId4" action="ppaction://hlinksldjump" highlightClick="1"/>
          </p:cNvPr>
          <p:cNvSpPr/>
          <p:nvPr/>
        </p:nvSpPr>
        <p:spPr>
          <a:xfrm>
            <a:off x="7511143" y="6157686"/>
            <a:ext cx="342900" cy="4572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Action Button: End 16">
            <a:hlinkClick r:id="" action="ppaction://hlinkshowjump?jump=nextslide" highlightClick="1"/>
          </p:cNvPr>
          <p:cNvSpPr/>
          <p:nvPr/>
        </p:nvSpPr>
        <p:spPr>
          <a:xfrm>
            <a:off x="7922078" y="6172200"/>
            <a:ext cx="342900" cy="457200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3463925" y="549275"/>
            <a:ext cx="2243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Comic Sans MS" pitchFamily="66" charset="0"/>
              </a:rPr>
              <a:t>Contoh-1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2925" y="1600200"/>
            <a:ext cx="8372475" cy="403225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id-ID" sz="2000" kern="0" dirty="0">
                <a:latin typeface="Times New Roman" pitchFamily="18" charset="0"/>
                <a:cs typeface="Times New Roman" pitchFamily="18" charset="0"/>
              </a:rPr>
              <a:t>Jika f(x) = 3x</a:t>
            </a:r>
            <a:r>
              <a:rPr lang="id-ID" sz="2000" kern="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000" kern="0" dirty="0">
                <a:latin typeface="Times New Roman" pitchFamily="18" charset="0"/>
                <a:cs typeface="Times New Roman" pitchFamily="18" charset="0"/>
              </a:rPr>
              <a:t>, tentukan f’(x)</a:t>
            </a: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id-ID" sz="2000" kern="0" dirty="0">
                <a:latin typeface="Times New Roman" pitchFamily="18" charset="0"/>
                <a:cs typeface="Times New Roman" pitchFamily="18" charset="0"/>
              </a:rPr>
              <a:t>Jawab :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d-ID" kern="0" dirty="0">
                <a:latin typeface="Times New Roman" pitchFamily="18" charset="0"/>
                <a:cs typeface="Times New Roman" pitchFamily="18" charset="0"/>
              </a:rPr>
              <a:t>f(x) = 3x</a:t>
            </a:r>
            <a:r>
              <a:rPr lang="id-ID" kern="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d-ID" kern="0" dirty="0">
                <a:latin typeface="Times New Roman" pitchFamily="18" charset="0"/>
                <a:cs typeface="Times New Roman" pitchFamily="18" charset="0"/>
              </a:rPr>
              <a:t>f(x + </a:t>
            </a:r>
            <a:r>
              <a:rPr lang="id-ID" kern="0" dirty="0">
                <a:latin typeface="Times New Roman" pitchFamily="18" charset="0"/>
                <a:ea typeface="Cambria Math"/>
                <a:cs typeface="Times New Roman" pitchFamily="18" charset="0"/>
              </a:rPr>
              <a:t>h</a:t>
            </a:r>
            <a:r>
              <a:rPr lang="id-ID" kern="0" dirty="0">
                <a:latin typeface="Times New Roman" pitchFamily="18" charset="0"/>
                <a:cs typeface="Times New Roman" pitchFamily="18" charset="0"/>
              </a:rPr>
              <a:t>) = 3 (x + </a:t>
            </a:r>
            <a:r>
              <a:rPr lang="id-ID" kern="0" dirty="0">
                <a:latin typeface="Times New Roman" pitchFamily="18" charset="0"/>
                <a:ea typeface="Cambria Math"/>
                <a:cs typeface="Times New Roman" pitchFamily="18" charset="0"/>
              </a:rPr>
              <a:t>h)</a:t>
            </a:r>
            <a:r>
              <a:rPr lang="id-ID" kern="0" baseline="30000" dirty="0">
                <a:latin typeface="Times New Roman" pitchFamily="18" charset="0"/>
                <a:ea typeface="Cambria Math"/>
                <a:cs typeface="Times New Roman" pitchFamily="18" charset="0"/>
              </a:rPr>
              <a:t>2</a:t>
            </a:r>
            <a:r>
              <a:rPr lang="id-ID" kern="0" dirty="0">
                <a:latin typeface="Times New Roman" pitchFamily="18" charset="0"/>
                <a:ea typeface="Cambria Math"/>
                <a:cs typeface="Times New Roman" pitchFamily="18" charset="0"/>
              </a:rPr>
              <a:t>=3x</a:t>
            </a:r>
            <a:r>
              <a:rPr lang="id-ID" kern="0" baseline="30000" dirty="0">
                <a:latin typeface="Times New Roman" pitchFamily="18" charset="0"/>
                <a:ea typeface="Cambria Math"/>
                <a:cs typeface="Times New Roman" pitchFamily="18" charset="0"/>
              </a:rPr>
              <a:t>2</a:t>
            </a:r>
            <a:r>
              <a:rPr lang="id-ID" kern="0" dirty="0">
                <a:latin typeface="Times New Roman" pitchFamily="18" charset="0"/>
                <a:ea typeface="Cambria Math"/>
                <a:cs typeface="Times New Roman" pitchFamily="18" charset="0"/>
              </a:rPr>
              <a:t> + 6hx + 3h</a:t>
            </a:r>
            <a:r>
              <a:rPr lang="id-ID" kern="0" baseline="30000" dirty="0">
                <a:latin typeface="Times New Roman" pitchFamily="18" charset="0"/>
                <a:ea typeface="Cambria Math"/>
                <a:cs typeface="Times New Roman" pitchFamily="18" charset="0"/>
              </a:rPr>
              <a:t>2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kern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kern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kern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kern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kern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951315"/>
              </p:ext>
            </p:extLst>
          </p:nvPr>
        </p:nvGraphicFramePr>
        <p:xfrm>
          <a:off x="1524000" y="3124200"/>
          <a:ext cx="2438400" cy="3426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5" imgW="1689100" imgH="2374900" progId="Equation.3">
                  <p:embed/>
                </p:oleObj>
              </mc:Choice>
              <mc:Fallback>
                <p:oleObj name="Equation" r:id="rId5" imgW="1689100" imgH="2374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2438400" cy="3426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931139"/>
              </p:ext>
            </p:extLst>
          </p:nvPr>
        </p:nvGraphicFramePr>
        <p:xfrm>
          <a:off x="3643313" y="1524000"/>
          <a:ext cx="21224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7" imgW="1345616" imgH="634725" progId="Equation.3">
                  <p:embed/>
                </p:oleObj>
              </mc:Choice>
              <mc:Fallback>
                <p:oleObj name="Equation" r:id="rId7" imgW="1345616" imgH="634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524000"/>
                        <a:ext cx="21224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153400" cy="4495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041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ChangeArrowheads="1"/>
          </p:cNvSpPr>
          <p:nvPr/>
        </p:nvSpPr>
        <p:spPr bwMode="auto">
          <a:xfrm>
            <a:off x="3609975" y="692150"/>
            <a:ext cx="2330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en-US" sz="3600">
                <a:solidFill>
                  <a:schemeClr val="bg1"/>
                </a:solidFill>
                <a:latin typeface="Comic Sans MS" pitchFamily="66" charset="0"/>
              </a:rPr>
              <a:t>Contoh-2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1973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altLang="en-US" sz="2000" smtClean="0"/>
              <a:t>Dengan menggunakan rumus f’(x)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id-ID" altLang="en-US" sz="2000" smtClean="0"/>
              <a:t>	Isilah dan lengkapi tabel berikut</a:t>
            </a:r>
            <a:r>
              <a:rPr lang="en-US" altLang="en-US" sz="2000" smtClean="0"/>
              <a:t>:</a:t>
            </a:r>
            <a:endParaRPr lang="id-ID" altLang="en-US" sz="2000" smtClean="0"/>
          </a:p>
          <a:p>
            <a:pPr>
              <a:buFontTx/>
              <a:buNone/>
            </a:pPr>
            <a:endParaRPr lang="id-ID" altLang="en-US" sz="2000" smtClean="0"/>
          </a:p>
          <a:p>
            <a:pPr>
              <a:buFontTx/>
              <a:buNone/>
            </a:pPr>
            <a:r>
              <a:rPr lang="id-ID" altLang="en-US" sz="2000" smtClean="0"/>
              <a:t>  </a:t>
            </a:r>
          </a:p>
        </p:txBody>
      </p:sp>
      <p:graphicFrame>
        <p:nvGraphicFramePr>
          <p:cNvPr id="819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541705"/>
              </p:ext>
            </p:extLst>
          </p:nvPr>
        </p:nvGraphicFramePr>
        <p:xfrm>
          <a:off x="4343400" y="1981200"/>
          <a:ext cx="21224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Equation" r:id="rId3" imgW="1345616" imgH="634725" progId="Equation.3">
                  <p:embed/>
                </p:oleObj>
              </mc:Choice>
              <mc:Fallback>
                <p:oleObj name="Equation" r:id="rId3" imgW="1345616" imgH="634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21224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857250" y="3000375"/>
          <a:ext cx="7858126" cy="128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265"/>
                <a:gridCol w="982265"/>
                <a:gridCol w="858291"/>
                <a:gridCol w="915511"/>
                <a:gridCol w="915511"/>
                <a:gridCol w="915511"/>
                <a:gridCol w="991802"/>
                <a:gridCol w="1296970"/>
              </a:tblGrid>
              <a:tr h="67865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f(x)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30000" dirty="0" smtClean="0"/>
                        <a:t>2</a:t>
                      </a:r>
                      <a:endParaRPr lang="id-ID" sz="1800" baseline="30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30000" dirty="0" smtClean="0"/>
                        <a:t>3</a:t>
                      </a:r>
                      <a:endParaRPr lang="id-ID" sz="1800" baseline="30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30000" dirty="0" smtClean="0"/>
                        <a:t>4</a:t>
                      </a:r>
                      <a:endParaRPr lang="id-ID" sz="1800" baseline="30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5x</a:t>
                      </a:r>
                      <a:r>
                        <a:rPr lang="id-ID" sz="1800" baseline="30000" dirty="0" smtClean="0"/>
                        <a:t>2</a:t>
                      </a:r>
                      <a:endParaRPr lang="id-ID" sz="1800" baseline="30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3x</a:t>
                      </a:r>
                      <a:r>
                        <a:rPr lang="id-ID" sz="1800" baseline="30000" dirty="0" smtClean="0"/>
                        <a:t>2</a:t>
                      </a:r>
                      <a:r>
                        <a:rPr lang="id-ID" sz="1800" dirty="0" smtClean="0"/>
                        <a:t>+x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2x</a:t>
                      </a:r>
                      <a:r>
                        <a:rPr lang="id-ID" sz="1800" baseline="30000" dirty="0" smtClean="0"/>
                        <a:t>2</a:t>
                      </a:r>
                      <a:r>
                        <a:rPr lang="id-ID" sz="1800" dirty="0" smtClean="0"/>
                        <a:t>+5x-10</a:t>
                      </a:r>
                      <a:endParaRPr lang="id-ID" sz="1800" baseline="30000" dirty="0"/>
                    </a:p>
                  </a:txBody>
                  <a:tcPr marL="91439" marR="91439"/>
                </a:tc>
              </a:tr>
              <a:tr h="607219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f’(x)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?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?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?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?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?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?</a:t>
                      </a:r>
                      <a:endParaRPr lang="id-ID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?</a:t>
                      </a:r>
                      <a:endParaRPr lang="id-ID" sz="18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807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7391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Dg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turunan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hitunglah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f(x) =  2</a:t>
            </a: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f(x) = 2x</a:t>
            </a:r>
            <a:r>
              <a:rPr lang="en-US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8</a:t>
            </a: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f(x) = 3x</a:t>
            </a:r>
            <a:r>
              <a:rPr lang="en-US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x</a:t>
            </a:r>
            <a:r>
              <a:rPr lang="en-US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½x – 20</a:t>
            </a:r>
          </a:p>
          <a:p>
            <a:pPr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Hitunglah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215050"/>
            <a:ext cx="2971800" cy="188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5057" y="5700950"/>
            <a:ext cx="19812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4710350"/>
            <a:ext cx="231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55057" y="3853685"/>
            <a:ext cx="2471149" cy="85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25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Agar </a:t>
            </a:r>
            <a:r>
              <a:rPr lang="en-GB" dirty="0" err="1" smtClean="0"/>
              <a:t>mahasiswa</a:t>
            </a:r>
            <a:r>
              <a:rPr lang="en-GB" dirty="0" smtClean="0"/>
              <a:t> </a:t>
            </a:r>
            <a:r>
              <a:rPr lang="en-GB" dirty="0" err="1" smtClean="0"/>
              <a:t>memahami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mampu</a:t>
            </a:r>
            <a:r>
              <a:rPr lang="en-GB" dirty="0" smtClean="0"/>
              <a:t> </a:t>
            </a:r>
            <a:r>
              <a:rPr lang="en-GB" dirty="0" err="1" smtClean="0"/>
              <a:t>menyelesaikan</a:t>
            </a:r>
            <a:r>
              <a:rPr lang="en-GB" dirty="0" smtClean="0"/>
              <a:t> </a:t>
            </a:r>
            <a:r>
              <a:rPr lang="en-GB" dirty="0" err="1" smtClean="0"/>
              <a:t>perhitungan-perhitungan</a:t>
            </a:r>
            <a:r>
              <a:rPr lang="en-GB" dirty="0" smtClean="0"/>
              <a:t> limit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trigonometri</a:t>
            </a:r>
            <a:r>
              <a:rPr lang="en-GB" dirty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memahami</a:t>
            </a:r>
            <a:r>
              <a:rPr lang="en-GB" dirty="0" smtClean="0"/>
              <a:t> </a:t>
            </a:r>
            <a:r>
              <a:rPr lang="en-GB" dirty="0" err="1" smtClean="0"/>
              <a:t>turunan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Limit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Limit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trigonometri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limit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rumit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perpaduan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limit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trigonometri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trigonometri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pahami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limit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trigonometri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x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</a:t>
            </a:r>
            <a:r>
              <a:rPr lang="en-US" sz="2000" dirty="0" err="1" smtClean="0"/>
              <a:t>nol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menghapal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limit. </a:t>
            </a:r>
          </a:p>
          <a:p>
            <a:pPr algn="just"/>
            <a:r>
              <a:rPr lang="en-US" sz="2000" dirty="0" err="1" smtClean="0"/>
              <a:t>Sebenarnya</a:t>
            </a:r>
            <a:r>
              <a:rPr lang="en-US" sz="2000" dirty="0" smtClean="0"/>
              <a:t>, </a:t>
            </a:r>
            <a:r>
              <a:rPr lang="en-US" sz="2000" dirty="0" err="1" smtClean="0"/>
              <a:t>pada</a:t>
            </a:r>
            <a:r>
              <a:rPr lang="en-US" sz="2000" dirty="0" smtClean="0"/>
              <a:t> limit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trigonometri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sulit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171950"/>
            <a:ext cx="13049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800600"/>
            <a:ext cx="1314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5353050"/>
            <a:ext cx="13144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6019800"/>
            <a:ext cx="1295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4191000"/>
            <a:ext cx="1343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4876800"/>
            <a:ext cx="1314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5486400"/>
            <a:ext cx="1333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19600" y="6076950"/>
            <a:ext cx="13525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00800" y="4191000"/>
            <a:ext cx="1524000" cy="255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Hitunglah</a:t>
            </a:r>
            <a:r>
              <a:rPr lang="en-US" sz="2400" dirty="0" smtClean="0"/>
              <a:t>	:	  2.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			      </a:t>
            </a:r>
            <a:r>
              <a:rPr lang="en-US" sz="2400" dirty="0" err="1" smtClean="0"/>
              <a:t>jawab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143794" y="3885406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1295400" cy="75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276600"/>
            <a:ext cx="225531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600200"/>
            <a:ext cx="207818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3124200"/>
            <a:ext cx="4267200" cy="290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:	           4.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				    </a:t>
            </a:r>
            <a:r>
              <a:rPr lang="en-US" sz="2400" dirty="0" err="1" smtClean="0"/>
              <a:t>jawab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485105" y="40759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62200"/>
            <a:ext cx="2057400" cy="742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3625715" cy="303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1524000"/>
            <a:ext cx="2286000" cy="102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2590800"/>
            <a:ext cx="518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429000"/>
            <a:ext cx="2057400" cy="334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223430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1600200"/>
            <a:ext cx="3505200" cy="25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4267200"/>
            <a:ext cx="408660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2" name="AutoShape 2" descr="http://latex.artofproblemsolving.com/d/e/3/de328344a61ed865d729d9458e6af88a1ffaddb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1600200"/>
            <a:ext cx="2847975" cy="18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38400" y="3505200"/>
            <a:ext cx="2222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Buktikan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2178424"/>
          <a:ext cx="3505200" cy="41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3" imgW="1511280" imgH="177480" progId="Equation.3">
                  <p:embed/>
                </p:oleObj>
              </mc:Choice>
              <mc:Fallback>
                <p:oleObj name="Equation" r:id="rId3" imgW="15112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78424"/>
                        <a:ext cx="3505200" cy="412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4038600"/>
            <a:ext cx="236416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2667000"/>
          <a:ext cx="1828800" cy="809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6" imgW="888840" imgH="393480" progId="Equation.3">
                  <p:embed/>
                </p:oleObj>
              </mc:Choice>
              <mc:Fallback>
                <p:oleObj name="Equation" r:id="rId6" imgW="8888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1828800" cy="809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1524000"/>
            <a:ext cx="246717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03366" y="3657600"/>
          <a:ext cx="277803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9" imgW="1473120" imgH="444240" progId="Equation.3">
                  <p:embed/>
                </p:oleObj>
              </mc:Choice>
              <mc:Fallback>
                <p:oleObj name="Equation" r:id="rId9" imgW="147312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366" y="3657600"/>
                        <a:ext cx="2778034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62400" y="3686175"/>
            <a:ext cx="22479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5550" y="1524000"/>
            <a:ext cx="4469822" cy="210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733" y="3449472"/>
            <a:ext cx="4933084" cy="95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733" y="4306150"/>
            <a:ext cx="8149456" cy="255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608</TotalTime>
  <Words>257</Words>
  <Application>Microsoft Office PowerPoint</Application>
  <PresentationFormat>On-screen Show (4:3)</PresentationFormat>
  <Paragraphs>113</Paragraphs>
  <Slides>22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Median</vt:lpstr>
      <vt:lpstr>Equation</vt:lpstr>
      <vt:lpstr>Microsoft Equation 3.0</vt:lpstr>
      <vt:lpstr>Limit fungsi Trigonometri  &amp;  Limit fungsi turunan</vt:lpstr>
      <vt:lpstr>Agenda</vt:lpstr>
      <vt:lpstr>Tujuan</vt:lpstr>
      <vt:lpstr>Pengertian Limit Fungsi Trigonometri</vt:lpstr>
      <vt:lpstr>Contoh</vt:lpstr>
      <vt:lpstr>Contoh</vt:lpstr>
      <vt:lpstr>Rumus Identitas Trigonometri</vt:lpstr>
      <vt:lpstr>Contoh Penyederhanaan Trigonometri</vt:lpstr>
      <vt:lpstr>Limit fungsi trigonometri</vt:lpstr>
      <vt:lpstr>Contoh</vt:lpstr>
      <vt:lpstr>Contoh</vt:lpstr>
      <vt:lpstr>Contoh</vt:lpstr>
      <vt:lpstr>Contoh</vt:lpstr>
      <vt:lpstr>Contoh</vt:lpstr>
      <vt:lpstr>Contoh</vt:lpstr>
      <vt:lpstr>Contoh</vt:lpstr>
      <vt:lpstr>B. Turunan Fungsi</vt:lpstr>
      <vt:lpstr> Turunan Fungsi</vt:lpstr>
      <vt:lpstr>Contoh</vt:lpstr>
      <vt:lpstr>Contoh</vt:lpstr>
      <vt:lpstr>PowerPoint Presentation</vt:lpstr>
      <vt:lpstr>Latihan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 fungsi</dc:title>
  <dc:creator>ismail - [2010]</dc:creator>
  <cp:lastModifiedBy>ismail - [2010]</cp:lastModifiedBy>
  <cp:revision>71</cp:revision>
  <dcterms:created xsi:type="dcterms:W3CDTF">2015-06-30T03:43:42Z</dcterms:created>
  <dcterms:modified xsi:type="dcterms:W3CDTF">2016-04-10T15:49:44Z</dcterms:modified>
</cp:coreProperties>
</file>