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8" r:id="rId7"/>
    <p:sldId id="261" r:id="rId8"/>
    <p:sldId id="265" r:id="rId9"/>
    <p:sldId id="266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0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374900"/>
            <a:ext cx="7772400" cy="1527050"/>
          </a:xfrm>
        </p:spPr>
        <p:txBody>
          <a:bodyPr>
            <a:normAutofit/>
          </a:bodyPr>
          <a:lstStyle/>
          <a:p>
            <a:r>
              <a:rPr lang="id-ID" sz="4400" dirty="0" smtClean="0"/>
              <a:t>Matriks Invers </a:t>
            </a:r>
            <a:br>
              <a:rPr lang="id-ID" sz="4400" dirty="0" smtClean="0"/>
            </a:br>
            <a:r>
              <a:rPr lang="id-ID" sz="4400" dirty="0" smtClean="0"/>
              <a:t>(Kebalikan)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9645" y="5566870"/>
            <a:ext cx="6400800" cy="1221640"/>
          </a:xfrm>
        </p:spPr>
        <p:txBody>
          <a:bodyPr>
            <a:normAutofit/>
          </a:bodyPr>
          <a:lstStyle/>
          <a:p>
            <a:r>
              <a:rPr lang="id-ID" dirty="0" smtClean="0"/>
              <a:t>Riri Irawati, M.kom</a:t>
            </a:r>
          </a:p>
          <a:p>
            <a:r>
              <a:rPr lang="id-ID" dirty="0" smtClean="0"/>
              <a:t>3 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u="sng" dirty="0" smtClean="0"/>
              <a:t>Variasi soal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1596540"/>
            <a:ext cx="8246070" cy="526146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Unsur yang terletak pada baris pertama dan kolom kedua dari invers matriks			adalah... 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Apabila invers dari matriks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tx1"/>
                </a:solidFill>
              </a:rPr>
              <a:t>	maka x bernilai... 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id-ID" dirty="0" smtClean="0">
                <a:solidFill>
                  <a:schemeClr val="tx1"/>
                </a:solidFill>
              </a:rPr>
              <a:t>Jika			dan  			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tx1"/>
                </a:solidFill>
              </a:rPr>
              <a:t>	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id-ID" dirty="0" smtClean="0">
                <a:solidFill>
                  <a:schemeClr val="tx1"/>
                </a:solidFill>
              </a:rPr>
              <a:t>	Tentukan matriks Invers dari A</a:t>
            </a:r>
            <a:r>
              <a:rPr lang="id-ID" baseline="30000" dirty="0" smtClean="0">
                <a:solidFill>
                  <a:schemeClr val="tx1"/>
                </a:solidFill>
              </a:rPr>
              <a:t>2</a:t>
            </a:r>
            <a:r>
              <a:rPr lang="id-ID" dirty="0" smtClean="0">
                <a:solidFill>
                  <a:schemeClr val="tx1"/>
                </a:solidFill>
              </a:rPr>
              <a:t>-2B!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3698202" y="2054655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736560" imgH="457200" progId="Equation.3">
                  <p:embed/>
                </p:oleObj>
              </mc:Choice>
              <mc:Fallback>
                <p:oleObj name="Equation" r:id="rId3" imgW="7365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202" y="2054655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572000" y="3123590"/>
          <a:ext cx="36734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2031840" imgH="457200" progId="Equation.3">
                  <p:embed/>
                </p:oleObj>
              </mc:Choice>
              <mc:Fallback>
                <p:oleObj name="Equation" r:id="rId5" imgW="20318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23590"/>
                        <a:ext cx="3673475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823310" y="4956050"/>
          <a:ext cx="1331913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7" imgW="736560" imgH="457200" progId="Equation.3">
                  <p:embed/>
                </p:oleObj>
              </mc:Choice>
              <mc:Fallback>
                <p:oleObj name="Equation" r:id="rId7" imgW="7365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3310" y="4956050"/>
                        <a:ext cx="1331913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113885" y="4956050"/>
          <a:ext cx="14922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9" imgW="825480" imgH="457200" progId="Equation.3">
                  <p:embed/>
                </p:oleObj>
              </mc:Choice>
              <mc:Fallback>
                <p:oleObj name="Equation" r:id="rId9" imgW="8254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885" y="4956050"/>
                        <a:ext cx="1492250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-9150" y="2970885"/>
            <a:ext cx="9153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-9150" y="4650640"/>
            <a:ext cx="9153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u="sng" dirty="0" smtClean="0"/>
              <a:t>Variasi Soal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-9150" y="1749245"/>
            <a:ext cx="9153150" cy="1527050"/>
          </a:xfrm>
        </p:spPr>
        <p:txBody>
          <a:bodyPr/>
          <a:lstStyle/>
          <a:p>
            <a:pPr marL="457200" indent="-457200">
              <a:buNone/>
            </a:pPr>
            <a:r>
              <a:rPr lang="id-ID" dirty="0" smtClean="0">
                <a:solidFill>
                  <a:schemeClr val="tx1"/>
                </a:solidFill>
              </a:rPr>
              <a:t>4.	Jika					Tentukan determinan dari (AB)</a:t>
            </a:r>
            <a:r>
              <a:rPr lang="id-ID" baseline="30000" dirty="0" smtClean="0">
                <a:solidFill>
                  <a:schemeClr val="tx1"/>
                </a:solidFill>
              </a:rPr>
              <a:t>-1</a:t>
            </a:r>
            <a:r>
              <a:rPr lang="id-ID" dirty="0" smtClean="0">
                <a:solidFill>
                  <a:schemeClr val="tx1"/>
                </a:solidFill>
              </a:rPr>
              <a:t>!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3123590"/>
            <a:ext cx="9144000" cy="16797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5.	Jika determinan matriks			  bernilai 42, tentukan x dan  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kofaktor dari unsur yang terletak pada baris pertama dan kolom kedua! 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1212490" y="1596540"/>
          <a:ext cx="29400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625400" imgH="457200" progId="Equation.3">
                  <p:embed/>
                </p:oleObj>
              </mc:Choice>
              <mc:Fallback>
                <p:oleObj name="Equation" r:id="rId3" imgW="16254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490" y="1596540"/>
                        <a:ext cx="2940050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503065" y="2614245"/>
          <a:ext cx="2135188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180800" imgH="711000" progId="Equation.3">
                  <p:embed/>
                </p:oleObj>
              </mc:Choice>
              <mc:Fallback>
                <p:oleObj name="Equation" r:id="rId5" imgW="118080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065" y="2614245"/>
                        <a:ext cx="2135188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3"/>
          <p:cNvSpPr txBox="1">
            <a:spLocks/>
          </p:cNvSpPr>
          <p:nvPr/>
        </p:nvSpPr>
        <p:spPr>
          <a:xfrm>
            <a:off x="-9150" y="5108755"/>
            <a:ext cx="9153150" cy="2360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	Diketahui		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2400" noProof="0" dirty="0" smtClean="0"/>
              <a:t>    </a:t>
            </a:r>
            <a:r>
              <a:rPr lang="id-ID" sz="2400" dirty="0" smtClean="0"/>
              <a:t>Brp j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umlah determinan A dan B? Dan brp jumlah kofaktor A dan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B?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972833" y="4650640"/>
          <a:ext cx="3668102" cy="1316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2197080" imgH="711000" progId="Equation.3">
                  <p:embed/>
                </p:oleObj>
              </mc:Choice>
              <mc:Fallback>
                <p:oleObj name="Equation" r:id="rId7" imgW="219708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833" y="4650640"/>
                        <a:ext cx="3668102" cy="13160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>
            <a:stCxn id="4" idx="1"/>
            <a:endCxn id="4" idx="3"/>
          </p:cNvCxnSpPr>
          <p:nvPr/>
        </p:nvCxnSpPr>
        <p:spPr>
          <a:xfrm>
            <a:off x="-9150" y="2512770"/>
            <a:ext cx="9153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9150" y="4497935"/>
            <a:ext cx="9153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u="sng" dirty="0" smtClean="0"/>
              <a:t>Latihan PR</a:t>
            </a:r>
            <a:endParaRPr lang="id-ID" sz="40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1901950"/>
            <a:ext cx="8246070" cy="334046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Dari kelima sifat matriks invers, jika diketahui :</a:t>
            </a: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id-ID" dirty="0" smtClean="0">
                <a:solidFill>
                  <a:schemeClr val="tx1"/>
                </a:solidFill>
              </a:rPr>
              <a:t>Buktikan sifat-sifat tersebut </a:t>
            </a:r>
            <a:r>
              <a:rPr lang="id-ID" b="1" dirty="0" smtClean="0">
                <a:solidFill>
                  <a:schemeClr val="tx1"/>
                </a:solidFill>
              </a:rPr>
              <a:t>TERBUKTI</a:t>
            </a:r>
            <a:r>
              <a:rPr lang="id-ID" dirty="0" smtClean="0">
                <a:solidFill>
                  <a:schemeClr val="tx1"/>
                </a:solidFill>
              </a:rPr>
              <a:t> benar !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1216025" y="2767013"/>
          <a:ext cx="147002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812520" imgH="457200" progId="Equation.3">
                  <p:embed/>
                </p:oleObj>
              </mc:Choice>
              <mc:Fallback>
                <p:oleObj name="Equation" r:id="rId3" imgW="8125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2767013"/>
                        <a:ext cx="1470025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789363" y="2767013"/>
          <a:ext cx="1516062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838080" imgH="457200" progId="Equation.3">
                  <p:embed/>
                </p:oleObj>
              </mc:Choice>
              <mc:Fallback>
                <p:oleObj name="Equation" r:id="rId5" imgW="8380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2767013"/>
                        <a:ext cx="1516062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b="1" u="sng" dirty="0" smtClean="0"/>
              <a:t>AGENDA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60064"/>
            <a:ext cx="8229600" cy="3970329"/>
          </a:xfrm>
        </p:spPr>
        <p:txBody>
          <a:bodyPr/>
          <a:lstStyle/>
          <a:p>
            <a:pPr lvl="0"/>
            <a:r>
              <a:rPr lang="en-GB" dirty="0" err="1" smtClean="0">
                <a:solidFill>
                  <a:schemeClr val="tx1"/>
                </a:solidFill>
              </a:rPr>
              <a:t>Definisi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invers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 lvl="0"/>
            <a:r>
              <a:rPr lang="en-GB" dirty="0" err="1" smtClean="0">
                <a:solidFill>
                  <a:schemeClr val="tx1"/>
                </a:solidFill>
              </a:rPr>
              <a:t>Mencari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invers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dari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suatu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endParaRPr lang="id-ID" dirty="0" smtClean="0">
              <a:solidFill>
                <a:schemeClr val="tx1"/>
              </a:solidFill>
            </a:endParaRPr>
          </a:p>
          <a:p>
            <a:pPr lvl="0"/>
            <a:r>
              <a:rPr lang="id-ID" dirty="0" smtClean="0">
                <a:solidFill>
                  <a:schemeClr val="tx1"/>
                </a:solidFill>
              </a:rPr>
              <a:t>Sifat-sifat matriks Invers</a:t>
            </a:r>
          </a:p>
          <a:p>
            <a:pPr lvl="0"/>
            <a:r>
              <a:rPr lang="id-ID" dirty="0" smtClean="0">
                <a:solidFill>
                  <a:schemeClr val="tx1"/>
                </a:solidFill>
              </a:rPr>
              <a:t>Contoh &amp; soal latihan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4000" b="1" u="sng" dirty="0" smtClean="0"/>
              <a:t>Tujuan</a:t>
            </a:r>
            <a:endParaRPr lang="en-US" sz="40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Secara Umum</a:t>
            </a:r>
          </a:p>
          <a:p>
            <a:pPr lvl="1"/>
            <a:r>
              <a:rPr lang="en-GB" dirty="0" err="1" smtClean="0">
                <a:solidFill>
                  <a:schemeClr val="tx1"/>
                </a:solidFill>
              </a:rPr>
              <a:t>Mahasiswa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mengetahui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definisi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dari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invers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Secara Khusus</a:t>
            </a:r>
          </a:p>
          <a:p>
            <a:pPr lvl="1"/>
            <a:r>
              <a:rPr lang="en-GB" dirty="0" err="1" smtClean="0">
                <a:solidFill>
                  <a:schemeClr val="tx1"/>
                </a:solidFill>
              </a:rPr>
              <a:t>Mahasiswa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dapat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menentukan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invers</a:t>
            </a:r>
            <a:r>
              <a:rPr lang="en-GB" dirty="0" smtClean="0">
                <a:solidFill>
                  <a:schemeClr val="tx1"/>
                </a:solidFill>
              </a:rPr>
              <a:t> &amp; </a:t>
            </a:r>
            <a:r>
              <a:rPr lang="en-GB" dirty="0" err="1" smtClean="0">
                <a:solidFill>
                  <a:schemeClr val="tx1"/>
                </a:solidFill>
              </a:rPr>
              <a:t>sifat-sifat</a:t>
            </a:r>
            <a:r>
              <a:rPr lang="en-GB" dirty="0" smtClean="0">
                <a:solidFill>
                  <a:schemeClr val="tx1"/>
                </a:solidFill>
              </a:rPr>
              <a:t> 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invers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0" y="3581705"/>
            <a:ext cx="2595985" cy="1068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b="1" u="sng" dirty="0" smtClean="0"/>
              <a:t>Definisi Matriks Invers</a:t>
            </a:r>
            <a:endParaRPr lang="en-US" sz="4000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669" y="1901950"/>
            <a:ext cx="8093365" cy="495605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Jika matriks A dan B adalah matriks bujur sangkar berordo n dan berlaku </a:t>
            </a:r>
            <a:r>
              <a:rPr lang="id-ID" b="1" dirty="0" smtClean="0">
                <a:solidFill>
                  <a:schemeClr val="tx1"/>
                </a:solidFill>
              </a:rPr>
              <a:t>A.B = B.A = I</a:t>
            </a:r>
            <a:r>
              <a:rPr lang="id-ID" dirty="0" smtClean="0">
                <a:solidFill>
                  <a:schemeClr val="tx1"/>
                </a:solidFill>
              </a:rPr>
              <a:t> maka dapat dikatakan A disebut invers B ditulis </a:t>
            </a:r>
            <a:r>
              <a:rPr lang="id-ID" b="1" dirty="0" smtClean="0">
                <a:solidFill>
                  <a:schemeClr val="tx1"/>
                </a:solidFill>
              </a:rPr>
              <a:t>B</a:t>
            </a:r>
            <a:r>
              <a:rPr lang="id-ID" b="1" baseline="30000" dirty="0" smtClean="0">
                <a:solidFill>
                  <a:schemeClr val="tx1"/>
                </a:solidFill>
              </a:rPr>
              <a:t>-1</a:t>
            </a:r>
            <a:r>
              <a:rPr lang="id-ID" dirty="0" smtClean="0">
                <a:solidFill>
                  <a:schemeClr val="tx1"/>
                </a:solidFill>
              </a:rPr>
              <a:t> dan sebaliknya adalah invers A ditulis </a:t>
            </a:r>
            <a:r>
              <a:rPr lang="id-ID" b="1" dirty="0" smtClean="0">
                <a:solidFill>
                  <a:schemeClr val="tx1"/>
                </a:solidFill>
              </a:rPr>
              <a:t>A</a:t>
            </a:r>
            <a:r>
              <a:rPr lang="id-ID" b="1" baseline="30000" dirty="0" smtClean="0">
                <a:solidFill>
                  <a:schemeClr val="tx1"/>
                </a:solidFill>
              </a:rPr>
              <a:t>-1</a:t>
            </a:r>
            <a:r>
              <a:rPr lang="id-ID" dirty="0" smtClean="0">
                <a:solidFill>
                  <a:schemeClr val="tx1"/>
                </a:solidFill>
              </a:rPr>
              <a:t> sehingga berlaku A.A</a:t>
            </a:r>
            <a:r>
              <a:rPr lang="id-ID" baseline="30000" dirty="0" smtClean="0">
                <a:solidFill>
                  <a:schemeClr val="tx1"/>
                </a:solidFill>
              </a:rPr>
              <a:t>-1</a:t>
            </a:r>
            <a:r>
              <a:rPr lang="id-ID" dirty="0" smtClean="0">
                <a:solidFill>
                  <a:schemeClr val="tx1"/>
                </a:solidFill>
              </a:rPr>
              <a:t> = A</a:t>
            </a:r>
            <a:r>
              <a:rPr lang="id-ID" baseline="30000" dirty="0" smtClean="0">
                <a:solidFill>
                  <a:schemeClr val="tx1"/>
                </a:solidFill>
              </a:rPr>
              <a:t>-1</a:t>
            </a:r>
            <a:r>
              <a:rPr lang="id-ID" dirty="0" smtClean="0">
                <a:solidFill>
                  <a:schemeClr val="tx1"/>
                </a:solidFill>
              </a:rPr>
              <a:t>.A = I, dimana matriks I adalah matriks identitas. 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Invers matriks A dirumuskan			   dg |A|≠0 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Jika 		          maka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4724705" y="3734410"/>
          <a:ext cx="2319338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282680" imgH="660240" progId="Equation.3">
                  <p:embed/>
                </p:oleObj>
              </mc:Choice>
              <mc:Fallback>
                <p:oleObj name="Equation" r:id="rId3" imgW="128268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705" y="3734410"/>
                        <a:ext cx="2319338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670605" y="5443898"/>
          <a:ext cx="1355725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749160" imgH="685800" progId="Equation.3">
                  <p:embed/>
                </p:oleObj>
              </mc:Choice>
              <mc:Fallback>
                <p:oleObj name="Equation" r:id="rId5" imgW="74916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605" y="5443898"/>
                        <a:ext cx="1355725" cy="1344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023820" y="5443898"/>
          <a:ext cx="2686050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1485720" imgH="685800" progId="Equation.3">
                  <p:embed/>
                </p:oleObj>
              </mc:Choice>
              <mc:Fallback>
                <p:oleObj name="Equation" r:id="rId7" imgW="148572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820" y="5443898"/>
                        <a:ext cx="2686050" cy="1344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800" b="1" u="sng" dirty="0" smtClean="0"/>
              <a:t>Contoh</a:t>
            </a:r>
            <a:endParaRPr lang="id-ID" sz="48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Diketahui :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3429000"/>
            <a:ext cx="4040188" cy="1813418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Tentukan A</a:t>
            </a:r>
            <a:r>
              <a:rPr lang="id-ID" baseline="30000" dirty="0" smtClean="0">
                <a:solidFill>
                  <a:schemeClr val="tx1"/>
                </a:solidFill>
              </a:rPr>
              <a:t>-1</a:t>
            </a:r>
            <a:r>
              <a:rPr lang="id-ID" dirty="0" smtClean="0">
                <a:solidFill>
                  <a:schemeClr val="tx1"/>
                </a:solidFill>
              </a:rPr>
              <a:t>!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225" y="3887115"/>
            <a:ext cx="4041775" cy="639762"/>
          </a:xfrm>
        </p:spPr>
        <p:txBody>
          <a:bodyPr/>
          <a:lstStyle/>
          <a:p>
            <a:r>
              <a:rPr lang="id-ID" dirty="0" smtClean="0"/>
              <a:t>Jawab: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75" y="2360065"/>
            <a:ext cx="4041775" cy="763525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Ingat : </a:t>
            </a:r>
            <a:endParaRPr lang="id-ID" dirty="0">
              <a:solidFill>
                <a:srgbClr val="FF0000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928688" y="2360613"/>
          <a:ext cx="1309687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723600" imgH="685800" progId="Equation.3">
                  <p:embed/>
                </p:oleObj>
              </mc:Choice>
              <mc:Fallback>
                <p:oleObj name="Equation" r:id="rId3" imgW="72360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360613"/>
                        <a:ext cx="1309687" cy="1344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877410" y="2207360"/>
          <a:ext cx="2319338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1282680" imgH="660240" progId="Equation.3">
                  <p:embed/>
                </p:oleObj>
              </mc:Choice>
              <mc:Fallback>
                <p:oleObj name="Equation" r:id="rId5" imgW="128268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410" y="2207360"/>
                        <a:ext cx="2319338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48965" y="4650640"/>
          <a:ext cx="312578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7" imgW="1726920" imgH="177480" progId="Equation.3">
                  <p:embed/>
                </p:oleObj>
              </mc:Choice>
              <mc:Fallback>
                <p:oleObj name="Equation" r:id="rId7" imgW="17269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65" y="4650640"/>
                        <a:ext cx="312578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48965" y="5414165"/>
          <a:ext cx="344646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9" imgW="1904760" imgH="457200" progId="Equation.3">
                  <p:embed/>
                </p:oleObj>
              </mc:Choice>
              <mc:Fallback>
                <p:oleObj name="Equation" r:id="rId9" imgW="19047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65" y="5414165"/>
                        <a:ext cx="3446463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4266590" y="4497935"/>
            <a:ext cx="0" cy="2137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724705" y="4803345"/>
          <a:ext cx="363061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1" imgW="2006280" imgH="457200" progId="Equation.3">
                  <p:embed/>
                </p:oleObj>
              </mc:Choice>
              <mc:Fallback>
                <p:oleObj name="Equation" r:id="rId11" imgW="200628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705" y="4803345"/>
                        <a:ext cx="3630613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u="sng" dirty="0" smtClean="0"/>
              <a:t>Contoh Latihan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7940660" cy="366492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Diketahui matriks : </a:t>
            </a: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id-ID" dirty="0" smtClean="0">
                <a:solidFill>
                  <a:schemeClr val="tx1"/>
                </a:solidFill>
              </a:rPr>
              <a:t>Tentukan masing-masing </a:t>
            </a:r>
            <a:r>
              <a:rPr lang="id-ID" b="1" dirty="0" smtClean="0">
                <a:solidFill>
                  <a:schemeClr val="tx1"/>
                </a:solidFill>
              </a:rPr>
              <a:t>invers</a:t>
            </a:r>
            <a:r>
              <a:rPr lang="id-ID" dirty="0" smtClean="0">
                <a:solidFill>
                  <a:schemeClr val="tx1"/>
                </a:solidFill>
              </a:rPr>
              <a:t> dari matriks P, Q, R !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77369"/>
              </p:ext>
            </p:extLst>
          </p:nvPr>
        </p:nvGraphicFramePr>
        <p:xfrm>
          <a:off x="1243013" y="3071813"/>
          <a:ext cx="1493837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825480" imgH="457200" progId="Equation.3">
                  <p:embed/>
                </p:oleObj>
              </mc:Choice>
              <mc:Fallback>
                <p:oleObj name="Equation" r:id="rId3" imgW="825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071813"/>
                        <a:ext cx="1493837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92362"/>
              </p:ext>
            </p:extLst>
          </p:nvPr>
        </p:nvGraphicFramePr>
        <p:xfrm>
          <a:off x="3246438" y="2817813"/>
          <a:ext cx="2068512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1143000" imgH="711000" progId="Equation.3">
                  <p:embed/>
                </p:oleObj>
              </mc:Choice>
              <mc:Fallback>
                <p:oleObj name="Equation" r:id="rId5" imgW="114300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2817813"/>
                        <a:ext cx="2068512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233391"/>
              </p:ext>
            </p:extLst>
          </p:nvPr>
        </p:nvGraphicFramePr>
        <p:xfrm>
          <a:off x="5800725" y="2614613"/>
          <a:ext cx="2457450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7" imgW="1358640" imgH="914400" progId="Equation.3">
                  <p:embed/>
                </p:oleObj>
              </mc:Choice>
              <mc:Fallback>
                <p:oleObj name="Equation" r:id="rId7" imgW="135864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2614613"/>
                        <a:ext cx="2457450" cy="183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197655" y="5341992"/>
            <a:ext cx="2595985" cy="1068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350360" y="5494697"/>
          <a:ext cx="2319338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9" imgW="1282680" imgH="660240" progId="Equation.3">
                  <p:embed/>
                </p:oleObj>
              </mc:Choice>
              <mc:Fallback>
                <p:oleObj name="Equation" r:id="rId9" imgW="128268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0" y="5494697"/>
                        <a:ext cx="2319338" cy="1293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b="1" u="sng" dirty="0" smtClean="0"/>
              <a:t>Sifat-sifat Matriks Invers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749245"/>
            <a:ext cx="9144000" cy="458115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id-ID" sz="2600" dirty="0" smtClean="0">
                <a:solidFill>
                  <a:schemeClr val="tx1"/>
                </a:solidFill>
              </a:rPr>
              <a:t>Jika matriks A dikalikan dengan inversnya atau sebaliknya sama dgn matriks Indentitas (I).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				A.A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 = A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.A = I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2.  </a:t>
            </a:r>
            <a:r>
              <a:rPr lang="en-US" sz="2600" dirty="0" err="1" smtClean="0">
                <a:solidFill>
                  <a:schemeClr val="tx1"/>
                </a:solidFill>
              </a:rPr>
              <a:t>Jika</a:t>
            </a:r>
            <a:r>
              <a:rPr lang="en-US" sz="2600" dirty="0" smtClean="0">
                <a:solidFill>
                  <a:schemeClr val="tx1"/>
                </a:solidFill>
              </a:rPr>
              <a:t> A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B </a:t>
            </a:r>
            <a:r>
              <a:rPr lang="en-US" sz="2600" dirty="0" err="1" smtClean="0">
                <a:solidFill>
                  <a:schemeClr val="tx1"/>
                </a:solidFill>
              </a:rPr>
              <a:t>masing-masing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adalah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matriks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persegi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berdimensi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</a:rPr>
              <a:t>n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berturut-turut</a:t>
            </a:r>
            <a:r>
              <a:rPr lang="en-US" sz="2600" dirty="0" smtClean="0">
                <a:solidFill>
                  <a:schemeClr val="tx1"/>
                </a:solidFill>
              </a:rPr>
              <a:t> A</a:t>
            </a:r>
            <a:r>
              <a:rPr lang="en-US" sz="2600" baseline="30000" dirty="0" smtClean="0">
                <a:solidFill>
                  <a:schemeClr val="tx1"/>
                </a:solidFill>
              </a:rPr>
              <a:t>-1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B</a:t>
            </a:r>
            <a:r>
              <a:rPr lang="en-US" sz="2600" baseline="30000" dirty="0" smtClean="0">
                <a:solidFill>
                  <a:schemeClr val="tx1"/>
                </a:solidFill>
              </a:rPr>
              <a:t>-1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adalah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invers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dari</a:t>
            </a:r>
            <a:r>
              <a:rPr lang="en-US" sz="2600" dirty="0" smtClean="0">
                <a:solidFill>
                  <a:schemeClr val="tx1"/>
                </a:solidFill>
              </a:rPr>
              <a:t> A </a:t>
            </a:r>
            <a:r>
              <a:rPr lang="en-US" sz="2600" dirty="0" err="1" smtClean="0">
                <a:solidFill>
                  <a:schemeClr val="tx1"/>
                </a:solidFill>
              </a:rPr>
              <a:t>dan</a:t>
            </a:r>
            <a:r>
              <a:rPr lang="en-US" sz="2600" dirty="0" smtClean="0">
                <a:solidFill>
                  <a:schemeClr val="tx1"/>
                </a:solidFill>
              </a:rPr>
              <a:t> B, </a:t>
            </a:r>
            <a:r>
              <a:rPr lang="en-US" sz="2600" dirty="0" err="1" smtClean="0">
                <a:solidFill>
                  <a:schemeClr val="tx1"/>
                </a:solidFill>
              </a:rPr>
              <a:t>maka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berlaku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hubungan</a:t>
            </a:r>
            <a:r>
              <a:rPr lang="en-US" sz="2600" dirty="0" smtClean="0">
                <a:solidFill>
                  <a:schemeClr val="tx1"/>
                </a:solidFill>
              </a:rPr>
              <a:t> :</a:t>
            </a:r>
            <a:r>
              <a:rPr lang="id-ID" sz="2600" dirty="0" smtClean="0">
                <a:solidFill>
                  <a:schemeClr val="tx1"/>
                </a:solidFill>
              </a:rPr>
              <a:t> 	(AB)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 = B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.A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id-ID" sz="2600" dirty="0" smtClean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64" y="5872280"/>
            <a:ext cx="8695035" cy="639762"/>
          </a:xfrm>
        </p:spPr>
        <p:txBody>
          <a:bodyPr>
            <a:normAutofit/>
          </a:bodyPr>
          <a:lstStyle/>
          <a:p>
            <a:r>
              <a:rPr lang="id-ID" dirty="0" smtClean="0"/>
              <a:t>Buktikan sifat-sifat diatas terbukti benar dg matriks 3x3 !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2434130" y="2970885"/>
            <a:ext cx="2595985" cy="76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4419295" y="4956050"/>
            <a:ext cx="2443280" cy="76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b="1" u="sng" dirty="0" smtClean="0"/>
              <a:t>Sifat-sifat Matriks Invers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60" y="2054655"/>
            <a:ext cx="8847740" cy="427573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3.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Invers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dari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matriks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i="1" dirty="0" err="1" smtClean="0">
                <a:solidFill>
                  <a:schemeClr val="tx1"/>
                </a:solidFill>
              </a:rPr>
              <a:t>invers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adalah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matriks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itu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sendiri</a:t>
            </a:r>
            <a:r>
              <a:rPr lang="en-US" sz="2600" dirty="0" smtClean="0">
                <a:solidFill>
                  <a:schemeClr val="tx1"/>
                </a:solidFill>
              </a:rPr>
              <a:t>. </a:t>
            </a:r>
            <a:endParaRPr lang="id-ID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		    			</a:t>
            </a:r>
          </a:p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					(A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)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 = A</a:t>
            </a:r>
          </a:p>
          <a:p>
            <a:pPr marL="457200" indent="-457200">
              <a:buNone/>
            </a:pPr>
            <a:endParaRPr lang="id-ID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4. </a:t>
            </a:r>
            <a:r>
              <a:rPr lang="en-US" sz="2600" dirty="0" err="1" smtClean="0">
                <a:solidFill>
                  <a:schemeClr val="tx1"/>
                </a:solidFill>
              </a:rPr>
              <a:t>Matriks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invers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bersifat</a:t>
            </a:r>
            <a:r>
              <a:rPr lang="en-US" sz="2600" dirty="0" smtClean="0">
                <a:solidFill>
                  <a:schemeClr val="tx1"/>
                </a:solidFill>
              </a:rPr>
              <a:t> nonsingular (</a:t>
            </a:r>
            <a:r>
              <a:rPr lang="en-US" sz="2600" dirty="0" err="1" smtClean="0">
                <a:solidFill>
                  <a:schemeClr val="tx1"/>
                </a:solidFill>
              </a:rPr>
              <a:t>determinannya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tidak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nol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id-ID" sz="26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None/>
            </a:pPr>
            <a:endParaRPr lang="id-ID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id-ID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 </a:t>
            </a:r>
            <a:endParaRPr lang="id-ID" sz="2600" dirty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3655770" y="4747579"/>
          <a:ext cx="2137870" cy="1430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028520" imgH="634680" progId="Equation.3">
                  <p:embed/>
                </p:oleObj>
              </mc:Choice>
              <mc:Fallback>
                <p:oleObj name="Equation" r:id="rId3" imgW="1028520" imgH="634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770" y="4747579"/>
                        <a:ext cx="2137870" cy="1430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655770" y="2818179"/>
            <a:ext cx="1985165" cy="76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350360" y="4650640"/>
            <a:ext cx="2595985" cy="1221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65" y="5996043"/>
            <a:ext cx="8695035" cy="639762"/>
          </a:xfrm>
        </p:spPr>
        <p:txBody>
          <a:bodyPr>
            <a:normAutofit/>
          </a:bodyPr>
          <a:lstStyle/>
          <a:p>
            <a:r>
              <a:rPr lang="id-ID" dirty="0" smtClean="0"/>
              <a:t>Buktikan sifat-sifat diatas terbukti benar dg matriks 3x3 !</a:t>
            </a:r>
            <a:endParaRPr lang="id-ID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b="1" u="sng" dirty="0" smtClean="0"/>
              <a:t>Sifat-sifat Matriks Invers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5" y="2054656"/>
            <a:ext cx="8847740" cy="427573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5. Jika matriks persegi A berdimensi n adalah non singular, maka  berlaku :</a:t>
            </a:r>
          </a:p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				(A</a:t>
            </a:r>
            <a:r>
              <a:rPr lang="id-ID" sz="2600" baseline="30000" dirty="0" smtClean="0">
                <a:solidFill>
                  <a:schemeClr val="tx1"/>
                </a:solidFill>
              </a:rPr>
              <a:t>T</a:t>
            </a:r>
            <a:r>
              <a:rPr lang="id-ID" sz="2600" dirty="0" smtClean="0">
                <a:solidFill>
                  <a:schemeClr val="tx1"/>
                </a:solidFill>
              </a:rPr>
              <a:t>)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 = (A</a:t>
            </a:r>
            <a:r>
              <a:rPr lang="id-ID" sz="2600" baseline="30000" dirty="0" smtClean="0">
                <a:solidFill>
                  <a:schemeClr val="tx1"/>
                </a:solidFill>
              </a:rPr>
              <a:t>-1</a:t>
            </a:r>
            <a:r>
              <a:rPr lang="id-ID" sz="2600" dirty="0" smtClean="0">
                <a:solidFill>
                  <a:schemeClr val="tx1"/>
                </a:solidFill>
              </a:rPr>
              <a:t>)</a:t>
            </a:r>
            <a:r>
              <a:rPr lang="id-ID" sz="2600" baseline="30000" dirty="0" smtClean="0">
                <a:solidFill>
                  <a:schemeClr val="tx1"/>
                </a:solidFill>
              </a:rPr>
              <a:t>T</a:t>
            </a:r>
          </a:p>
          <a:p>
            <a:pPr marL="457200" indent="-457200">
              <a:buNone/>
            </a:pPr>
            <a:endParaRPr lang="id-ID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id-ID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>
              <a:buNone/>
            </a:pPr>
            <a:r>
              <a:rPr lang="id-ID" sz="2600" dirty="0" smtClean="0">
                <a:solidFill>
                  <a:schemeClr val="tx1"/>
                </a:solidFill>
              </a:rPr>
              <a:t> </a:t>
            </a:r>
            <a:endParaRPr lang="id-ID" sz="2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9540" y="2665475"/>
            <a:ext cx="2290575" cy="916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64" y="5872280"/>
            <a:ext cx="8695035" cy="639762"/>
          </a:xfrm>
        </p:spPr>
        <p:txBody>
          <a:bodyPr>
            <a:normAutofit/>
          </a:bodyPr>
          <a:lstStyle/>
          <a:p>
            <a:r>
              <a:rPr lang="id-ID" dirty="0" smtClean="0"/>
              <a:t>Buktikan sifat-sifat diatas terbukti benar dg matriks 3x3 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245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Matriks Invers  (Kebalikan)</vt:lpstr>
      <vt:lpstr>AGENDA</vt:lpstr>
      <vt:lpstr>Tujuan</vt:lpstr>
      <vt:lpstr>Definisi Matriks Invers</vt:lpstr>
      <vt:lpstr>Contoh</vt:lpstr>
      <vt:lpstr>Contoh Latihan</vt:lpstr>
      <vt:lpstr>Sifat-sifat Matriks Invers</vt:lpstr>
      <vt:lpstr>Sifat-sifat Matriks Invers</vt:lpstr>
      <vt:lpstr>Sifat-sifat Matriks Invers</vt:lpstr>
      <vt:lpstr>Variasi soal</vt:lpstr>
      <vt:lpstr>Variasi Soal</vt:lpstr>
      <vt:lpstr>Latihan PR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ismail - [2010]</cp:lastModifiedBy>
  <cp:revision>50</cp:revision>
  <dcterms:created xsi:type="dcterms:W3CDTF">2013-08-21T19:17:07Z</dcterms:created>
  <dcterms:modified xsi:type="dcterms:W3CDTF">2016-03-31T15:04:50Z</dcterms:modified>
</cp:coreProperties>
</file>