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83" r:id="rId10"/>
    <p:sldId id="284" r:id="rId11"/>
    <p:sldId id="285" r:id="rId12"/>
    <p:sldId id="287" r:id="rId13"/>
    <p:sldId id="289" r:id="rId14"/>
    <p:sldId id="286" r:id="rId15"/>
    <p:sldId id="288" r:id="rId16"/>
    <p:sldId id="273" r:id="rId17"/>
    <p:sldId id="274" r:id="rId18"/>
    <p:sldId id="275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3399"/>
    <a:srgbClr val="70AC2E"/>
    <a:srgbClr val="C19FFF"/>
    <a:srgbClr val="CAB4EA"/>
    <a:srgbClr val="D3B5E9"/>
    <a:srgbClr val="D68B1C"/>
    <a:srgbClr val="FFE0A3"/>
    <a:srgbClr val="D0005E"/>
    <a:srgbClr val="BE0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39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BEC5C-C1AC-41F0-9D36-BFFBD3038983}" type="datetimeFigureOut">
              <a:rPr lang="id-ID" smtClean="0"/>
              <a:pPr/>
              <a:t>15/04/2016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669FC-37CF-461D-A5BF-4796607AFC3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732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CA34D-FE80-40C3-ADD9-15748F30FB1C}" type="slidenum">
              <a:rPr lang="en-US"/>
              <a:pPr/>
              <a:t>9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680310"/>
            <a:ext cx="7772400" cy="763525"/>
          </a:xfrm>
          <a:effectLst>
            <a:outerShdw blurRad="25400" dist="38100" dir="1920000" algn="tl" rotWithShape="0">
              <a:schemeClr val="bg1"/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596540"/>
            <a:ext cx="6400800" cy="122164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FD6414-FD34-43BE-934F-1C1245EB29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428444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774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073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774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073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6000" dirty="0" smtClean="0"/>
              <a:t>Rank Matriks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Riri Irawati, M.kom</a:t>
            </a:r>
          </a:p>
          <a:p>
            <a:r>
              <a:rPr lang="id-ID" dirty="0" smtClean="0"/>
              <a:t>3 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458115"/>
          </a:xfrm>
        </p:spPr>
        <p:txBody>
          <a:bodyPr>
            <a:noAutofit/>
          </a:bodyPr>
          <a:lstStyle/>
          <a:p>
            <a:r>
              <a:rPr lang="id-ID" dirty="0" smtClean="0"/>
              <a:t>Contoh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Tentukan rank dari matriks berikut,</a:t>
            </a:r>
          </a:p>
          <a:p>
            <a:pPr marL="514350" indent="-514350">
              <a:buNone/>
            </a:pPr>
            <a:endParaRPr lang="id-ID" dirty="0" smtClean="0">
              <a:solidFill>
                <a:schemeClr val="tx1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6099050" y="1138425"/>
          <a:ext cx="1447800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Equation" r:id="rId3" imgW="799920" imgH="711000" progId="Equation.3">
                  <p:embed/>
                </p:oleObj>
              </mc:Choice>
              <mc:Fallback>
                <p:oleObj name="Equation" r:id="rId3" imgW="79992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050" y="1138425"/>
                        <a:ext cx="1447800" cy="1423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369029"/>
              </p:ext>
            </p:extLst>
          </p:nvPr>
        </p:nvGraphicFramePr>
        <p:xfrm>
          <a:off x="1023938" y="2862263"/>
          <a:ext cx="7326312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5" imgW="2019240" imgH="1422360" progId="Equation.3">
                  <p:embed/>
                </p:oleObj>
              </mc:Choice>
              <mc:Fallback>
                <p:oleObj name="Equation" r:id="rId5" imgW="2019240" imgH="1422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2862263"/>
                        <a:ext cx="7326312" cy="331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Contoh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2. Tentukan rank dari matriks berikut ini :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Maka </a:t>
            </a:r>
            <a:r>
              <a:rPr lang="id-ID" i="1" dirty="0" smtClean="0">
                <a:solidFill>
                  <a:schemeClr val="tx1"/>
                </a:solidFill>
              </a:rPr>
              <a:t>rank(B) </a:t>
            </a:r>
            <a:r>
              <a:rPr lang="id-ID" dirty="0" smtClean="0">
                <a:solidFill>
                  <a:schemeClr val="tx1"/>
                </a:solidFill>
              </a:rPr>
              <a:t>= 2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7015280" y="1443835"/>
          <a:ext cx="1309687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0" name="Equation" r:id="rId3" imgW="723600" imgH="711000" progId="Equation.3">
                  <p:embed/>
                </p:oleObj>
              </mc:Choice>
              <mc:Fallback>
                <p:oleObj name="Equation" r:id="rId3" imgW="72360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5280" y="1443835"/>
                        <a:ext cx="1309687" cy="1423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59784" y="3123589"/>
          <a:ext cx="6871725" cy="191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Equation" r:id="rId5" imgW="2819160" imgH="711000" progId="Equation.3">
                  <p:embed/>
                </p:oleObj>
              </mc:Choice>
              <mc:Fallback>
                <p:oleObj name="Equation" r:id="rId5" imgW="281916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9784" y="3123589"/>
                        <a:ext cx="6871725" cy="191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</a:t>
            </a:r>
            <a:r>
              <a:rPr lang="en-US" dirty="0" smtClean="0"/>
              <a:t>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52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4. Tentukan rank dari matriks berikut ini :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Maka </a:t>
            </a:r>
            <a:r>
              <a:rPr lang="id-ID" i="1" dirty="0" smtClean="0">
                <a:solidFill>
                  <a:schemeClr val="tx1"/>
                </a:solidFill>
              </a:rPr>
              <a:t>rank(D) </a:t>
            </a:r>
            <a:r>
              <a:rPr lang="id-ID" dirty="0" smtClean="0">
                <a:solidFill>
                  <a:schemeClr val="tx1"/>
                </a:solidFill>
              </a:rPr>
              <a:t>= 1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296260" y="2921914"/>
          <a:ext cx="8704185" cy="1881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Equation" r:id="rId3" imgW="3416040" imgH="711000" progId="Equation.3">
                  <p:embed/>
                </p:oleObj>
              </mc:Choice>
              <mc:Fallback>
                <p:oleObj name="Equation" r:id="rId3" imgW="341604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60" y="2921914"/>
                        <a:ext cx="8704185" cy="18814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557165" y="1138425"/>
          <a:ext cx="1746250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9" name="Equation" r:id="rId5" imgW="965160" imgH="711000" progId="Equation.3">
                  <p:embed/>
                </p:oleObj>
              </mc:Choice>
              <mc:Fallback>
                <p:oleObj name="Equation" r:id="rId5" imgW="96516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7165" y="1138425"/>
                        <a:ext cx="1746250" cy="1423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</a:t>
            </a:r>
            <a:r>
              <a:rPr lang="en-US" dirty="0" smtClean="0"/>
              <a:t>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52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4. Tentukan rank dari matriks berikut ini :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Maka </a:t>
            </a:r>
            <a:r>
              <a:rPr lang="id-ID" i="1" dirty="0" smtClean="0">
                <a:solidFill>
                  <a:schemeClr val="tx1"/>
                </a:solidFill>
              </a:rPr>
              <a:t>rank(D) </a:t>
            </a:r>
            <a:r>
              <a:rPr lang="id-ID" dirty="0" smtClean="0">
                <a:solidFill>
                  <a:schemeClr val="tx1"/>
                </a:solidFill>
              </a:rPr>
              <a:t>= 1</a:t>
            </a:r>
          </a:p>
          <a:p>
            <a:pPr>
              <a:buNone/>
            </a:pPr>
            <a:endParaRPr lang="id-ID" dirty="0" smtClean="0">
              <a:solidFill>
                <a:schemeClr val="tx1"/>
              </a:solidFill>
            </a:endParaRPr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296260" y="2921914"/>
          <a:ext cx="8704185" cy="1881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Equation" r:id="rId3" imgW="3416040" imgH="711000" progId="Equation.3">
                  <p:embed/>
                </p:oleObj>
              </mc:Choice>
              <mc:Fallback>
                <p:oleObj name="Equation" r:id="rId3" imgW="3416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60" y="2921914"/>
                        <a:ext cx="8704185" cy="18814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172738"/>
              </p:ext>
            </p:extLst>
          </p:nvPr>
        </p:nvGraphicFramePr>
        <p:xfrm>
          <a:off x="6580485" y="935038"/>
          <a:ext cx="2114550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Equation" r:id="rId5" imgW="1168200" imgH="914400" progId="Equation.3">
                  <p:embed/>
                </p:oleObj>
              </mc:Choice>
              <mc:Fallback>
                <p:oleObj name="Equation" r:id="rId5" imgW="1168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0485" y="935038"/>
                        <a:ext cx="2114550" cy="183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87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</a:t>
            </a:r>
            <a:r>
              <a:rPr lang="en-US" dirty="0" smtClean="0"/>
              <a:t>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42844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3. </a:t>
            </a:r>
            <a:r>
              <a:rPr lang="en-US" sz="2000" dirty="0" err="1" smtClean="0">
                <a:solidFill>
                  <a:schemeClr val="tx1"/>
                </a:solidFill>
              </a:rPr>
              <a:t>Matriks</a:t>
            </a:r>
            <a:r>
              <a:rPr lang="en-US" sz="2000" dirty="0" smtClean="0">
                <a:solidFill>
                  <a:schemeClr val="tx1"/>
                </a:solidFill>
              </a:rPr>
              <a:t>			</a:t>
            </a:r>
            <a:r>
              <a:rPr lang="en-US" sz="2000" dirty="0" err="1" smtClean="0">
                <a:solidFill>
                  <a:schemeClr val="tx1"/>
                </a:solidFill>
              </a:rPr>
              <a:t>mempunyai</a:t>
            </a:r>
            <a:r>
              <a:rPr lang="en-US" sz="2000" dirty="0" smtClean="0">
                <a:solidFill>
                  <a:schemeClr val="tx1"/>
                </a:solidFill>
              </a:rPr>
              <a:t> rank = 2.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60000"/>
              </a:lnSpc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-11</a:t>
            </a:r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-14</a:t>
            </a:r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6</a:t>
            </a:r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000" dirty="0">
                <a:solidFill>
                  <a:schemeClr val="tx1"/>
                </a:solidFill>
              </a:rPr>
              <a:t>7</a:t>
            </a:r>
          </a:p>
          <a:p>
            <a:pPr>
              <a:lnSpc>
                <a:spcPct val="160000"/>
              </a:lnSpc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Maka </a:t>
            </a:r>
            <a:r>
              <a:rPr lang="id-ID" sz="2000" i="1" dirty="0" smtClean="0">
                <a:solidFill>
                  <a:schemeClr val="tx1"/>
                </a:solidFill>
              </a:rPr>
              <a:t>rank(C) </a:t>
            </a:r>
            <a:r>
              <a:rPr lang="id-ID" sz="2000" dirty="0" smtClean="0">
                <a:solidFill>
                  <a:schemeClr val="tx1"/>
                </a:solidFill>
              </a:rPr>
              <a:t>= 2</a:t>
            </a: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697526"/>
              </p:ext>
            </p:extLst>
          </p:nvPr>
        </p:nvGraphicFramePr>
        <p:xfrm>
          <a:off x="1786000" y="1546897"/>
          <a:ext cx="202247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1" name="Equation" r:id="rId3" imgW="1117440" imgH="711000" progId="Equation.3">
                  <p:embed/>
                </p:oleObj>
              </mc:Choice>
              <mc:Fallback>
                <p:oleObj name="Equation" r:id="rId3" imgW="11174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6000" y="1546897"/>
                        <a:ext cx="2022475" cy="1423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45811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</a:t>
            </a:r>
            <a:r>
              <a:rPr lang="en-US" dirty="0" smtClean="0"/>
              <a:t>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42844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3. </a:t>
            </a:r>
            <a:r>
              <a:rPr lang="en-US" sz="2000" dirty="0" err="1" smtClean="0">
                <a:solidFill>
                  <a:schemeClr val="tx1"/>
                </a:solidFill>
              </a:rPr>
              <a:t>Jika</a:t>
            </a:r>
            <a:r>
              <a:rPr lang="en-US" sz="2000" dirty="0" smtClean="0">
                <a:solidFill>
                  <a:schemeClr val="tx1"/>
                </a:solidFill>
              </a:rPr>
              <a:t> rank </a:t>
            </a:r>
            <a:r>
              <a:rPr lang="en-US" sz="2000" dirty="0" err="1" smtClean="0">
                <a:solidFill>
                  <a:schemeClr val="tx1"/>
                </a:solidFill>
              </a:rPr>
              <a:t>matriks</a:t>
            </a:r>
            <a:r>
              <a:rPr lang="en-US" sz="2000" dirty="0" smtClean="0">
                <a:solidFill>
                  <a:schemeClr val="tx1"/>
                </a:solidFill>
              </a:rPr>
              <a:t> 		      </a:t>
            </a:r>
            <a:r>
              <a:rPr lang="en-US" sz="2000" dirty="0" err="1" smtClean="0">
                <a:solidFill>
                  <a:schemeClr val="tx1"/>
                </a:solidFill>
              </a:rPr>
              <a:t>sama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2. </a:t>
            </a:r>
            <a:r>
              <a:rPr lang="en-US" sz="2000" dirty="0" err="1" smtClean="0">
                <a:solidFill>
                  <a:schemeClr val="tx1"/>
                </a:solidFill>
              </a:rPr>
              <a:t>Maka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3p </a:t>
            </a:r>
            <a:r>
              <a:rPr lang="en-US" sz="2000" dirty="0" err="1" smtClean="0">
                <a:solidFill>
                  <a:schemeClr val="tx1"/>
                </a:solidFill>
              </a:rPr>
              <a:t>adalah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60000"/>
              </a:lnSpc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-1</a:t>
            </a:r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6</a:t>
            </a:r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-3</a:t>
            </a:r>
          </a:p>
          <a:p>
            <a:pPr marL="457200" indent="-457200">
              <a:lnSpc>
                <a:spcPct val="160000"/>
              </a:lnSpc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Maka </a:t>
            </a:r>
            <a:r>
              <a:rPr lang="id-ID" sz="2000" i="1" dirty="0" smtClean="0">
                <a:solidFill>
                  <a:schemeClr val="tx1"/>
                </a:solidFill>
              </a:rPr>
              <a:t>rank(C) </a:t>
            </a:r>
            <a:r>
              <a:rPr lang="id-ID" sz="2000" dirty="0" smtClean="0">
                <a:solidFill>
                  <a:schemeClr val="tx1"/>
                </a:solidFill>
              </a:rPr>
              <a:t>= 2</a:t>
            </a:r>
          </a:p>
          <a:p>
            <a:pPr>
              <a:lnSpc>
                <a:spcPct val="160000"/>
              </a:lnSpc>
              <a:buNone/>
            </a:pPr>
            <a:endParaRPr lang="id-ID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963735"/>
              </p:ext>
            </p:extLst>
          </p:nvPr>
        </p:nvGraphicFramePr>
        <p:xfrm>
          <a:off x="2586835" y="1596540"/>
          <a:ext cx="1835635" cy="1337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3" imgW="1079280" imgH="711000" progId="Equation.3">
                  <p:embed/>
                </p:oleObj>
              </mc:Choice>
              <mc:Fallback>
                <p:oleObj name="Equation" r:id="rId3" imgW="1079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835" y="1596540"/>
                        <a:ext cx="1835635" cy="13375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63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b="1" u="sng" dirty="0" smtClean="0"/>
              <a:t>Contoh soal </a:t>
            </a:r>
            <a:endParaRPr lang="id-ID" b="1" u="sng" dirty="0"/>
          </a:p>
        </p:txBody>
      </p:sp>
      <p:graphicFrame>
        <p:nvGraphicFramePr>
          <p:cNvPr id="4199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197655" y="2665475"/>
          <a:ext cx="2678112" cy="163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6" name="Equation" r:id="rId3" imgW="1168200" imgH="711000" progId="Equation.3">
                  <p:embed/>
                </p:oleObj>
              </mc:Choice>
              <mc:Fallback>
                <p:oleObj name="Equation" r:id="rId3" imgW="116820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655" y="2665475"/>
                        <a:ext cx="2678112" cy="163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64960" y="2054655"/>
            <a:ext cx="3360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 smtClean="0"/>
              <a:t>Tentukan matriks rank A !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769" y="222195"/>
            <a:ext cx="5650086" cy="1221639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2. Nulitas Matriks</a:t>
            </a:r>
            <a:endParaRPr lang="id-ID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27051"/>
            <a:ext cx="8551480" cy="5414164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Nullitas matriks adalah dimensi ruang nol (nullspace) pada suatu matriks.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Nullitas matriks dinyatakan oleh </a:t>
            </a:r>
            <a:r>
              <a:rPr lang="id-ID" i="1" dirty="0" smtClean="0">
                <a:solidFill>
                  <a:schemeClr val="tx1"/>
                </a:solidFill>
              </a:rPr>
              <a:t>null(A).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Jika matriks A berukuran mxn, </a:t>
            </a:r>
          </a:p>
          <a:p>
            <a:pPr algn="just"/>
            <a:endParaRPr lang="id-ID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id-ID" dirty="0" smtClean="0">
                <a:solidFill>
                  <a:schemeClr val="tx1"/>
                </a:solidFill>
              </a:rPr>
              <a:t>Maka : </a:t>
            </a:r>
            <a:r>
              <a:rPr lang="id-ID" i="1" dirty="0" smtClean="0">
                <a:solidFill>
                  <a:schemeClr val="tx1"/>
                </a:solidFill>
              </a:rPr>
              <a:t>rank(A)</a:t>
            </a:r>
            <a:r>
              <a:rPr lang="id-ID" dirty="0" smtClean="0">
                <a:solidFill>
                  <a:schemeClr val="tx1"/>
                </a:solidFill>
              </a:rPr>
              <a:t> + </a:t>
            </a:r>
            <a:r>
              <a:rPr lang="id-ID" i="1" dirty="0" smtClean="0">
                <a:solidFill>
                  <a:schemeClr val="tx1"/>
                </a:solidFill>
              </a:rPr>
              <a:t>null(A) </a:t>
            </a:r>
            <a:r>
              <a:rPr lang="id-ID" dirty="0" smtClean="0">
                <a:solidFill>
                  <a:schemeClr val="tx1"/>
                </a:solidFill>
              </a:rPr>
              <a:t>= </a:t>
            </a:r>
            <a:r>
              <a:rPr lang="id-ID" i="1" dirty="0" smtClean="0">
                <a:solidFill>
                  <a:schemeClr val="tx1"/>
                </a:solidFill>
              </a:rPr>
              <a:t>n</a:t>
            </a:r>
          </a:p>
          <a:p>
            <a:pPr marL="514350" indent="-514350" algn="just">
              <a:buAutoNum type="arabicPeriod"/>
            </a:pPr>
            <a:r>
              <a:rPr lang="id-ID" i="1" dirty="0" smtClean="0">
                <a:solidFill>
                  <a:schemeClr val="tx1"/>
                </a:solidFill>
              </a:rPr>
              <a:t>Null(A) </a:t>
            </a:r>
            <a:r>
              <a:rPr lang="id-ID" dirty="0" smtClean="0">
                <a:solidFill>
                  <a:schemeClr val="tx1"/>
                </a:solidFill>
              </a:rPr>
              <a:t>adalah jumlah variabel nonpivot (baris zero).</a:t>
            </a:r>
          </a:p>
          <a:p>
            <a:pPr marL="514350" indent="-514350" algn="just">
              <a:buAutoNum type="arabicPeriod"/>
            </a:pPr>
            <a:r>
              <a:rPr lang="id-ID" i="1" dirty="0" smtClean="0">
                <a:solidFill>
                  <a:schemeClr val="tx1"/>
                </a:solidFill>
              </a:rPr>
              <a:t>Rank(A) </a:t>
            </a:r>
            <a:r>
              <a:rPr lang="id-ID" dirty="0" smtClean="0">
                <a:solidFill>
                  <a:schemeClr val="tx1"/>
                </a:solidFill>
              </a:rPr>
              <a:t>adalah jumlah variabel pivot (baris non zero)</a:t>
            </a:r>
            <a:r>
              <a:rPr lang="id-ID" i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/>
            <a:r>
              <a:rPr lang="id-ID" dirty="0" smtClean="0">
                <a:solidFill>
                  <a:schemeClr val="tx1"/>
                </a:solidFill>
              </a:rPr>
              <a:t>Jumlah dari variabel nonpivot dan pivot pada suatu matriks adalan n (jumlah baris).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946345" y="2818180"/>
          <a:ext cx="2665413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1" name="Equation" r:id="rId3" imgW="1473120" imgH="838080" progId="Equation.3">
                  <p:embed/>
                </p:oleObj>
              </mc:Choice>
              <mc:Fallback>
                <p:oleObj name="Equation" r:id="rId3" imgW="1473120" imgH="838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345" y="2818180"/>
                        <a:ext cx="2665413" cy="167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1"/>
            <a:ext cx="8229600" cy="91623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 menentukan </a:t>
            </a:r>
            <a:br>
              <a:rPr lang="id-ID" dirty="0" smtClean="0"/>
            </a:br>
            <a:r>
              <a:rPr lang="id-ID" dirty="0" smtClean="0"/>
              <a:t>rank &amp; null matriks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</a:t>
            </a:r>
            <a:r>
              <a:rPr lang="id-ID" dirty="0" smtClean="0"/>
              <a:t>null</a:t>
            </a:r>
            <a:r>
              <a:rPr lang="en-US" dirty="0" err="1" smtClean="0"/>
              <a:t>itas</a:t>
            </a:r>
            <a:r>
              <a:rPr lang="id-ID" dirty="0" smtClean="0"/>
              <a:t> </a:t>
            </a:r>
            <a:r>
              <a:rPr lang="id-ID" dirty="0" smtClean="0"/>
              <a:t>dari matriks berikut :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905565"/>
              </p:ext>
            </p:extLst>
          </p:nvPr>
        </p:nvGraphicFramePr>
        <p:xfrm>
          <a:off x="1365195" y="2512770"/>
          <a:ext cx="243522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Equation" r:id="rId3" imgW="1346040" imgH="711000" progId="Equation.3">
                  <p:embed/>
                </p:oleObj>
              </mc:Choice>
              <mc:Fallback>
                <p:oleObj name="Equation" r:id="rId3" imgW="1346040" imgH="71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195" y="2512770"/>
                        <a:ext cx="243522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291708"/>
              </p:ext>
            </p:extLst>
          </p:nvPr>
        </p:nvGraphicFramePr>
        <p:xfrm>
          <a:off x="4877410" y="2360065"/>
          <a:ext cx="1838325" cy="183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1" name="Equation" r:id="rId5" imgW="1015920" imgH="914400" progId="Equation.3">
                  <p:embed/>
                </p:oleObj>
              </mc:Choice>
              <mc:Fallback>
                <p:oleObj name="Equation" r:id="rId5" imgW="101592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7410" y="2360065"/>
                        <a:ext cx="1838325" cy="183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141461"/>
              </p:ext>
            </p:extLst>
          </p:nvPr>
        </p:nvGraphicFramePr>
        <p:xfrm>
          <a:off x="2281425" y="4497935"/>
          <a:ext cx="3883026" cy="183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Equation" r:id="rId7" imgW="2145960" imgH="914400" progId="Equation.3">
                  <p:embed/>
                </p:oleObj>
              </mc:Choice>
              <mc:Fallback>
                <p:oleObj name="Equation" r:id="rId7" imgW="2145960" imgH="914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425" y="4497935"/>
                        <a:ext cx="3883026" cy="183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Latihan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rank dan nullitas matriks dibawah ini :</a:t>
            </a:r>
            <a:endParaRPr lang="id-ID" dirty="0"/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573088" y="2462213"/>
          <a:ext cx="2895600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6" name="Equation" r:id="rId3" imgW="1600200" imgH="914400" progId="Equation.3">
                  <p:embed/>
                </p:oleObj>
              </mc:Choice>
              <mc:Fallback>
                <p:oleObj name="Equation" r:id="rId3" imgW="160020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88" y="2462213"/>
                        <a:ext cx="2895600" cy="183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61180" y="2360065"/>
          <a:ext cx="1746250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7" name="Equation" r:id="rId5" imgW="965160" imgH="914400" progId="Equation.3">
                  <p:embed/>
                </p:oleObj>
              </mc:Choice>
              <mc:Fallback>
                <p:oleObj name="Equation" r:id="rId5" imgW="96516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1180" y="2360065"/>
                        <a:ext cx="1746250" cy="183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396038" y="2360613"/>
          <a:ext cx="2066925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8" name="Equation" r:id="rId7" imgW="1143000" imgH="914400" progId="Equation.3">
                  <p:embed/>
                </p:oleObj>
              </mc:Choice>
              <mc:Fallback>
                <p:oleObj name="Equation" r:id="rId7" imgW="114300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6038" y="2360613"/>
                        <a:ext cx="2066925" cy="183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300288" y="4700588"/>
          <a:ext cx="1722437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9" name="Equation" r:id="rId9" imgW="952200" imgH="711000" progId="Equation.3">
                  <p:embed/>
                </p:oleObj>
              </mc:Choice>
              <mc:Fallback>
                <p:oleObj name="Equation" r:id="rId9" imgW="95220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4700588"/>
                        <a:ext cx="1722437" cy="1423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70425" y="4650640"/>
          <a:ext cx="2481263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0" name="Equation" r:id="rId11" imgW="1371600" imgH="711000" progId="Equation.3">
                  <p:embed/>
                </p:oleObj>
              </mc:Choice>
              <mc:Fallback>
                <p:oleObj name="Equation" r:id="rId11" imgW="1371600" imgH="711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425" y="4650640"/>
                        <a:ext cx="2481263" cy="1423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4000" dirty="0" smtClean="0"/>
              <a:t>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4428444"/>
          </a:xfrm>
        </p:spPr>
        <p:txBody>
          <a:bodyPr/>
          <a:lstStyle/>
          <a:p>
            <a:pPr lvl="0"/>
            <a:r>
              <a:rPr lang="en-GB" dirty="0" err="1" smtClean="0">
                <a:solidFill>
                  <a:schemeClr val="tx1"/>
                </a:solidFill>
              </a:rPr>
              <a:t>Definisi</a:t>
            </a:r>
            <a:r>
              <a:rPr lang="en-GB" dirty="0" smtClean="0">
                <a:solidFill>
                  <a:schemeClr val="tx1"/>
                </a:solidFill>
              </a:rPr>
              <a:t> Rank </a:t>
            </a:r>
            <a:r>
              <a:rPr lang="en-GB" dirty="0" err="1" smtClean="0">
                <a:solidFill>
                  <a:schemeClr val="tx1"/>
                </a:solidFill>
              </a:rPr>
              <a:t>Matriks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en-GB" dirty="0" err="1" smtClean="0">
                <a:solidFill>
                  <a:schemeClr val="tx1"/>
                </a:solidFill>
              </a:rPr>
              <a:t>Menentukan</a:t>
            </a:r>
            <a:r>
              <a:rPr lang="en-GB" dirty="0" smtClean="0">
                <a:solidFill>
                  <a:schemeClr val="tx1"/>
                </a:solidFill>
              </a:rPr>
              <a:t> rank </a:t>
            </a:r>
            <a:r>
              <a:rPr lang="en-GB" dirty="0" err="1" smtClean="0">
                <a:solidFill>
                  <a:schemeClr val="tx1"/>
                </a:solidFill>
              </a:rPr>
              <a:t>suatu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matriks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Nullitas matriks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Contoh &amp; soal latihan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Tujuan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Secara Umum</a:t>
            </a:r>
          </a:p>
          <a:p>
            <a:pPr lvl="1"/>
            <a:r>
              <a:rPr lang="en-GB" dirty="0" err="1" smtClean="0">
                <a:solidFill>
                  <a:schemeClr val="tx1"/>
                </a:solidFill>
              </a:rPr>
              <a:t>Mahasiswa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mengetahui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definisi</a:t>
            </a:r>
            <a:r>
              <a:rPr lang="en-GB" dirty="0" smtClean="0">
                <a:solidFill>
                  <a:schemeClr val="tx1"/>
                </a:solidFill>
              </a:rPr>
              <a:t> rank </a:t>
            </a:r>
            <a:r>
              <a:rPr lang="en-GB" dirty="0" err="1" smtClean="0">
                <a:solidFill>
                  <a:schemeClr val="tx1"/>
                </a:solidFill>
              </a:rPr>
              <a:t>matriks</a:t>
            </a:r>
            <a:r>
              <a:rPr lang="en-GB" dirty="0" smtClean="0">
                <a:solidFill>
                  <a:schemeClr val="tx1"/>
                </a:solidFill>
              </a:rPr>
              <a:t> .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Secara Khusus</a:t>
            </a:r>
          </a:p>
          <a:p>
            <a:pPr lvl="1"/>
            <a:r>
              <a:rPr lang="en-GB" dirty="0" err="1" smtClean="0">
                <a:solidFill>
                  <a:schemeClr val="tx1"/>
                </a:solidFill>
              </a:rPr>
              <a:t>Mahasiswa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dapat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menentukan</a:t>
            </a:r>
            <a:r>
              <a:rPr lang="en-GB" dirty="0" smtClean="0">
                <a:solidFill>
                  <a:schemeClr val="tx1"/>
                </a:solidFill>
              </a:rPr>
              <a:t> rank </a:t>
            </a:r>
            <a:r>
              <a:rPr lang="en-GB" dirty="0" err="1" smtClean="0">
                <a:solidFill>
                  <a:schemeClr val="tx1"/>
                </a:solidFill>
              </a:rPr>
              <a:t>matriks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527605"/>
            <a:ext cx="8229600" cy="610820"/>
          </a:xfrm>
        </p:spPr>
        <p:txBody>
          <a:bodyPr>
            <a:noAutofit/>
          </a:bodyPr>
          <a:lstStyle/>
          <a:p>
            <a:r>
              <a:rPr lang="id-ID" b="1" u="sng" dirty="0" smtClean="0"/>
              <a:t>Definisi Rank Matriks</a:t>
            </a:r>
            <a:endParaRPr lang="en-US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6260" y="1443835"/>
            <a:ext cx="8551480" cy="5191970"/>
          </a:xfrm>
        </p:spPr>
        <p:txBody>
          <a:bodyPr>
            <a:normAutofit fontScale="92500"/>
          </a:bodyPr>
          <a:lstStyle/>
          <a:p>
            <a:pPr algn="just"/>
            <a:r>
              <a:rPr lang="nb-NO" dirty="0" smtClean="0">
                <a:solidFill>
                  <a:schemeClr val="tx1"/>
                </a:solidFill>
              </a:rPr>
              <a:t>Rank baris dari matriks A adalah dimensi dari ruang baris matriks A. 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nb-NO" dirty="0" smtClean="0">
                <a:solidFill>
                  <a:schemeClr val="tx1"/>
                </a:solidFill>
              </a:rPr>
              <a:t>Rank kolom dari matriks A adalah dimensi dari ruang kolom matriks A.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Dan ternyata Rank Baris = Rank Kolom ditulis </a:t>
            </a:r>
            <a:r>
              <a:rPr lang="id-ID" b="1" dirty="0" smtClean="0">
                <a:solidFill>
                  <a:schemeClr val="tx1"/>
                </a:solidFill>
              </a:rPr>
              <a:t>r(A)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endParaRPr lang="id-ID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id-ID" b="1" dirty="0" smtClean="0">
                <a:solidFill>
                  <a:schemeClr val="tx1"/>
                </a:solidFill>
              </a:rPr>
              <a:t>Catatan :</a:t>
            </a:r>
            <a:endParaRPr lang="id-ID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</a:t>
            </a:r>
            <a:r>
              <a:rPr lang="id-ID" dirty="0" smtClean="0">
                <a:solidFill>
                  <a:schemeClr val="tx1"/>
                </a:solidFill>
              </a:rPr>
              <a:t> Rank dari matriks menyatakan jumlah maksimum  vektor-vektor baris/kolom yang bebas linier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baris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kolom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vektor</a:t>
            </a:r>
            <a:r>
              <a:rPr lang="en-US" dirty="0" smtClean="0">
                <a:solidFill>
                  <a:schemeClr val="tx1"/>
                </a:solidFill>
              </a:rPr>
              <a:t> 0)</a:t>
            </a:r>
            <a:endParaRPr lang="id-ID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</a:t>
            </a:r>
            <a:r>
              <a:rPr lang="id-ID" dirty="0" smtClean="0">
                <a:solidFill>
                  <a:schemeClr val="tx1"/>
                </a:solidFill>
                <a:sym typeface="Symbol"/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Untuk mencari rank dari suatu matriks dapat digunakan </a:t>
            </a:r>
            <a:r>
              <a:rPr lang="id-ID" b="1" dirty="0" smtClean="0">
                <a:solidFill>
                  <a:schemeClr val="tx1"/>
                </a:solidFill>
              </a:rPr>
              <a:t>transformasi elementer</a:t>
            </a:r>
            <a:r>
              <a:rPr lang="id-ID" dirty="0" smtClean="0">
                <a:solidFill>
                  <a:schemeClr val="tx1"/>
                </a:solidFill>
              </a:rPr>
              <a:t>. Dengan mengubah sebanyak mungkin baris/kolom menjadi vektor nol ( karena vektor nol adalah bergantung linier ).</a:t>
            </a:r>
            <a:endParaRPr lang="id-ID" i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d-ID" dirty="0" smtClean="0">
                <a:solidFill>
                  <a:schemeClr val="tx1"/>
                </a:solidFill>
              </a:rPr>
              <a:t>Notasi </a:t>
            </a:r>
            <a:r>
              <a:rPr lang="id-ID" i="1" dirty="0" smtClean="0">
                <a:solidFill>
                  <a:schemeClr val="tx1"/>
                </a:solidFill>
              </a:rPr>
              <a:t>rank </a:t>
            </a:r>
            <a:r>
              <a:rPr lang="id-ID" dirty="0" smtClean="0">
                <a:solidFill>
                  <a:schemeClr val="tx1"/>
                </a:solidFill>
              </a:rPr>
              <a:t>suatu matriks : </a:t>
            </a:r>
            <a:r>
              <a:rPr lang="id-ID" i="1" dirty="0" smtClean="0">
                <a:solidFill>
                  <a:schemeClr val="tx1"/>
                </a:solidFill>
              </a:rPr>
              <a:t>rank(A) atau</a:t>
            </a:r>
            <a:r>
              <a:rPr lang="id-ID" i="1" dirty="0" smtClean="0">
                <a:solidFill>
                  <a:schemeClr val="tx1"/>
                </a:solidFill>
                <a:sym typeface="Symbol"/>
              </a:rPr>
              <a:t> r(A)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3970330" y="833014"/>
            <a:ext cx="5793640" cy="458116"/>
          </a:xfrm>
        </p:spPr>
        <p:txBody>
          <a:bodyPr>
            <a:noAutofit/>
          </a:bodyPr>
          <a:lstStyle/>
          <a:p>
            <a:r>
              <a:rPr lang="id-ID" sz="3200" b="1" u="sng" dirty="0" smtClean="0">
                <a:solidFill>
                  <a:schemeClr val="accent6"/>
                </a:solidFill>
              </a:rPr>
              <a:t>Definisi Rank Matriks</a:t>
            </a:r>
            <a:endParaRPr lang="en-US" sz="3200" b="1" u="sng" dirty="0">
              <a:solidFill>
                <a:schemeClr val="accent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" y="1600200"/>
            <a:ext cx="8695034" cy="4730195"/>
          </a:xfrm>
        </p:spPr>
        <p:txBody>
          <a:bodyPr>
            <a:normAutofit/>
          </a:bodyPr>
          <a:lstStyle/>
          <a:p>
            <a:r>
              <a:rPr lang="id-ID" sz="2400" dirty="0" smtClean="0">
                <a:solidFill>
                  <a:schemeClr val="tx1"/>
                </a:solidFill>
              </a:rPr>
              <a:t>Misalnya diketahui matriks A berukuran mxn :</a:t>
            </a:r>
          </a:p>
          <a:p>
            <a:endParaRPr lang="id-ID" sz="2400" dirty="0" smtClean="0">
              <a:solidFill>
                <a:schemeClr val="tx1"/>
              </a:solidFill>
            </a:endParaRPr>
          </a:p>
          <a:p>
            <a:endParaRPr lang="id-ID" sz="2400" dirty="0" smtClean="0">
              <a:solidFill>
                <a:schemeClr val="tx1"/>
              </a:solidFill>
            </a:endParaRPr>
          </a:p>
          <a:p>
            <a:endParaRPr lang="id-ID" sz="2400" dirty="0" smtClean="0">
              <a:solidFill>
                <a:schemeClr val="tx1"/>
              </a:solidFill>
            </a:endParaRPr>
          </a:p>
          <a:p>
            <a:endParaRPr lang="id-ID" sz="2400" dirty="0" smtClean="0">
              <a:solidFill>
                <a:schemeClr val="tx1"/>
              </a:solidFill>
            </a:endParaRPr>
          </a:p>
          <a:p>
            <a:r>
              <a:rPr lang="id-ID" sz="2400" dirty="0" smtClean="0">
                <a:solidFill>
                  <a:schemeClr val="tx1"/>
                </a:solidFill>
              </a:rPr>
              <a:t>Vektor baris dari matriks A: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266590" y="3734410"/>
            <a:ext cx="4038600" cy="763525"/>
          </a:xfrm>
        </p:spPr>
        <p:txBody>
          <a:bodyPr>
            <a:normAutofit/>
          </a:bodyPr>
          <a:lstStyle/>
          <a:p>
            <a:r>
              <a:rPr lang="id-ID" sz="2400" dirty="0" smtClean="0"/>
              <a:t>Vektor kolom dari matriks A:</a:t>
            </a:r>
            <a:endParaRPr lang="id-ID" sz="2400" dirty="0"/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3044950" y="2054655"/>
          <a:ext cx="2665413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3" imgW="1473120" imgH="838080" progId="Equation.3">
                  <p:embed/>
                </p:oleObj>
              </mc:Choice>
              <mc:Fallback>
                <p:oleObj name="Equation" r:id="rId3" imgW="147312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4950" y="2054655"/>
                        <a:ext cx="2665413" cy="167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448965" y="4345230"/>
          <a:ext cx="2711450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5" imgW="1498320" imgH="914400" progId="Equation.3">
                  <p:embed/>
                </p:oleObj>
              </mc:Choice>
              <mc:Fallback>
                <p:oleObj name="Equation" r:id="rId5" imgW="1498320" imgH="914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65" y="4345230"/>
                        <a:ext cx="2711450" cy="183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4419295" y="4497935"/>
          <a:ext cx="1241425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7" imgW="685800" imgH="812520" progId="Equation.3">
                  <p:embed/>
                </p:oleObj>
              </mc:Choice>
              <mc:Fallback>
                <p:oleObj name="Equation" r:id="rId7" imgW="685800" imgH="812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295" y="4497935"/>
                        <a:ext cx="1241425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5759450" y="4497388"/>
          <a:ext cx="1309688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9" imgW="723600" imgH="812520" progId="Equation.3">
                  <p:embed/>
                </p:oleObj>
              </mc:Choice>
              <mc:Fallback>
                <p:oleObj name="Equation" r:id="rId9" imgW="723600" imgH="8125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4497388"/>
                        <a:ext cx="1309688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7121525" y="5197475"/>
          <a:ext cx="41433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1" imgW="228600" imgH="114120" progId="Equation.3">
                  <p:embed/>
                </p:oleObj>
              </mc:Choice>
              <mc:Fallback>
                <p:oleObj name="Equation" r:id="rId11" imgW="228600" imgH="1141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5197475"/>
                        <a:ext cx="414338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7531100" y="4548915"/>
          <a:ext cx="1219200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3" imgW="672840" imgH="812520" progId="Equation.3">
                  <p:embed/>
                </p:oleObj>
              </mc:Choice>
              <mc:Fallback>
                <p:oleObj name="Equation" r:id="rId13" imgW="672840" imgH="8125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1100" y="4548915"/>
                        <a:ext cx="1219200" cy="162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113885" y="3887115"/>
            <a:ext cx="0" cy="2748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b="1" u="sng" dirty="0" smtClean="0"/>
              <a:t>Definisi Rank Matriks</a:t>
            </a:r>
            <a:endParaRPr lang="id-ID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1596540"/>
            <a:ext cx="8246070" cy="48865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>
                <a:solidFill>
                  <a:schemeClr val="tx1"/>
                </a:solidFill>
              </a:rPr>
              <a:t>Rank matriks dapat digunakan untuk mengetahui apakah suatu matriks itu singular atau nonsingular.</a:t>
            </a:r>
          </a:p>
          <a:p>
            <a:pPr algn="just">
              <a:lnSpc>
                <a:spcPct val="150000"/>
              </a:lnSpc>
            </a:pPr>
            <a:r>
              <a:rPr lang="id-ID" dirty="0" smtClean="0">
                <a:solidFill>
                  <a:schemeClr val="tx1"/>
                </a:solidFill>
              </a:rPr>
              <a:t>Jika A matriks bujur sangkar dengan dimensi nxn, maka</a:t>
            </a:r>
          </a:p>
          <a:p>
            <a:pPr lvl="1" algn="just">
              <a:lnSpc>
                <a:spcPct val="150000"/>
              </a:lnSpc>
            </a:pPr>
            <a:r>
              <a:rPr lang="id-ID" sz="2400" dirty="0" smtClean="0">
                <a:solidFill>
                  <a:schemeClr val="tx1"/>
                </a:solidFill>
              </a:rPr>
              <a:t>Matriks A adalah nonsingular apabila </a:t>
            </a:r>
            <a:r>
              <a:rPr lang="id-ID" sz="2400" i="1" dirty="0" smtClean="0">
                <a:solidFill>
                  <a:schemeClr val="tx1"/>
                </a:solidFill>
              </a:rPr>
              <a:t>rank(A)</a:t>
            </a:r>
            <a:r>
              <a:rPr lang="id-ID" sz="2400" dirty="0" smtClean="0">
                <a:solidFill>
                  <a:schemeClr val="tx1"/>
                </a:solidFill>
              </a:rPr>
              <a:t> = n</a:t>
            </a:r>
          </a:p>
          <a:p>
            <a:pPr lvl="1" algn="just">
              <a:lnSpc>
                <a:spcPct val="150000"/>
              </a:lnSpc>
            </a:pPr>
            <a:r>
              <a:rPr lang="id-ID" sz="2400" dirty="0" smtClean="0">
                <a:solidFill>
                  <a:schemeClr val="tx1"/>
                </a:solidFill>
              </a:rPr>
              <a:t>Matriks A adalah singular apabila rank A &lt; 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u="sng" dirty="0" smtClean="0"/>
              <a:t>Definisi Rank Matriks</a:t>
            </a:r>
            <a:endParaRPr lang="id-ID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260" y="2073697"/>
            <a:ext cx="8551480" cy="3035058"/>
          </a:xfrm>
        </p:spPr>
        <p:txBody>
          <a:bodyPr>
            <a:normAutofit fontScale="92500"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Rank matriks menyatakan jumlah maksimum vektor baris atau vektor kolom yang bebas linier.  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Untuk mencari rank matriks lakukan transformasi elementer dengan mengubah sebanyak mungkin baris atau kolom menjadi vektor nol, karena matriks ekivalen mempunyai rank matriks yang sama.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Matriks yang hanya mempunyai 2 baris jika baris yang satu kelipatan dari baris yang satu kelipatan dari baris yang lainnya, maka rank matriks = 1.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229600" cy="610820"/>
          </a:xfrm>
        </p:spPr>
        <p:txBody>
          <a:bodyPr>
            <a:noAutofit/>
          </a:bodyPr>
          <a:lstStyle/>
          <a:p>
            <a:r>
              <a:rPr lang="id-ID" sz="4000" b="1" u="sng" dirty="0" smtClean="0"/>
              <a:t>Contoh 1</a:t>
            </a:r>
            <a:endParaRPr lang="id-ID" sz="4000" b="1" u="sng" dirty="0"/>
          </a:p>
        </p:txBody>
      </p:sp>
      <p:graphicFrame>
        <p:nvGraphicFramePr>
          <p:cNvPr id="41990" name="Object 2"/>
          <p:cNvGraphicFramePr>
            <a:graphicFrameLocks noChangeAspect="1"/>
          </p:cNvGraphicFramePr>
          <p:nvPr/>
        </p:nvGraphicFramePr>
        <p:xfrm>
          <a:off x="754375" y="2818180"/>
          <a:ext cx="21145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1168200" imgH="457200" progId="Equation.3">
                  <p:embed/>
                </p:oleObj>
              </mc:Choice>
              <mc:Fallback>
                <p:oleObj name="Equation" r:id="rId3" imgW="1168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75" y="2818180"/>
                        <a:ext cx="21145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solidFill>
                  <a:schemeClr val="tx1"/>
                </a:solidFill>
              </a:rPr>
              <a:t>1. Carilah rank matriks dari : 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754375" y="4956050"/>
          <a:ext cx="2044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5" imgW="1130040" imgH="457200" progId="Equation.3">
                  <p:embed/>
                </p:oleObj>
              </mc:Choice>
              <mc:Fallback>
                <p:oleObj name="Equation" r:id="rId5" imgW="11300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75" y="4956050"/>
                        <a:ext cx="20447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50" y="4803345"/>
            <a:ext cx="5000650" cy="106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706" y="2665475"/>
            <a:ext cx="4656034" cy="138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8"/>
          <p:cNvSpPr txBox="1">
            <a:spLocks/>
          </p:cNvSpPr>
          <p:nvPr/>
        </p:nvSpPr>
        <p:spPr>
          <a:xfrm>
            <a:off x="2892245" y="2970885"/>
            <a:ext cx="4041775" cy="3035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Jawab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2892245" y="5127797"/>
            <a:ext cx="4041775" cy="3035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Jawab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4266590" y="527605"/>
            <a:ext cx="412303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800" b="1" u="sng" dirty="0" err="1"/>
              <a:t>Contoh</a:t>
            </a:r>
            <a:endParaRPr lang="en-US" sz="2800" b="1" u="sng" dirty="0"/>
          </a:p>
        </p:txBody>
      </p:sp>
      <p:graphicFrame>
        <p:nvGraphicFramePr>
          <p:cNvPr id="175109" name="Object 5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7200" y="1181100"/>
          <a:ext cx="5791200" cy="213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0" name="Equation" r:id="rId4" imgW="2552400" imgH="939600" progId="Equation.3">
                  <p:embed/>
                </p:oleObj>
              </mc:Choice>
              <mc:Fallback>
                <p:oleObj name="Equation" r:id="rId4" imgW="255240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81100"/>
                        <a:ext cx="5791200" cy="213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16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400800" y="1314450"/>
          <a:ext cx="1143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1" name="Equation" r:id="rId6" imgW="419040" imgH="507960" progId="Equation.3">
                  <p:embed/>
                </p:oleObj>
              </mc:Choice>
              <mc:Fallback>
                <p:oleObj name="Equation" r:id="rId6" imgW="41904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314450"/>
                        <a:ext cx="11430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19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5013" y="2667000"/>
          <a:ext cx="1881187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Equation" r:id="rId8" imgW="799920" imgH="939600" progId="Equation.3">
                  <p:embed/>
                </p:oleObj>
              </mc:Choice>
              <mc:Fallback>
                <p:oleObj name="Equation" r:id="rId8" imgW="79992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013" y="2667000"/>
                        <a:ext cx="1881187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12" name="Oval 8"/>
          <p:cNvSpPr>
            <a:spLocks noChangeArrowheads="1"/>
          </p:cNvSpPr>
          <p:nvPr/>
        </p:nvSpPr>
        <p:spPr bwMode="auto">
          <a:xfrm>
            <a:off x="4648200" y="1676400"/>
            <a:ext cx="304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75113" name="Oval 9"/>
          <p:cNvSpPr>
            <a:spLocks noChangeArrowheads="1"/>
          </p:cNvSpPr>
          <p:nvPr/>
        </p:nvSpPr>
        <p:spPr bwMode="auto">
          <a:xfrm>
            <a:off x="4648200" y="2209800"/>
            <a:ext cx="304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>
            <a:off x="6400800" y="1981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graphicFrame>
        <p:nvGraphicFramePr>
          <p:cNvPr id="175122" name="Object 18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2689225" y="2895600"/>
          <a:ext cx="10969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name="Equation" r:id="rId10" imgW="406080" imgH="253800" progId="Equation.3">
                  <p:embed/>
                </p:oleObj>
              </mc:Choice>
              <mc:Fallback>
                <p:oleObj name="Equation" r:id="rId10" imgW="406080" imgH="253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2895600"/>
                        <a:ext cx="10969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5125" name="Object 21"/>
          <p:cNvGraphicFramePr>
            <a:graphicFrameLocks noChangeAspect="1"/>
          </p:cNvGraphicFramePr>
          <p:nvPr/>
        </p:nvGraphicFramePr>
        <p:xfrm>
          <a:off x="4038600" y="2667000"/>
          <a:ext cx="2286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4" name="Equation" r:id="rId12" imgW="838080" imgH="939600" progId="Equation.3">
                  <p:embed/>
                </p:oleObj>
              </mc:Choice>
              <mc:Fallback>
                <p:oleObj name="Equation" r:id="rId12" imgW="838080" imgH="939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667000"/>
                        <a:ext cx="22860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27" name="Line 23"/>
          <p:cNvSpPr>
            <a:spLocks noChangeShapeType="1"/>
          </p:cNvSpPr>
          <p:nvPr/>
        </p:nvSpPr>
        <p:spPr bwMode="auto">
          <a:xfrm>
            <a:off x="2667000" y="3581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75130" name="Text Box 26"/>
          <p:cNvSpPr txBox="1">
            <a:spLocks noChangeArrowheads="1"/>
          </p:cNvSpPr>
          <p:nvPr/>
        </p:nvSpPr>
        <p:spPr bwMode="auto">
          <a:xfrm>
            <a:off x="907080" y="4803345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/>
              <a:t>Maka</a:t>
            </a:r>
            <a:r>
              <a:rPr lang="en-US" sz="2800" dirty="0"/>
              <a:t> rank </a:t>
            </a:r>
            <a:r>
              <a:rPr lang="en-US" sz="2800" dirty="0" err="1"/>
              <a:t>matriks</a:t>
            </a:r>
            <a:r>
              <a:rPr lang="en-US" sz="2800" dirty="0"/>
              <a:t> A = 2</a:t>
            </a:r>
          </a:p>
        </p:txBody>
      </p:sp>
      <p:sp>
        <p:nvSpPr>
          <p:cNvPr id="175131" name="Oval 27"/>
          <p:cNvSpPr>
            <a:spLocks noChangeArrowheads="1"/>
          </p:cNvSpPr>
          <p:nvPr/>
        </p:nvSpPr>
        <p:spPr bwMode="auto">
          <a:xfrm>
            <a:off x="1600200" y="3810000"/>
            <a:ext cx="304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7779</TotalTime>
  <Words>426</Words>
  <Application>Microsoft Office PowerPoint</Application>
  <PresentationFormat>On-screen Show (4:3)</PresentationFormat>
  <Paragraphs>126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Microsoft Equation 3.0</vt:lpstr>
      <vt:lpstr>Rank Matriks</vt:lpstr>
      <vt:lpstr>Agenda</vt:lpstr>
      <vt:lpstr>Tujuan</vt:lpstr>
      <vt:lpstr>Definisi Rank Matriks</vt:lpstr>
      <vt:lpstr>Definisi Rank Matriks</vt:lpstr>
      <vt:lpstr>Definisi Rank Matriks</vt:lpstr>
      <vt:lpstr>Definisi Rank Matriks</vt:lpstr>
      <vt:lpstr>Contoh 1</vt:lpstr>
      <vt:lpstr>PowerPoint Presentation</vt:lpstr>
      <vt:lpstr>Contoh 1</vt:lpstr>
      <vt:lpstr>Contoh 2</vt:lpstr>
      <vt:lpstr>Contoh 3</vt:lpstr>
      <vt:lpstr>Contoh 3</vt:lpstr>
      <vt:lpstr>Contoh 4</vt:lpstr>
      <vt:lpstr>Contoh 5</vt:lpstr>
      <vt:lpstr>Contoh soal </vt:lpstr>
      <vt:lpstr>2. Nulitas Matriks</vt:lpstr>
      <vt:lpstr>Contoh menentukan  rank &amp; null matriks</vt:lpstr>
      <vt:lpstr>Latihan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ismail - [2010]</cp:lastModifiedBy>
  <cp:revision>70</cp:revision>
  <dcterms:created xsi:type="dcterms:W3CDTF">2013-08-21T19:17:07Z</dcterms:created>
  <dcterms:modified xsi:type="dcterms:W3CDTF">2016-04-15T03:46:29Z</dcterms:modified>
</cp:coreProperties>
</file>