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61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8A3CFB2-5EC0-4BDC-9728-D2C07F270C2C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66C601-8448-4F4F-A358-FF8F2D60E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A3CFB2-5EC0-4BDC-9728-D2C07F270C2C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6C601-8448-4F4F-A358-FF8F2D60E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A3CFB2-5EC0-4BDC-9728-D2C07F270C2C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6C601-8448-4F4F-A358-FF8F2D60E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381000"/>
            <a:ext cx="5562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752600"/>
            <a:ext cx="830580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BA48198-BD76-4EBA-A09E-D2AA744DC7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A3CFB2-5EC0-4BDC-9728-D2C07F270C2C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6C601-8448-4F4F-A358-FF8F2D60E4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A3CFB2-5EC0-4BDC-9728-D2C07F270C2C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6C601-8448-4F4F-A358-FF8F2D60E4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A3CFB2-5EC0-4BDC-9728-D2C07F270C2C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6C601-8448-4F4F-A358-FF8F2D60E4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A3CFB2-5EC0-4BDC-9728-D2C07F270C2C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6C601-8448-4F4F-A358-FF8F2D60E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A3CFB2-5EC0-4BDC-9728-D2C07F270C2C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6C601-8448-4F4F-A358-FF8F2D60E4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A3CFB2-5EC0-4BDC-9728-D2C07F270C2C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6C601-8448-4F4F-A358-FF8F2D60E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8A3CFB2-5EC0-4BDC-9728-D2C07F270C2C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6C601-8448-4F4F-A358-FF8F2D60E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8A3CFB2-5EC0-4BDC-9728-D2C07F270C2C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66C601-8448-4F4F-A358-FF8F2D60E4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8A3CFB2-5EC0-4BDC-9728-D2C07F270C2C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166C601-8448-4F4F-A358-FF8F2D60E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Desain</a:t>
            </a:r>
            <a:r>
              <a:rPr lang="en-US" sz="4400" dirty="0" smtClean="0"/>
              <a:t> web – </a:t>
            </a:r>
            <a:r>
              <a:rPr lang="en-US" sz="4400" dirty="0" err="1" smtClean="0"/>
              <a:t>pertemuan</a:t>
            </a:r>
            <a:r>
              <a:rPr lang="en-US" sz="4400" dirty="0" smtClean="0"/>
              <a:t> 13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Javascript</a:t>
            </a:r>
            <a:r>
              <a:rPr lang="en-US" dirty="0" smtClean="0"/>
              <a:t> (Part 2)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Umum</a:t>
            </a:r>
            <a:endParaRPr lang="en-US" sz="2800" dirty="0" smtClean="0"/>
          </a:p>
          <a:p>
            <a:pPr lvl="1"/>
            <a:r>
              <a:rPr lang="en-US" sz="2400" dirty="0" smtClean="0"/>
              <a:t>for(</a:t>
            </a:r>
            <a:r>
              <a:rPr lang="en-US" sz="2400" dirty="0" err="1" smtClean="0"/>
              <a:t>inisialisasi</a:t>
            </a:r>
            <a:r>
              <a:rPr lang="en-US" sz="2400" dirty="0" smtClean="0"/>
              <a:t>;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; counter)</a:t>
            </a:r>
          </a:p>
          <a:p>
            <a:pPr lvl="2"/>
            <a:r>
              <a:rPr lang="en-US" sz="2200" dirty="0" smtClean="0"/>
              <a:t>{</a:t>
            </a:r>
          </a:p>
          <a:p>
            <a:pPr lvl="3"/>
            <a:r>
              <a:rPr lang="en-US" sz="2400" dirty="0" smtClean="0"/>
              <a:t>Statement-</a:t>
            </a:r>
            <a:r>
              <a:rPr lang="en-US" sz="2400" dirty="0" err="1" smtClean="0"/>
              <a:t>dikerjakan</a:t>
            </a:r>
            <a:r>
              <a:rPr lang="en-US" sz="2400" dirty="0" smtClean="0"/>
              <a:t>-</a:t>
            </a:r>
            <a:r>
              <a:rPr lang="en-US" sz="2400" dirty="0" err="1" smtClean="0"/>
              <a:t>selama</a:t>
            </a:r>
            <a:r>
              <a:rPr lang="en-US" sz="2400" dirty="0" smtClean="0"/>
              <a:t>-</a:t>
            </a:r>
            <a:r>
              <a:rPr lang="en-US" sz="2400" dirty="0" err="1" smtClean="0"/>
              <a:t>kondisi</a:t>
            </a:r>
            <a:r>
              <a:rPr lang="en-US" sz="2400" dirty="0" smtClean="0"/>
              <a:t>-true</a:t>
            </a:r>
          </a:p>
          <a:p>
            <a:pPr marL="880110" lvl="1" indent="-514350"/>
            <a:r>
              <a:rPr lang="en-US" sz="2400" dirty="0" smtClean="0"/>
              <a:t>	}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err="1" smtClean="0"/>
              <a:t>Keterangan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Inisialisasi</a:t>
            </a:r>
            <a:r>
              <a:rPr lang="en-US" dirty="0" smtClean="0"/>
              <a:t> :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Kondisi</a:t>
            </a:r>
            <a:r>
              <a:rPr lang="en-US" dirty="0" smtClean="0"/>
              <a:t> :  statement </a:t>
            </a:r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membatasi</a:t>
            </a:r>
            <a:r>
              <a:rPr lang="en-US" dirty="0" smtClean="0"/>
              <a:t> </a:t>
            </a:r>
            <a:r>
              <a:rPr lang="en-US" dirty="0" err="1" smtClean="0"/>
              <a:t>perulangan</a:t>
            </a:r>
            <a:r>
              <a:rPr lang="en-US" dirty="0" smtClean="0"/>
              <a:t>. </a:t>
            </a:r>
            <a:r>
              <a:rPr lang="en-US" dirty="0" err="1" smtClean="0"/>
              <a:t>Perulangan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bernilai</a:t>
            </a:r>
            <a:r>
              <a:rPr lang="en-US" dirty="0" smtClean="0"/>
              <a:t> true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Counter : </a:t>
            </a:r>
            <a:r>
              <a:rPr lang="en-US" dirty="0" err="1" smtClean="0"/>
              <a:t>penambahan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pengurangan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agar </a:t>
            </a:r>
            <a:r>
              <a:rPr lang="en-US" dirty="0" err="1" smtClean="0"/>
              <a:t>perulangan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Perulangan</a:t>
            </a:r>
            <a:r>
              <a:rPr lang="en-US" dirty="0" smtClean="0"/>
              <a:t> For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Perulangan</a:t>
            </a:r>
            <a:r>
              <a:rPr lang="en-US" dirty="0" smtClean="0"/>
              <a:t> For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00200"/>
            <a:ext cx="8222558" cy="183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 smtClean="0"/>
          </a:p>
          <a:p>
            <a:pPr lvl="1"/>
            <a:r>
              <a:rPr lang="en-US" dirty="0" err="1" smtClean="0"/>
              <a:t>inisialisasi</a:t>
            </a:r>
            <a:endParaRPr lang="en-US" dirty="0" smtClean="0"/>
          </a:p>
          <a:p>
            <a:pPr lvl="1"/>
            <a:r>
              <a:rPr lang="en-US" dirty="0" smtClean="0"/>
              <a:t>while(</a:t>
            </a:r>
            <a:r>
              <a:rPr lang="en-US" dirty="0" err="1" smtClean="0"/>
              <a:t>kondisi</a:t>
            </a:r>
            <a:r>
              <a:rPr lang="en-US" dirty="0" smtClean="0"/>
              <a:t>){</a:t>
            </a:r>
          </a:p>
          <a:p>
            <a:pPr lvl="3"/>
            <a:r>
              <a:rPr lang="en-US" sz="2400" dirty="0" smtClean="0"/>
              <a:t>Statement-</a:t>
            </a:r>
            <a:r>
              <a:rPr lang="en-US" sz="2400" dirty="0" err="1" smtClean="0"/>
              <a:t>dikerjakan</a:t>
            </a:r>
            <a:r>
              <a:rPr lang="en-US" sz="2400" dirty="0" smtClean="0"/>
              <a:t>-</a:t>
            </a:r>
            <a:r>
              <a:rPr lang="en-US" sz="2400" dirty="0" err="1" smtClean="0"/>
              <a:t>selama</a:t>
            </a:r>
            <a:r>
              <a:rPr lang="en-US" sz="2400" dirty="0" smtClean="0"/>
              <a:t>-</a:t>
            </a:r>
            <a:r>
              <a:rPr lang="en-US" sz="2400" dirty="0" err="1" smtClean="0"/>
              <a:t>kondisi</a:t>
            </a:r>
            <a:r>
              <a:rPr lang="en-US" sz="2400" dirty="0" smtClean="0"/>
              <a:t>-true;</a:t>
            </a:r>
          </a:p>
          <a:p>
            <a:pPr lvl="3"/>
            <a:r>
              <a:rPr lang="en-US" sz="2400" dirty="0" smtClean="0"/>
              <a:t>Counter;</a:t>
            </a:r>
          </a:p>
          <a:p>
            <a:pPr lvl="1">
              <a:buNone/>
            </a:pPr>
            <a:r>
              <a:rPr lang="en-US" dirty="0" smtClean="0"/>
              <a:t>	}</a:t>
            </a:r>
          </a:p>
          <a:p>
            <a:r>
              <a:rPr lang="en-US" dirty="0" err="1" smtClean="0"/>
              <a:t>Keterangan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Inisialisasi</a:t>
            </a:r>
            <a:r>
              <a:rPr lang="en-US" dirty="0" smtClean="0"/>
              <a:t> :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Kondisi</a:t>
            </a:r>
            <a:r>
              <a:rPr lang="en-US" dirty="0" smtClean="0"/>
              <a:t> :  statement </a:t>
            </a:r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membatasi</a:t>
            </a:r>
            <a:r>
              <a:rPr lang="en-US" dirty="0" smtClean="0"/>
              <a:t> </a:t>
            </a:r>
            <a:r>
              <a:rPr lang="en-US" dirty="0" err="1" smtClean="0"/>
              <a:t>perulangan</a:t>
            </a:r>
            <a:r>
              <a:rPr lang="en-US" dirty="0" smtClean="0"/>
              <a:t>. </a:t>
            </a:r>
            <a:r>
              <a:rPr lang="en-US" dirty="0" err="1" smtClean="0"/>
              <a:t>Perulangan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bernilai</a:t>
            </a:r>
            <a:r>
              <a:rPr lang="en-US" dirty="0" smtClean="0"/>
              <a:t> true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Counter : </a:t>
            </a:r>
            <a:r>
              <a:rPr lang="en-US" dirty="0" err="1" smtClean="0"/>
              <a:t>penambahan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pengurangan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agar </a:t>
            </a:r>
            <a:r>
              <a:rPr lang="en-US" dirty="0" err="1" smtClean="0"/>
              <a:t>perulangan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Perulangan</a:t>
            </a:r>
            <a:r>
              <a:rPr lang="en-US" dirty="0" smtClean="0"/>
              <a:t> While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Perulangan</a:t>
            </a:r>
            <a:r>
              <a:rPr lang="en-US" dirty="0" smtClean="0"/>
              <a:t> while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47800"/>
            <a:ext cx="7945523" cy="304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 smtClean="0"/>
          </a:p>
          <a:p>
            <a:pPr lvl="1"/>
            <a:r>
              <a:rPr lang="en-US" dirty="0" err="1" smtClean="0"/>
              <a:t>Inisialisasi</a:t>
            </a:r>
            <a:endParaRPr lang="en-US" dirty="0" smtClean="0"/>
          </a:p>
          <a:p>
            <a:pPr lvl="1"/>
            <a:r>
              <a:rPr lang="en-US" dirty="0" smtClean="0"/>
              <a:t>do{</a:t>
            </a:r>
          </a:p>
          <a:p>
            <a:pPr lvl="2"/>
            <a:r>
              <a:rPr lang="en-US" sz="1800" dirty="0" smtClean="0"/>
              <a:t>Statement-</a:t>
            </a:r>
            <a:r>
              <a:rPr lang="en-US" sz="1800" dirty="0" err="1" smtClean="0"/>
              <a:t>dikerjakan</a:t>
            </a:r>
            <a:r>
              <a:rPr lang="en-US" sz="1800" dirty="0" smtClean="0"/>
              <a:t>-</a:t>
            </a:r>
            <a:r>
              <a:rPr lang="en-US" sz="1800" dirty="0" err="1" smtClean="0"/>
              <a:t>selama</a:t>
            </a:r>
            <a:r>
              <a:rPr lang="en-US" sz="1800" dirty="0" smtClean="0"/>
              <a:t>-</a:t>
            </a:r>
            <a:r>
              <a:rPr lang="en-US" sz="1800" dirty="0" err="1" smtClean="0"/>
              <a:t>kondisi</a:t>
            </a:r>
            <a:r>
              <a:rPr lang="en-US" sz="1800" dirty="0" smtClean="0"/>
              <a:t>-true;</a:t>
            </a:r>
          </a:p>
          <a:p>
            <a:pPr lvl="2"/>
            <a:r>
              <a:rPr lang="en-US" sz="1800" dirty="0" smtClean="0"/>
              <a:t>counter</a:t>
            </a:r>
            <a:endParaRPr lang="en-US" dirty="0" smtClean="0"/>
          </a:p>
          <a:p>
            <a:pPr lvl="1"/>
            <a:r>
              <a:rPr lang="en-US" dirty="0" smtClean="0"/>
              <a:t>} while(</a:t>
            </a:r>
            <a:r>
              <a:rPr lang="en-US" dirty="0" err="1" smtClean="0"/>
              <a:t>kondisi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Keterangan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Inisialisasi</a:t>
            </a:r>
            <a:r>
              <a:rPr lang="en-US" dirty="0" smtClean="0"/>
              <a:t> :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Kondisi</a:t>
            </a:r>
            <a:r>
              <a:rPr lang="en-US" dirty="0" smtClean="0"/>
              <a:t> :  statement </a:t>
            </a:r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membatasi</a:t>
            </a:r>
            <a:r>
              <a:rPr lang="en-US" dirty="0" smtClean="0"/>
              <a:t> </a:t>
            </a:r>
            <a:r>
              <a:rPr lang="en-US" dirty="0" err="1" smtClean="0"/>
              <a:t>perulangan</a:t>
            </a:r>
            <a:r>
              <a:rPr lang="en-US" dirty="0" smtClean="0"/>
              <a:t>. </a:t>
            </a:r>
            <a:r>
              <a:rPr lang="en-US" dirty="0" err="1" smtClean="0"/>
              <a:t>Perulangan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bernilai</a:t>
            </a:r>
            <a:r>
              <a:rPr lang="en-US" dirty="0" smtClean="0"/>
              <a:t> true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Counter : </a:t>
            </a:r>
            <a:r>
              <a:rPr lang="en-US" dirty="0" err="1" smtClean="0"/>
              <a:t>penambahan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pengurangan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agar </a:t>
            </a:r>
            <a:r>
              <a:rPr lang="en-US" dirty="0" err="1" smtClean="0"/>
              <a:t>perulangan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Perulangan</a:t>
            </a:r>
            <a:r>
              <a:rPr lang="en-US" dirty="0" smtClean="0"/>
              <a:t> Do..while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Perulangan</a:t>
            </a:r>
            <a:r>
              <a:rPr lang="en-US" smtClean="0"/>
              <a:t> Do..while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338388"/>
            <a:ext cx="59436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15938"/>
          </a:xfrm>
        </p:spPr>
        <p:txBody>
          <a:bodyPr/>
          <a:lstStyle/>
          <a:p>
            <a:r>
              <a:rPr lang="en-US" sz="2400"/>
              <a:t>Fungsi (1)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7772400" cy="4754562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sz="2000"/>
              <a:t>Sebuah fungsi berisi kode yang akan dijalankan oleh sebuah event atau jika ada yang memanggilnya. Fungsi didefinisikan pada bagian &lt;head&gt; dan dipanggil oleh element lain pada &lt;body&gt;.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00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000"/>
              <a:t>Definisi sebuah fungsi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000"/>
              <a:t>function nama_fungsi(argument1, argument2, …){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000"/>
              <a:t>  beberapa pernyataan;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000"/>
              <a:t>}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00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000"/>
              <a:t>Atau</a:t>
            </a:r>
          </a:p>
          <a:p>
            <a:pPr marL="830263" lvl="1">
              <a:lnSpc>
                <a:spcPct val="90000"/>
              </a:lnSpc>
              <a:buFontTx/>
              <a:buNone/>
            </a:pPr>
            <a:r>
              <a:rPr lang="en-US" sz="1800"/>
              <a:t>function nama_fungsi(argument1, argument2, …){</a:t>
            </a:r>
          </a:p>
          <a:p>
            <a:pPr marL="830263" lvl="1">
              <a:lnSpc>
                <a:spcPct val="90000"/>
              </a:lnSpc>
              <a:buFontTx/>
              <a:buNone/>
            </a:pPr>
            <a:r>
              <a:rPr lang="en-US" sz="1800"/>
              <a:t> beberapa pernyataan;</a:t>
            </a:r>
          </a:p>
          <a:p>
            <a:pPr marL="830263" lvl="1">
              <a:lnSpc>
                <a:spcPct val="90000"/>
              </a:lnSpc>
              <a:buFontTx/>
              <a:buNone/>
            </a:pPr>
            <a:r>
              <a:rPr lang="en-US" sz="1800"/>
              <a:t> return argument2;</a:t>
            </a:r>
          </a:p>
          <a:p>
            <a:pPr marL="830263" lvl="1">
              <a:lnSpc>
                <a:spcPct val="90000"/>
              </a:lnSpc>
              <a:buFontTx/>
              <a:buNone/>
            </a:pPr>
            <a:r>
              <a:rPr lang="en-US" sz="1800"/>
              <a:t>}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00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3" name="AutoShape 5" descr="graphics/07inf02.gif"/>
          <p:cNvSpPr>
            <a:spLocks noChangeAspect="1" noChangeArrowheads="1"/>
          </p:cNvSpPr>
          <p:nvPr/>
        </p:nvSpPr>
        <p:spPr bwMode="auto">
          <a:xfrm>
            <a:off x="2190750" y="2762250"/>
            <a:ext cx="4762500" cy="13335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19815" name="AutoShape 7" descr="graphics/07inf02.gif"/>
          <p:cNvSpPr>
            <a:spLocks noChangeAspect="1" noChangeArrowheads="1"/>
          </p:cNvSpPr>
          <p:nvPr/>
        </p:nvSpPr>
        <p:spPr bwMode="auto">
          <a:xfrm>
            <a:off x="155575" y="46038"/>
            <a:ext cx="4762500" cy="13335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19817" name="AutoShape 9" descr="graphics/07inf02.gif"/>
          <p:cNvSpPr>
            <a:spLocks noChangeAspect="1" noChangeArrowheads="1"/>
          </p:cNvSpPr>
          <p:nvPr/>
        </p:nvSpPr>
        <p:spPr bwMode="auto">
          <a:xfrm>
            <a:off x="2190750" y="2762250"/>
            <a:ext cx="4762500" cy="13335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pic>
        <p:nvPicPr>
          <p:cNvPr id="119820" name="Picture 12" descr="func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2276475"/>
            <a:ext cx="7056437" cy="2952750"/>
          </a:xfrm>
          <a:prstGeom prst="rect">
            <a:avLst/>
          </a:prstGeom>
          <a:noFill/>
        </p:spPr>
      </p:pic>
      <p:sp>
        <p:nvSpPr>
          <p:cNvPr id="11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15938"/>
          </a:xfrm>
          <a:noFill/>
          <a:ln/>
        </p:spPr>
        <p:txBody>
          <a:bodyPr/>
          <a:lstStyle/>
          <a:p>
            <a:r>
              <a:rPr lang="en-US" sz="2400"/>
              <a:t>Fungsi (2)</a:t>
            </a:r>
          </a:p>
        </p:txBody>
      </p:sp>
      <p:sp>
        <p:nvSpPr>
          <p:cNvPr id="119824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7772400" cy="1150937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 sz="2000"/>
              <a:t>Cara Memanggil fungsi</a:t>
            </a:r>
          </a:p>
          <a:p>
            <a:pPr marL="0" indent="0">
              <a:buFontTx/>
              <a:buNone/>
            </a:pPr>
            <a:r>
              <a:rPr lang="en-US" sz="2000"/>
              <a:t>nama_fungsi(argument1, argument2)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1271588"/>
            <a:ext cx="8915399" cy="551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string, </a:t>
            </a:r>
            <a:r>
              <a:rPr lang="en-US" dirty="0" err="1" smtClean="0"/>
              <a:t>diantaranya</a:t>
            </a:r>
            <a:endParaRPr lang="en-US" dirty="0" smtClean="0"/>
          </a:p>
          <a:p>
            <a:pPr marL="936689" lvl="2" indent="-442913">
              <a:buFontTx/>
              <a:buAutoNum type="arabicPeriod"/>
              <a:tabLst>
                <a:tab pos="357188" algn="l"/>
              </a:tabLst>
            </a:pPr>
            <a:r>
              <a:rPr lang="en-US" sz="2400" dirty="0" err="1" smtClean="0"/>
              <a:t>Menghitung</a:t>
            </a:r>
            <a:r>
              <a:rPr lang="en-US" sz="2400" dirty="0" smtClean="0"/>
              <a:t>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 string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>
                <a:sym typeface="Wingdings" pitchFamily="2" charset="2"/>
              </a:rPr>
              <a:t>length</a:t>
            </a:r>
          </a:p>
          <a:p>
            <a:pPr marL="936689" lvl="2" indent="-442913">
              <a:buFontTx/>
              <a:buAutoNum type="arabicPeriod"/>
              <a:tabLst>
                <a:tab pos="357188" algn="l"/>
              </a:tabLst>
            </a:pPr>
            <a:r>
              <a:rPr lang="en-US" sz="2400" dirty="0" err="1" smtClean="0"/>
              <a:t>Mengambil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substr</a:t>
            </a:r>
            <a:r>
              <a:rPr lang="en-US" sz="2400" dirty="0" smtClean="0">
                <a:sym typeface="Wingdings" pitchFamily="2" charset="2"/>
              </a:rPr>
              <a:t>()</a:t>
            </a:r>
          </a:p>
          <a:p>
            <a:pPr marL="936689" lvl="2" indent="-442913">
              <a:buFontTx/>
              <a:buAutoNum type="arabicPeriod"/>
              <a:tabLst>
                <a:tab pos="357188" algn="l"/>
              </a:tabLst>
            </a:pPr>
            <a:r>
              <a:rPr lang="en-US" sz="2400" dirty="0" err="1" smtClean="0">
                <a:sym typeface="Wingdings" pitchFamily="2" charset="2"/>
              </a:rPr>
              <a:t>Mengubah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string </a:t>
            </a:r>
            <a:r>
              <a:rPr lang="en-US" sz="2400" dirty="0" err="1" smtClean="0">
                <a:sym typeface="Wingdings" pitchFamily="2" charset="2"/>
              </a:rPr>
              <a:t>menjadi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huruf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kapital</a:t>
            </a:r>
            <a:r>
              <a:rPr lang="en-US" sz="2400" dirty="0" smtClean="0">
                <a:sym typeface="Wingdings" pitchFamily="2" charset="2"/>
              </a:rPr>
              <a:t>  </a:t>
            </a:r>
            <a:r>
              <a:rPr lang="en-US" sz="2400" dirty="0" err="1" smtClean="0">
                <a:sym typeface="Wingdings" pitchFamily="2" charset="2"/>
              </a:rPr>
              <a:t>toUpperCase</a:t>
            </a:r>
            <a:r>
              <a:rPr lang="en-US" sz="2400" dirty="0" smtClean="0">
                <a:sym typeface="Wingdings" pitchFamily="2" charset="2"/>
              </a:rPr>
              <a:t>()</a:t>
            </a:r>
          </a:p>
          <a:p>
            <a:pPr marL="936689" lvl="2" indent="-442913">
              <a:buFontTx/>
              <a:buAutoNum type="arabicPeriod"/>
              <a:tabLst>
                <a:tab pos="357188" algn="l"/>
              </a:tabLst>
            </a:pPr>
            <a:r>
              <a:rPr lang="en-US" sz="2400" dirty="0" err="1" smtClean="0">
                <a:sym typeface="Wingdings" pitchFamily="2" charset="2"/>
              </a:rPr>
              <a:t>Mengubah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string </a:t>
            </a:r>
            <a:r>
              <a:rPr lang="en-US" sz="2400" dirty="0" err="1" smtClean="0">
                <a:sym typeface="Wingdings" pitchFamily="2" charset="2"/>
              </a:rPr>
              <a:t>menjadi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huruf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kecil</a:t>
            </a:r>
            <a:r>
              <a:rPr lang="en-US" sz="2400" dirty="0" smtClean="0">
                <a:sym typeface="Wingdings" pitchFamily="2" charset="2"/>
              </a:rPr>
              <a:t>  </a:t>
            </a:r>
            <a:r>
              <a:rPr lang="en-US" sz="2400" dirty="0" err="1" smtClean="0">
                <a:sym typeface="Wingdings" pitchFamily="2" charset="2"/>
              </a:rPr>
              <a:t>toLowerCase</a:t>
            </a:r>
            <a:r>
              <a:rPr lang="en-US" sz="2400" dirty="0" smtClean="0">
                <a:sym typeface="Wingdings" pitchFamily="2" charset="2"/>
              </a:rPr>
              <a:t>()</a:t>
            </a:r>
          </a:p>
          <a:p>
            <a:pPr marL="936689" lvl="2" indent="-442913">
              <a:buFontTx/>
              <a:buAutoNum type="arabicPeriod"/>
              <a:tabLst>
                <a:tab pos="357188" algn="l"/>
              </a:tabLst>
            </a:pPr>
            <a:r>
              <a:rPr lang="en-US" sz="2400" dirty="0" err="1" smtClean="0">
                <a:sym typeface="Wingdings" pitchFamily="2" charset="2"/>
              </a:rPr>
              <a:t>Memotong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string  </a:t>
            </a:r>
            <a:r>
              <a:rPr lang="en-US" sz="2400" dirty="0" smtClean="0">
                <a:sym typeface="Wingdings" pitchFamily="2" charset="2"/>
              </a:rPr>
              <a:t>Slice</a:t>
            </a:r>
          </a:p>
          <a:p>
            <a:pPr marL="936689" lvl="2" indent="-442913">
              <a:buFontTx/>
              <a:buAutoNum type="arabicPeriod"/>
              <a:tabLst>
                <a:tab pos="357188" algn="l"/>
              </a:tabLst>
            </a:pPr>
            <a:r>
              <a:rPr lang="en-US" sz="2400" dirty="0" err="1" smtClean="0">
                <a:sym typeface="Wingdings" pitchFamily="2" charset="2"/>
              </a:rPr>
              <a:t>Memecah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string </a:t>
            </a:r>
            <a:r>
              <a:rPr lang="en-US" sz="2400" dirty="0" err="1" smtClean="0">
                <a:sym typeface="Wingdings" pitchFamily="2" charset="2"/>
              </a:rPr>
              <a:t>berdasarkan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karakter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tertentu</a:t>
            </a:r>
            <a:r>
              <a:rPr lang="en-US" sz="2400" dirty="0" smtClean="0">
                <a:sym typeface="Wingdings" pitchFamily="2" charset="2"/>
              </a:rPr>
              <a:t>  split</a:t>
            </a:r>
            <a:r>
              <a:rPr lang="en-US" sz="2400" dirty="0" smtClean="0">
                <a:sym typeface="Wingdings" pitchFamily="2" charset="2"/>
              </a:rPr>
              <a:t>()</a:t>
            </a:r>
          </a:p>
          <a:p>
            <a:pPr marL="936689" lvl="2" indent="-442913">
              <a:buFontTx/>
              <a:buAutoNum type="arabicPeriod"/>
              <a:tabLst>
                <a:tab pos="357188" algn="l"/>
              </a:tabLst>
            </a:pPr>
            <a:r>
              <a:rPr lang="en-US" sz="2400" dirty="0" err="1" smtClean="0">
                <a:sym typeface="Wingdings" pitchFamily="2" charset="2"/>
              </a:rPr>
              <a:t>Membuat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string </a:t>
            </a:r>
            <a:r>
              <a:rPr lang="en-US" sz="2400" dirty="0" err="1" smtClean="0">
                <a:sym typeface="Wingdings" pitchFamily="2" charset="2"/>
              </a:rPr>
              <a:t>menjadi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huruf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tebal</a:t>
            </a:r>
            <a:r>
              <a:rPr lang="en-US" sz="2400" dirty="0" smtClean="0">
                <a:sym typeface="Wingdings" pitchFamily="2" charset="2"/>
              </a:rPr>
              <a:t>  bold</a:t>
            </a:r>
            <a:r>
              <a:rPr lang="en-US" sz="2400" dirty="0" smtClean="0">
                <a:sym typeface="Wingdings" pitchFamily="2" charset="2"/>
              </a:rPr>
              <a:t>()</a:t>
            </a:r>
          </a:p>
          <a:p>
            <a:pPr marL="936689" lvl="2" indent="-442913">
              <a:buFontTx/>
              <a:buAutoNum type="arabicPeriod"/>
              <a:tabLst>
                <a:tab pos="357188" algn="l"/>
              </a:tabLst>
            </a:pPr>
            <a:r>
              <a:rPr lang="en-US" sz="2400" dirty="0" err="1" smtClean="0">
                <a:sym typeface="Wingdings" pitchFamily="2" charset="2"/>
              </a:rPr>
              <a:t>Membuat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huruf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menjadi</a:t>
            </a:r>
            <a:r>
              <a:rPr lang="en-US" sz="2400" dirty="0" smtClean="0">
                <a:sym typeface="Wingdings" pitchFamily="2" charset="2"/>
              </a:rPr>
              <a:t> miring  italics</a:t>
            </a:r>
            <a:r>
              <a:rPr lang="en-US" sz="2400" dirty="0" smtClean="0">
                <a:sym typeface="Wingdings" pitchFamily="2" charset="2"/>
              </a:rPr>
              <a:t>()</a:t>
            </a:r>
          </a:p>
          <a:p>
            <a:pPr marL="936689" lvl="2" indent="-442913">
              <a:buFontTx/>
              <a:buAutoNum type="arabicPeriod"/>
              <a:tabLst>
                <a:tab pos="357188" algn="l"/>
              </a:tabLst>
            </a:pPr>
            <a:r>
              <a:rPr lang="en-US" sz="2400" dirty="0" err="1" smtClean="0">
                <a:sym typeface="Wingdings" pitchFamily="2" charset="2"/>
              </a:rPr>
              <a:t>Membuat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huruf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diberi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garis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tengah</a:t>
            </a:r>
            <a:r>
              <a:rPr lang="en-US" sz="2400" dirty="0" smtClean="0">
                <a:sym typeface="Wingdings" pitchFamily="2" charset="2"/>
              </a:rPr>
              <a:t>  strike</a:t>
            </a:r>
            <a:r>
              <a:rPr lang="en-US" sz="2400" dirty="0" smtClean="0">
                <a:sym typeface="Wingdings" pitchFamily="2" charset="2"/>
              </a:rPr>
              <a:t>()</a:t>
            </a:r>
          </a:p>
          <a:p>
            <a:pPr marL="936689" lvl="2" indent="-442913">
              <a:buFontTx/>
              <a:buAutoNum type="arabicPeriod"/>
              <a:tabLst>
                <a:tab pos="357188" algn="l"/>
              </a:tabLst>
            </a:pPr>
            <a:r>
              <a:rPr lang="en-US" sz="2400" dirty="0" err="1" smtClean="0">
                <a:sym typeface="Wingdings" pitchFamily="2" charset="2"/>
              </a:rPr>
              <a:t>Membuat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huruf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menjadi</a:t>
            </a:r>
            <a:r>
              <a:rPr lang="en-US" sz="2400" dirty="0" smtClean="0">
                <a:sym typeface="Wingdings" pitchFamily="2" charset="2"/>
              </a:rPr>
              <a:t> superscript  sup</a:t>
            </a:r>
            <a:r>
              <a:rPr lang="en-US" sz="2400" dirty="0" smtClean="0">
                <a:sym typeface="Wingdings" pitchFamily="2" charset="2"/>
              </a:rPr>
              <a:t>()</a:t>
            </a:r>
          </a:p>
          <a:p>
            <a:pPr marL="936689" lvl="2" indent="-442913">
              <a:buFontTx/>
              <a:buAutoNum type="arabicPeriod"/>
              <a:tabLst>
                <a:tab pos="357188" algn="l"/>
              </a:tabLst>
            </a:pPr>
            <a:r>
              <a:rPr lang="en-US" sz="2400" dirty="0" err="1" smtClean="0">
                <a:sym typeface="Wingdings" pitchFamily="2" charset="2"/>
              </a:rPr>
              <a:t>Membuat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huruf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menjadi</a:t>
            </a:r>
            <a:r>
              <a:rPr lang="en-US" sz="2400" dirty="0" smtClean="0">
                <a:sym typeface="Wingdings" pitchFamily="2" charset="2"/>
              </a:rPr>
              <a:t> subscript  sub</a:t>
            </a:r>
            <a:r>
              <a:rPr lang="en-US" sz="2400" dirty="0" smtClean="0">
                <a:sym typeface="Wingdings" pitchFamily="2" charset="2"/>
              </a:rPr>
              <a:t>()</a:t>
            </a:r>
          </a:p>
          <a:p>
            <a:pPr marL="936689" lvl="2" indent="-442913">
              <a:buFontTx/>
              <a:buAutoNum type="arabicPeriod"/>
              <a:tabLst>
                <a:tab pos="357188" algn="l"/>
              </a:tabLst>
            </a:pPr>
            <a:r>
              <a:rPr lang="en-US" sz="2400" dirty="0" err="1" smtClean="0">
                <a:sym typeface="Wingdings" pitchFamily="2" charset="2"/>
              </a:rPr>
              <a:t>Merubah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warna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huruf</a:t>
            </a:r>
            <a:r>
              <a:rPr lang="en-US" sz="2400" dirty="0" smtClean="0">
                <a:sym typeface="Wingdings" pitchFamily="2" charset="2"/>
              </a:rPr>
              <a:t>  </a:t>
            </a:r>
            <a:r>
              <a:rPr lang="en-US" sz="2400" dirty="0" err="1" smtClean="0">
                <a:sym typeface="Wingdings" pitchFamily="2" charset="2"/>
              </a:rPr>
              <a:t>fontcolor</a:t>
            </a:r>
            <a:r>
              <a:rPr lang="en-US" sz="2400" dirty="0" smtClean="0">
                <a:sym typeface="Wingdings" pitchFamily="2" charset="2"/>
              </a:rPr>
              <a:t>()</a:t>
            </a:r>
          </a:p>
          <a:p>
            <a:pPr marL="936689" lvl="2" indent="-442913">
              <a:buFontTx/>
              <a:buAutoNum type="arabicPeriod"/>
              <a:tabLst>
                <a:tab pos="357188" algn="l"/>
              </a:tabLst>
            </a:pPr>
            <a:r>
              <a:rPr lang="en-US" sz="2400" dirty="0" err="1" smtClean="0">
                <a:sym typeface="Wingdings" pitchFamily="2" charset="2"/>
              </a:rPr>
              <a:t>Merubah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ukuran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huruf</a:t>
            </a:r>
            <a:r>
              <a:rPr lang="en-US" sz="2400" dirty="0" smtClean="0">
                <a:sym typeface="Wingdings" pitchFamily="2" charset="2"/>
              </a:rPr>
              <a:t>  </a:t>
            </a:r>
            <a:r>
              <a:rPr lang="en-US" sz="2400" dirty="0" err="1" smtClean="0">
                <a:sym typeface="Wingdings" pitchFamily="2" charset="2"/>
              </a:rPr>
              <a:t>fontsize</a:t>
            </a:r>
            <a:r>
              <a:rPr lang="en-US" sz="2400" dirty="0" smtClean="0">
                <a:sym typeface="Wingdings" pitchFamily="2" charset="2"/>
              </a:rPr>
              <a:t>()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String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</a:t>
            </a:r>
          </a:p>
          <a:p>
            <a:r>
              <a:rPr lang="en-US" dirty="0" smtClean="0"/>
              <a:t>If..else</a:t>
            </a:r>
          </a:p>
          <a:p>
            <a:r>
              <a:rPr lang="en-US" dirty="0" smtClean="0"/>
              <a:t>Switch..case</a:t>
            </a:r>
          </a:p>
          <a:p>
            <a:r>
              <a:rPr lang="en-US" dirty="0" smtClean="0"/>
              <a:t>For</a:t>
            </a:r>
          </a:p>
          <a:p>
            <a:r>
              <a:rPr lang="en-US" dirty="0" smtClean="0"/>
              <a:t>While</a:t>
            </a:r>
          </a:p>
          <a:p>
            <a:r>
              <a:rPr lang="en-US" dirty="0" smtClean="0"/>
              <a:t>Do..while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&amp; </a:t>
            </a:r>
            <a:r>
              <a:rPr lang="en-US" dirty="0" err="1" smtClean="0"/>
              <a:t>Perulangan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String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128713"/>
            <a:ext cx="8915399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If (</a:t>
            </a:r>
            <a:r>
              <a:rPr lang="en-US" dirty="0" err="1" smtClean="0"/>
              <a:t>kondisi</a:t>
            </a:r>
            <a:r>
              <a:rPr lang="en-US" dirty="0" smtClean="0"/>
              <a:t>){</a:t>
            </a:r>
          </a:p>
          <a:p>
            <a:pPr lvl="2"/>
            <a:r>
              <a:rPr lang="en-US" dirty="0" smtClean="0"/>
              <a:t>Statement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true;</a:t>
            </a:r>
          </a:p>
          <a:p>
            <a:pPr lvl="1"/>
            <a:r>
              <a:rPr lang="en-US" dirty="0" smtClean="0"/>
              <a:t>}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Keterangan</a:t>
            </a:r>
            <a:endParaRPr lang="en-US" dirty="0" smtClean="0"/>
          </a:p>
          <a:p>
            <a:pPr lvl="1"/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statement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dicek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true </a:t>
            </a:r>
            <a:r>
              <a:rPr lang="en-US" dirty="0" err="1" smtClean="0"/>
              <a:t>atau</a:t>
            </a:r>
            <a:r>
              <a:rPr lang="en-US" dirty="0" smtClean="0"/>
              <a:t> false </a:t>
            </a:r>
            <a:r>
              <a:rPr lang="en-US" dirty="0" err="1" smtClean="0"/>
              <a:t>nya</a:t>
            </a:r>
            <a:endParaRPr lang="en-US" dirty="0" smtClean="0"/>
          </a:p>
          <a:p>
            <a:pPr lvl="1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bernilai</a:t>
            </a:r>
            <a:r>
              <a:rPr lang="en-US" dirty="0" smtClean="0"/>
              <a:t> true,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mengerjakan</a:t>
            </a:r>
            <a:r>
              <a:rPr lang="en-US" dirty="0" smtClean="0"/>
              <a:t> statement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if. </a:t>
            </a:r>
          </a:p>
          <a:p>
            <a:pPr lvl="1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bernilai</a:t>
            </a:r>
            <a:r>
              <a:rPr lang="en-US" dirty="0" smtClean="0"/>
              <a:t> false,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apapun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If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If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295400"/>
            <a:ext cx="8001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If (</a:t>
            </a:r>
            <a:r>
              <a:rPr lang="en-US" dirty="0" err="1" smtClean="0"/>
              <a:t>kondisi</a:t>
            </a:r>
            <a:r>
              <a:rPr lang="en-US" dirty="0" smtClean="0"/>
              <a:t>){</a:t>
            </a:r>
          </a:p>
          <a:p>
            <a:pPr lvl="2"/>
            <a:r>
              <a:rPr lang="en-US" dirty="0" smtClean="0"/>
              <a:t>Statement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true;</a:t>
            </a:r>
          </a:p>
          <a:p>
            <a:pPr lvl="1"/>
            <a:r>
              <a:rPr lang="en-US" dirty="0" smtClean="0"/>
              <a:t>}else{</a:t>
            </a:r>
          </a:p>
          <a:p>
            <a:pPr lvl="2"/>
            <a:r>
              <a:rPr lang="en-US" dirty="0" smtClean="0"/>
              <a:t>Statement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false;</a:t>
            </a:r>
          </a:p>
          <a:p>
            <a:pPr lvl="1"/>
            <a:r>
              <a:rPr lang="en-US" dirty="0" smtClean="0"/>
              <a:t>}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Keterangan</a:t>
            </a:r>
            <a:endParaRPr lang="en-US" dirty="0" smtClean="0"/>
          </a:p>
          <a:p>
            <a:pPr lvl="1"/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statement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dicek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true </a:t>
            </a:r>
            <a:r>
              <a:rPr lang="en-US" dirty="0" err="1" smtClean="0"/>
              <a:t>atau</a:t>
            </a:r>
            <a:r>
              <a:rPr lang="en-US" dirty="0" smtClean="0"/>
              <a:t> false </a:t>
            </a:r>
            <a:r>
              <a:rPr lang="en-US" dirty="0" err="1" smtClean="0"/>
              <a:t>nya</a:t>
            </a:r>
            <a:endParaRPr lang="en-US" dirty="0" smtClean="0"/>
          </a:p>
          <a:p>
            <a:pPr lvl="1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bernilai</a:t>
            </a:r>
            <a:r>
              <a:rPr lang="en-US" dirty="0" smtClean="0"/>
              <a:t> true,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mengerjakan</a:t>
            </a:r>
            <a:r>
              <a:rPr lang="en-US" dirty="0" smtClean="0"/>
              <a:t> statement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if. </a:t>
            </a:r>
          </a:p>
          <a:p>
            <a:pPr lvl="1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bernilai</a:t>
            </a:r>
            <a:r>
              <a:rPr lang="en-US" dirty="0" smtClean="0"/>
              <a:t> false,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mengerjakan</a:t>
            </a:r>
            <a:r>
              <a:rPr lang="en-US" dirty="0" smtClean="0"/>
              <a:t> statement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else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If..Else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If..Else..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24000"/>
            <a:ext cx="82296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If..Else </a:t>
            </a:r>
            <a:r>
              <a:rPr lang="en-US" dirty="0" err="1" smtClean="0"/>
              <a:t>Bercabang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903" y="1371600"/>
            <a:ext cx="8823497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 smtClean="0"/>
          </a:p>
          <a:p>
            <a:pPr lvl="1"/>
            <a:r>
              <a:rPr lang="en-US" dirty="0" smtClean="0"/>
              <a:t>Switch(</a:t>
            </a:r>
            <a:r>
              <a:rPr lang="en-US" dirty="0" err="1" smtClean="0"/>
              <a:t>variabel</a:t>
            </a:r>
            <a:r>
              <a:rPr lang="en-US" dirty="0" smtClean="0"/>
              <a:t>){</a:t>
            </a:r>
          </a:p>
          <a:p>
            <a:pPr lvl="2"/>
            <a:r>
              <a:rPr lang="en-US" dirty="0" smtClean="0"/>
              <a:t>Case ‘1’ : statement-1;break;</a:t>
            </a:r>
          </a:p>
          <a:p>
            <a:pPr lvl="2"/>
            <a:r>
              <a:rPr lang="en-US" dirty="0" smtClean="0"/>
              <a:t>Case ‘2’ : statement-2;break;</a:t>
            </a:r>
          </a:p>
          <a:p>
            <a:pPr lvl="2"/>
            <a:r>
              <a:rPr lang="en-US" dirty="0" smtClean="0"/>
              <a:t>Case ‘n’ : statement-</a:t>
            </a:r>
            <a:r>
              <a:rPr lang="en-US" dirty="0" err="1" smtClean="0"/>
              <a:t>n;break</a:t>
            </a:r>
            <a:r>
              <a:rPr lang="en-US" dirty="0" smtClean="0"/>
              <a:t>;</a:t>
            </a:r>
          </a:p>
          <a:p>
            <a:pPr lvl="2"/>
            <a:r>
              <a:rPr lang="en-US" dirty="0" smtClean="0"/>
              <a:t>Default : statement-default;</a:t>
            </a:r>
          </a:p>
          <a:p>
            <a:pPr lvl="1"/>
            <a:r>
              <a:rPr lang="en-US" dirty="0" smtClean="0"/>
              <a:t>}</a:t>
            </a:r>
          </a:p>
          <a:p>
            <a:r>
              <a:rPr lang="en-US" dirty="0" err="1" smtClean="0"/>
              <a:t>Keterangan</a:t>
            </a:r>
            <a:endParaRPr lang="en-US" dirty="0" smtClean="0"/>
          </a:p>
          <a:p>
            <a:pPr lvl="1"/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dicek</a:t>
            </a:r>
            <a:r>
              <a:rPr lang="en-US" dirty="0" smtClean="0"/>
              <a:t> </a:t>
            </a:r>
            <a:r>
              <a:rPr lang="en-US" dirty="0" err="1" smtClean="0"/>
              <a:t>isinya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Switch..Case..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Switch..Case..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6725" y="1609724"/>
            <a:ext cx="8210550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180</TotalTime>
  <Words>377</Words>
  <Application>Microsoft Office PowerPoint</Application>
  <PresentationFormat>On-screen Show (4:3)</PresentationFormat>
  <Paragraphs>115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Desain web – pertemuan 13</vt:lpstr>
      <vt:lpstr>Struktur Kondisi &amp; Perulangan</vt:lpstr>
      <vt:lpstr>Struktur Kondisi If</vt:lpstr>
      <vt:lpstr>Contoh Kondisi If</vt:lpstr>
      <vt:lpstr>Struktur Kondisi If..Else</vt:lpstr>
      <vt:lpstr>Contoh Kondisi If..Else..</vt:lpstr>
      <vt:lpstr>Contoh Kondisi If..Else Bercabang</vt:lpstr>
      <vt:lpstr>Struktur Kondisi Switch..Case..</vt:lpstr>
      <vt:lpstr>Contoh Kondisi Switch..Case..</vt:lpstr>
      <vt:lpstr>Struktur Perulangan For</vt:lpstr>
      <vt:lpstr>Contoh Struktur Perulangan For</vt:lpstr>
      <vt:lpstr>Struktur Perulangan While</vt:lpstr>
      <vt:lpstr>Contoh Struktur Perulangan while</vt:lpstr>
      <vt:lpstr>Struktur Perulangan Do..while</vt:lpstr>
      <vt:lpstr>Contoh Struktur Perulangan Do..while</vt:lpstr>
      <vt:lpstr>Fungsi (1)</vt:lpstr>
      <vt:lpstr>Fungsi (2)</vt:lpstr>
      <vt:lpstr>Contoh Penggunaan fungsi</vt:lpstr>
      <vt:lpstr>Fungsi String</vt:lpstr>
      <vt:lpstr>Contoh Fungsi String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kiky</dc:creator>
  <cp:lastModifiedBy>kiky</cp:lastModifiedBy>
  <cp:revision>40</cp:revision>
  <dcterms:created xsi:type="dcterms:W3CDTF">2012-05-27T13:45:19Z</dcterms:created>
  <dcterms:modified xsi:type="dcterms:W3CDTF">2012-05-28T01:40:56Z</dcterms:modified>
</cp:coreProperties>
</file>